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7" r:id="rId13"/>
    <p:sldId id="267" r:id="rId14"/>
    <p:sldId id="268" r:id="rId15"/>
    <p:sldId id="299" r:id="rId16"/>
    <p:sldId id="29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301" r:id="rId25"/>
    <p:sldId id="302" r:id="rId26"/>
    <p:sldId id="278" r:id="rId27"/>
    <p:sldId id="303" r:id="rId28"/>
    <p:sldId id="280" r:id="rId29"/>
    <p:sldId id="281" r:id="rId30"/>
    <p:sldId id="304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  <p:sldId id="305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057">
          <p15:clr>
            <a:srgbClr val="A4A3A4"/>
          </p15:clr>
        </p15:guide>
        <p15:guide id="2" pos="209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iBdG8Kq+lCL9J0v0lpnGYZ5zP6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2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057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customschemas.google.com/relationships/presentationmetadata" Target="meta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6074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d2f7c31f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d2f7c31f5_0_18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5d2f7c31f5_0_184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d2f7c31f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d2f7c31f5_0_20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5d2f7c31f5_0_207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d2f7c31f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d2f7c31f5_0_20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5d2f7c31f5_0_207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d2f7c31f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d2f7c31f5_0_20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5d2f7c31f5_0_207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Evidence Lower Bound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RDKit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d2801c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d2801c3b9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5d2801c3b9_0_0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logP - Octanol partition coefficient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</a:rPr>
              <a:t>logP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err="1" smtClean="0">
                <a:solidFill>
                  <a:srgbClr val="000000"/>
                </a:solidFill>
              </a:rPr>
              <a:t>Octanal</a:t>
            </a:r>
            <a:r>
              <a:rPr lang="en-US" dirty="0" smtClean="0">
                <a:solidFill>
                  <a:srgbClr val="000000"/>
                </a:solidFill>
              </a:rPr>
              <a:t>-water  </a:t>
            </a:r>
            <a:r>
              <a:rPr lang="en-US" dirty="0">
                <a:solidFill>
                  <a:srgbClr val="000000"/>
                </a:solidFill>
              </a:rPr>
              <a:t>partition </a:t>
            </a:r>
            <a:r>
              <a:rPr lang="en-US" dirty="0" smtClean="0">
                <a:solidFill>
                  <a:srgbClr val="000000"/>
                </a:solidFill>
              </a:rPr>
              <a:t>coefficient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p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d275ef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d275ef1e4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g5d275ef1e4_0_0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d275ef1e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d275ef1e4_0_3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5d275ef1e4_0_33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5d275ef1e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5d275ef1e4_0_5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d275ef1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d275ef1e4_0_13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g5d275ef1e4_0_135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5d275ef1e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5d275ef1e4_0_17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g5d275ef1e4_0_179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d275ef1e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d275ef1e4_0_2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g5d275ef1e4_0_211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5d275ef1e4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5d275ef1e4_0_23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g5d275ef1e4_0_237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5d275ef1e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5d275ef1e4_0_25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QED = </a:t>
            </a:r>
            <a:r>
              <a:rPr lang="en-US" sz="1100">
                <a:solidFill>
                  <a:srgbClr val="545454"/>
                </a:solidFill>
                <a:highlight>
                  <a:srgbClr val="FFFFFF"/>
                </a:highlight>
              </a:rPr>
              <a:t>quantitative estimation of drug-likeness</a:t>
            </a:r>
            <a:endParaRPr/>
          </a:p>
        </p:txBody>
      </p:sp>
      <p:sp>
        <p:nvSpPr>
          <p:cNvPr id="1165" name="Google Shape;1165;g5d275ef1e4_0_252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5d275ef1e4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5d275ef1e4_0_2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g5d275ef1e4_0_230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2" name="Google Shape;1172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5" name="Google Shape;118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5d2f7c31f5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6" name="Google Shape;1206;g5d2f7c31f5_0_3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5d2f7c31f5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5d2f7c31f5_0_49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g5d2f7c31f5_0_499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5d2f7c31f5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5d2f7c31f5_0_35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g5d2f7c31f5_0_358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d321d63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d321d632c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d321d632c_0_0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d2f7c31f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d2f7c31f5_0_15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d2f7c31f5_0_158:notes"/>
          <p:cNvSpPr txBox="1">
            <a:spLocks noGrp="1"/>
          </p:cNvSpPr>
          <p:nvPr>
            <p:ph type="sldNum" idx="12"/>
          </p:nvPr>
        </p:nvSpPr>
        <p:spPr>
          <a:xfrm>
            <a:off x="4141788" y="9120188"/>
            <a:ext cx="3173400" cy="4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800" y="730250"/>
            <a:ext cx="6398100" cy="3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30250"/>
            <a:ext cx="6399213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8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 rot="5400000">
            <a:off x="2873880" y="-1214154"/>
            <a:ext cx="339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1pPr>
            <a:lvl2pPr marL="914400" lvl="1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5pPr>
            <a:lvl6pPr marL="2743200" lvl="5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6pPr>
            <a:lvl7pPr marL="3200400" lvl="6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7pPr>
            <a:lvl8pPr marL="3657600" lvl="7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8pPr>
            <a:lvl9pPr marL="4114800" lvl="8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 rot="5400000">
            <a:off x="5354580" y="1266600"/>
            <a:ext cx="4598100" cy="20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 rot="5400000">
            <a:off x="1154730" y="-730050"/>
            <a:ext cx="4598100" cy="60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1pPr>
            <a:lvl2pPr marL="914400" lvl="1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5pPr>
            <a:lvl6pPr marL="2743200" lvl="5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6pPr>
            <a:lvl7pPr marL="3200400" lvl="6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7pPr>
            <a:lvl8pPr marL="3657600" lvl="7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8pPr>
            <a:lvl9pPr marL="4114800" lvl="8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8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1pPr>
            <a:lvl2pPr marL="914400" lvl="1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5pPr>
            <a:lvl6pPr marL="2743200" lvl="5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6pPr>
            <a:lvl7pPr marL="3200400" lvl="6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7pPr>
            <a:lvl8pPr marL="3657600" lvl="7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8pPr>
            <a:lvl9pPr marL="4114800" lvl="8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ctrTitle"/>
          </p:nvPr>
        </p:nvSpPr>
        <p:spPr>
          <a:xfrm>
            <a:off x="685440" y="1597488"/>
            <a:ext cx="77730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ubTitle" idx="1"/>
          </p:nvPr>
        </p:nvSpPr>
        <p:spPr>
          <a:xfrm>
            <a:off x="1372320" y="2914146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722880" y="3305147"/>
            <a:ext cx="77718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33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722880" y="2179669"/>
            <a:ext cx="77718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7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5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8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40449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spcBef>
                <a:spcPts val="500"/>
              </a:spcBef>
              <a:spcAft>
                <a:spcPts val="0"/>
              </a:spcAft>
              <a:buSzPts val="1000"/>
              <a:buChar char=""/>
              <a:defRPr sz="2300"/>
            </a:lvl1pPr>
            <a:lvl2pPr marL="914400" lvl="1" indent="-285750" algn="l">
              <a:spcBef>
                <a:spcPts val="400"/>
              </a:spcBef>
              <a:spcAft>
                <a:spcPts val="0"/>
              </a:spcAft>
              <a:buSzPts val="900"/>
              <a:buChar char=""/>
              <a:defRPr sz="2000"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5pPr>
            <a:lvl6pPr marL="2743200" lvl="5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6pPr>
            <a:lvl7pPr marL="3200400" lvl="6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7pPr>
            <a:lvl8pPr marL="3657600" lvl="7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8pPr>
            <a:lvl9pPr marL="4114800" lvl="8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4639680" y="1203246"/>
            <a:ext cx="40464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spcBef>
                <a:spcPts val="500"/>
              </a:spcBef>
              <a:spcAft>
                <a:spcPts val="0"/>
              </a:spcAft>
              <a:buSzPts val="1000"/>
              <a:buChar char=""/>
              <a:defRPr sz="2300"/>
            </a:lvl1pPr>
            <a:lvl2pPr marL="914400" lvl="1" indent="-285750" algn="l">
              <a:spcBef>
                <a:spcPts val="400"/>
              </a:spcBef>
              <a:spcAft>
                <a:spcPts val="0"/>
              </a:spcAft>
              <a:buSzPts val="900"/>
              <a:buChar char=""/>
              <a:defRPr sz="2000"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5pPr>
            <a:lvl6pPr marL="2743200" lvl="5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6pPr>
            <a:lvl7pPr marL="3200400" lvl="6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7pPr>
            <a:lvl8pPr marL="3657600" lvl="7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8pPr>
            <a:lvl9pPr marL="4114800" lvl="8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457920" y="206302"/>
            <a:ext cx="82296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457920" y="1151401"/>
            <a:ext cx="40392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20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7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2"/>
          </p:nvPr>
        </p:nvSpPr>
        <p:spPr>
          <a:xfrm>
            <a:off x="457920" y="1630971"/>
            <a:ext cx="4039200" cy="29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spcBef>
                <a:spcPts val="400"/>
              </a:spcBef>
              <a:spcAft>
                <a:spcPts val="0"/>
              </a:spcAft>
              <a:buSzPts val="900"/>
              <a:buChar char=""/>
              <a:defRPr sz="2000"/>
            </a:lvl1pPr>
            <a:lvl2pPr marL="914400" lvl="1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3pPr>
            <a:lvl4pPr marL="1828800" lvl="3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4pPr>
            <a:lvl5pPr marL="2286000" lvl="4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5pPr>
            <a:lvl6pPr marL="2743200" lvl="5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6pPr>
            <a:lvl7pPr marL="3200400" lvl="6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7pPr>
            <a:lvl8pPr marL="3657600" lvl="7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8pPr>
            <a:lvl9pPr marL="4114800" lvl="8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3"/>
          </p:nvPr>
        </p:nvSpPr>
        <p:spPr>
          <a:xfrm>
            <a:off x="4645440" y="1151401"/>
            <a:ext cx="40422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20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7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600"/>
              <a:buNone/>
              <a:defRPr sz="1300" b="1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4"/>
          </p:nvPr>
        </p:nvSpPr>
        <p:spPr>
          <a:xfrm>
            <a:off x="4645440" y="1630971"/>
            <a:ext cx="4042200" cy="29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spcBef>
                <a:spcPts val="400"/>
              </a:spcBef>
              <a:spcAft>
                <a:spcPts val="0"/>
              </a:spcAft>
              <a:buSzPts val="900"/>
              <a:buChar char=""/>
              <a:defRPr sz="2000"/>
            </a:lvl1pPr>
            <a:lvl2pPr marL="914400" lvl="1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2pPr>
            <a:lvl3pPr marL="1371600" lvl="2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500"/>
            </a:lvl3pPr>
            <a:lvl4pPr marL="1828800" lvl="3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4pPr>
            <a:lvl5pPr marL="2286000" lvl="4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5pPr>
            <a:lvl6pPr marL="2743200" lvl="5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6pPr>
            <a:lvl7pPr marL="3200400" lvl="6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7pPr>
            <a:lvl8pPr marL="3657600" lvl="7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8pPr>
            <a:lvl9pPr marL="4114800" lvl="8" indent="-266700" algn="l">
              <a:spcBef>
                <a:spcPts val="300"/>
              </a:spcBef>
              <a:spcAft>
                <a:spcPts val="0"/>
              </a:spcAft>
              <a:buSzPts val="600"/>
              <a:buChar char=""/>
              <a:defRPr sz="13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8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457920" y="205222"/>
            <a:ext cx="3008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7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3575520" y="205222"/>
            <a:ext cx="51120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spcBef>
                <a:spcPts val="500"/>
              </a:spcBef>
              <a:spcAft>
                <a:spcPts val="0"/>
              </a:spcAft>
              <a:buSzPts val="1200"/>
              <a:buChar char=""/>
              <a:defRPr sz="2700"/>
            </a:lvl1pPr>
            <a:lvl2pPr marL="914400" lvl="1" indent="-292100" algn="l">
              <a:spcBef>
                <a:spcPts val="500"/>
              </a:spcBef>
              <a:spcAft>
                <a:spcPts val="0"/>
              </a:spcAft>
              <a:buSzPts val="1000"/>
              <a:buChar char=""/>
              <a:defRPr sz="2300"/>
            </a:lvl2pPr>
            <a:lvl3pPr marL="1371600" lvl="2" indent="-285750" algn="l">
              <a:spcBef>
                <a:spcPts val="400"/>
              </a:spcBef>
              <a:spcAft>
                <a:spcPts val="0"/>
              </a:spcAft>
              <a:buSzPts val="900"/>
              <a:buChar char=""/>
              <a:defRPr sz="2000"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5pPr>
            <a:lvl6pPr marL="2743200" lvl="5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6pPr>
            <a:lvl7pPr marL="3200400" lvl="6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7pPr>
            <a:lvl8pPr marL="3657600" lvl="7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8pPr>
            <a:lvl9pPr marL="4114800" lvl="8" indent="-273050" algn="l">
              <a:spcBef>
                <a:spcPts val="300"/>
              </a:spcBef>
              <a:spcAft>
                <a:spcPts val="0"/>
              </a:spcAft>
              <a:buSzPts val="700"/>
              <a:buChar char=""/>
              <a:defRPr sz="1700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2"/>
          </p:nvPr>
        </p:nvSpPr>
        <p:spPr>
          <a:xfrm>
            <a:off x="457920" y="1075793"/>
            <a:ext cx="30081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4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4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1792801" y="3600018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7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>
            <a:spLocks noGrp="1"/>
          </p:cNvSpPr>
          <p:nvPr>
            <p:ph type="pic" idx="2"/>
          </p:nvPr>
        </p:nvSpPr>
        <p:spPr>
          <a:xfrm>
            <a:off x="1792801" y="459049"/>
            <a:ext cx="5486400" cy="30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FF6309"/>
              </a:buClr>
              <a:buSzPts val="1200"/>
              <a:buFont typeface="Noto Sans Symbols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FF6309"/>
              </a:buClr>
              <a:buSzPts val="1000"/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FF6309"/>
              </a:buClr>
              <a:buSzPts val="9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1792801" y="4025583"/>
            <a:ext cx="54864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2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4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4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SzPts val="300"/>
              <a:buNone/>
              <a:defRPr sz="7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8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spcBef>
                <a:spcPts val="500"/>
              </a:spcBef>
              <a:spcAft>
                <a:spcPts val="0"/>
              </a:spcAft>
              <a:buClr>
                <a:srgbClr val="FF6309"/>
              </a:buClr>
              <a:buSzPts val="1200"/>
              <a:buFont typeface="Noto Sans Symbols"/>
              <a:buChar char="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500"/>
              </a:spcBef>
              <a:spcAft>
                <a:spcPts val="0"/>
              </a:spcAft>
              <a:buClr>
                <a:srgbClr val="FF6309"/>
              </a:buClr>
              <a:buSzPts val="1000"/>
              <a:buFont typeface="Noto Sans Symbols"/>
              <a:buChar char="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400"/>
              </a:spcBef>
              <a:spcAft>
                <a:spcPts val="0"/>
              </a:spcAft>
              <a:buClr>
                <a:srgbClr val="FF6309"/>
              </a:buClr>
              <a:buSzPts val="900"/>
              <a:buFont typeface="Noto Sans Symbols"/>
              <a:buChar char="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3050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Char char="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Char char="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3050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Char char="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3050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Char char="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3050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Char char="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3050" algn="l" rtl="0">
              <a:spcBef>
                <a:spcPts val="300"/>
              </a:spcBef>
              <a:spcAft>
                <a:spcPts val="0"/>
              </a:spcAft>
              <a:buClr>
                <a:srgbClr val="FF6309"/>
              </a:buClr>
              <a:buSzPts val="700"/>
              <a:buFont typeface="Noto Sans Symbols"/>
              <a:buChar char="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20.png"/><Relationship Id="rId9" Type="http://schemas.openxmlformats.org/officeDocument/2006/relationships/image" Target="../media/image32.png"/><Relationship Id="rId10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23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8.png"/><Relationship Id="rId5" Type="http://schemas.openxmlformats.org/officeDocument/2006/relationships/image" Target="../media/image40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21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Relationship Id="rId7" Type="http://schemas.openxmlformats.org/officeDocument/2006/relationships/image" Target="../media/image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0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20" Type="http://schemas.openxmlformats.org/officeDocument/2006/relationships/image" Target="../media/image81.png"/><Relationship Id="rId21" Type="http://schemas.openxmlformats.org/officeDocument/2006/relationships/image" Target="../media/image82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60.png"/><Relationship Id="rId14" Type="http://schemas.openxmlformats.org/officeDocument/2006/relationships/image" Target="../media/image62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42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7.png"/><Relationship Id="rId4" Type="http://schemas.openxmlformats.org/officeDocument/2006/relationships/image" Target="../media/image42.png"/><Relationship Id="rId5" Type="http://schemas.openxmlformats.org/officeDocument/2006/relationships/image" Target="../media/image60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63.png"/><Relationship Id="rId10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0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iitkgpcnerg" TargetMode="External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4.png"/><Relationship Id="rId8" Type="http://schemas.openxmlformats.org/officeDocument/2006/relationships/image" Target="../media/image38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7727" y="1831431"/>
            <a:ext cx="1224832" cy="7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>
            <a:spLocks noGrp="1"/>
          </p:cNvSpPr>
          <p:nvPr>
            <p:ph type="title" idx="4294967295"/>
          </p:nvPr>
        </p:nvSpPr>
        <p:spPr>
          <a:xfrm>
            <a:off x="652950" y="2982253"/>
            <a:ext cx="8164800" cy="166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Bidisha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Samanta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Abir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De, </a:t>
            </a: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Gourhari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Jana, </a:t>
            </a: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Pratim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Kumar </a:t>
            </a: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Chattaraj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Niloy Ganguly, Manuel Gomez-Rodriguez</a:t>
            </a:r>
            <a:b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IIT </a:t>
            </a:r>
            <a:r>
              <a:rPr lang="en-US" sz="2700" b="0" baseline="30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Kharagpur</a:t>
            </a: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MPI-</a:t>
            </a:r>
            <a:r>
              <a:rPr lang="en-US" sz="2700" b="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SWS</a:t>
            </a:r>
            <a:br>
              <a:rPr lang="en-US" sz="2700" b="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7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AAAI’19</a:t>
            </a:r>
            <a:endParaRPr sz="2700" b="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87632" y="1248932"/>
            <a:ext cx="64872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Designing Random Graph Models using Variational Autoencoders…</a:t>
            </a:r>
            <a:endParaRPr sz="1200"/>
          </a:p>
        </p:txBody>
      </p:sp>
      <p:sp>
        <p:nvSpPr>
          <p:cNvPr id="67" name="Google Shape;67;p1"/>
          <p:cNvSpPr txBox="1"/>
          <p:nvPr/>
        </p:nvSpPr>
        <p:spPr>
          <a:xfrm>
            <a:off x="1811406" y="2002010"/>
            <a:ext cx="42711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…with Applications to </a:t>
            </a:r>
            <a:br>
              <a:rPr lang="en-US" sz="33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Molecule Design</a:t>
            </a:r>
            <a:endParaRPr sz="1200"/>
          </a:p>
        </p:txBody>
      </p:sp>
      <p:sp>
        <p:nvSpPr>
          <p:cNvPr id="68" name="Google Shape;68;p1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d2f7c31f5_0_184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74" name="Google Shape;374;g5d2f7c31f5_0_184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 (Block Diagram)</a:t>
            </a: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424800" y="1339375"/>
            <a:ext cx="6130076" cy="3401950"/>
            <a:chOff x="424800" y="1339375"/>
            <a:chExt cx="6130076" cy="3401950"/>
          </a:xfrm>
        </p:grpSpPr>
        <p:sp>
          <p:nvSpPr>
            <p:cNvPr id="375" name="Google Shape;375;g5d2f7c31f5_0_184"/>
            <p:cNvSpPr/>
            <p:nvPr/>
          </p:nvSpPr>
          <p:spPr>
            <a:xfrm>
              <a:off x="1925025" y="1339375"/>
              <a:ext cx="1409400" cy="5982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Node feature decoder</a:t>
              </a:r>
              <a:endParaRPr/>
            </a:p>
          </p:txBody>
        </p:sp>
        <p:sp>
          <p:nvSpPr>
            <p:cNvPr id="376" name="Google Shape;376;g5d2f7c31f5_0_184"/>
            <p:cNvSpPr/>
            <p:nvPr/>
          </p:nvSpPr>
          <p:spPr>
            <a:xfrm>
              <a:off x="1925025" y="2190750"/>
              <a:ext cx="1409400" cy="5982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Edge number decoder</a:t>
              </a:r>
              <a:endParaRPr dirty="0"/>
            </a:p>
          </p:txBody>
        </p:sp>
        <p:sp>
          <p:nvSpPr>
            <p:cNvPr id="377" name="Google Shape;377;g5d2f7c31f5_0_184"/>
            <p:cNvSpPr/>
            <p:nvPr/>
          </p:nvSpPr>
          <p:spPr>
            <a:xfrm>
              <a:off x="4328400" y="3164975"/>
              <a:ext cx="1405500" cy="5982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Edge decoder</a:t>
              </a:r>
              <a:endParaRPr/>
            </a:p>
          </p:txBody>
        </p:sp>
        <p:sp>
          <p:nvSpPr>
            <p:cNvPr id="378" name="Google Shape;378;g5d2f7c31f5_0_184"/>
            <p:cNvSpPr/>
            <p:nvPr/>
          </p:nvSpPr>
          <p:spPr>
            <a:xfrm>
              <a:off x="4328400" y="4087325"/>
              <a:ext cx="1405500" cy="598200"/>
            </a:xfrm>
            <a:prstGeom prst="rect">
              <a:avLst/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Edge type decoder</a:t>
              </a:r>
              <a:endParaRPr/>
            </a:p>
          </p:txBody>
        </p:sp>
        <p:pic>
          <p:nvPicPr>
            <p:cNvPr id="379" name="Google Shape;379;g5d2f7c31f5_0_1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4800" y="2362350"/>
              <a:ext cx="609775" cy="41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g5d2f7c31f5_0_184"/>
            <p:cNvPicPr preferRelativeResize="0"/>
            <p:nvPr/>
          </p:nvPicPr>
          <p:blipFill rotWithShape="1">
            <a:blip r:embed="rId4">
              <a:alphaModFix/>
            </a:blip>
            <a:srcRect l="11827" r="51991"/>
            <a:stretch/>
          </p:blipFill>
          <p:spPr>
            <a:xfrm>
              <a:off x="3334425" y="1339375"/>
              <a:ext cx="858150" cy="598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1" name="Google Shape;381;g5d2f7c31f5_0_184"/>
            <p:cNvCxnSpPr>
              <a:endCxn id="375" idx="1"/>
            </p:cNvCxnSpPr>
            <p:nvPr/>
          </p:nvCxnSpPr>
          <p:spPr>
            <a:xfrm rot="10800000" flipH="1">
              <a:off x="1070625" y="1638475"/>
              <a:ext cx="854400" cy="756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2" name="Google Shape;382;g5d2f7c31f5_0_184"/>
            <p:cNvCxnSpPr>
              <a:endCxn id="376" idx="1"/>
            </p:cNvCxnSpPr>
            <p:nvPr/>
          </p:nvCxnSpPr>
          <p:spPr>
            <a:xfrm rot="10800000" flipH="1">
              <a:off x="1223025" y="2489850"/>
              <a:ext cx="702000" cy="5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3" name="Google Shape;383;g5d2f7c31f5_0_184"/>
            <p:cNvCxnSpPr>
              <a:endCxn id="377" idx="1"/>
            </p:cNvCxnSpPr>
            <p:nvPr/>
          </p:nvCxnSpPr>
          <p:spPr>
            <a:xfrm>
              <a:off x="1226100" y="2855975"/>
              <a:ext cx="3102300" cy="608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4" name="Google Shape;384;g5d2f7c31f5_0_184"/>
            <p:cNvCxnSpPr>
              <a:endCxn id="378" idx="1"/>
            </p:cNvCxnSpPr>
            <p:nvPr/>
          </p:nvCxnSpPr>
          <p:spPr>
            <a:xfrm>
              <a:off x="1091400" y="3020225"/>
              <a:ext cx="3237000" cy="136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5" name="Google Shape;385;g5d2f7c31f5_0_184"/>
            <p:cNvCxnSpPr/>
            <p:nvPr/>
          </p:nvCxnSpPr>
          <p:spPr>
            <a:xfrm>
              <a:off x="3944025" y="1638475"/>
              <a:ext cx="1405500" cy="1516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6" name="Google Shape;386;g5d2f7c31f5_0_184"/>
            <p:cNvCxnSpPr>
              <a:stCxn id="376" idx="3"/>
            </p:cNvCxnSpPr>
            <p:nvPr/>
          </p:nvCxnSpPr>
          <p:spPr>
            <a:xfrm>
              <a:off x="3334425" y="2489850"/>
              <a:ext cx="1181100" cy="709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387" name="Google Shape;387;g5d2f7c31f5_0_184"/>
            <p:cNvPicPr preferRelativeResize="0"/>
            <p:nvPr/>
          </p:nvPicPr>
          <p:blipFill rotWithShape="1">
            <a:blip r:embed="rId5">
              <a:alphaModFix/>
            </a:blip>
            <a:srcRect l="66232" r="17107" b="22342"/>
            <a:stretch/>
          </p:blipFill>
          <p:spPr>
            <a:xfrm>
              <a:off x="3334425" y="2174850"/>
              <a:ext cx="702000" cy="6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g5d2f7c31f5_0_184"/>
            <p:cNvPicPr preferRelativeResize="0"/>
            <p:nvPr/>
          </p:nvPicPr>
          <p:blipFill rotWithShape="1">
            <a:blip r:embed="rId6">
              <a:alphaModFix/>
            </a:blip>
            <a:srcRect l="10845" r="58481"/>
            <a:stretch/>
          </p:blipFill>
          <p:spPr>
            <a:xfrm>
              <a:off x="5852875" y="3164975"/>
              <a:ext cx="702000" cy="59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g5d2f7c31f5_0_184"/>
            <p:cNvPicPr preferRelativeResize="0"/>
            <p:nvPr/>
          </p:nvPicPr>
          <p:blipFill rotWithShape="1">
            <a:blip r:embed="rId7">
              <a:alphaModFix/>
            </a:blip>
            <a:srcRect l="43890" r="39003" b="20622"/>
            <a:stretch/>
          </p:blipFill>
          <p:spPr>
            <a:xfrm>
              <a:off x="5852875" y="4031525"/>
              <a:ext cx="702001" cy="709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Shot 2019-07-15 at 5.07.4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92" y="925741"/>
            <a:ext cx="2709622" cy="19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</a:t>
            </a:r>
            <a:endParaRPr/>
          </a:p>
        </p:txBody>
      </p:sp>
      <p:cxnSp>
        <p:nvCxnSpPr>
          <p:cNvPr id="395" name="Google Shape;395;p8"/>
          <p:cNvCxnSpPr/>
          <p:nvPr/>
        </p:nvCxnSpPr>
        <p:spPr>
          <a:xfrm>
            <a:off x="2027323" y="3192334"/>
            <a:ext cx="0" cy="148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6" name="Google Shape;396;p8"/>
          <p:cNvCxnSpPr/>
          <p:nvPr/>
        </p:nvCxnSpPr>
        <p:spPr>
          <a:xfrm flipH="1">
            <a:off x="991331" y="3897998"/>
            <a:ext cx="2072100" cy="168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97" name="Google Shape;3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009" y="3236708"/>
            <a:ext cx="155817" cy="15409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8"/>
          <p:cNvSpPr/>
          <p:nvPr/>
        </p:nvSpPr>
        <p:spPr>
          <a:xfrm rot="2925602">
            <a:off x="1564947" y="2754384"/>
            <a:ext cx="239376" cy="2331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8"/>
          <p:cNvSpPr/>
          <p:nvPr/>
        </p:nvSpPr>
        <p:spPr>
          <a:xfrm rot="7874398">
            <a:off x="2532491" y="2754372"/>
            <a:ext cx="239376" cy="2331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1318105" y="1665954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921737" y="1557239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"/>
          <p:cNvSpPr/>
          <p:nvPr/>
        </p:nvSpPr>
        <p:spPr>
          <a:xfrm>
            <a:off x="1008770" y="1853926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1104644" y="2053231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1352580" y="1891866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1403340" y="2124916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1645857" y="1748547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1775025" y="1570699"/>
            <a:ext cx="130500" cy="103800"/>
          </a:xfrm>
          <a:prstGeom prst="ellipse">
            <a:avLst/>
          </a:prstGeom>
          <a:solidFill>
            <a:srgbClr val="538CD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8"/>
          <p:cNvCxnSpPr>
            <a:endCxn id="401" idx="4"/>
          </p:cNvCxnSpPr>
          <p:nvPr/>
        </p:nvCxnSpPr>
        <p:spPr>
          <a:xfrm rot="10800000">
            <a:off x="986987" y="1666439"/>
            <a:ext cx="75000" cy="193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9" name="Google Shape;409;p8"/>
          <p:cNvCxnSpPr>
            <a:stCxn id="405" idx="0"/>
          </p:cNvCxnSpPr>
          <p:nvPr/>
        </p:nvCxnSpPr>
        <p:spPr>
          <a:xfrm rot="10800000">
            <a:off x="1423890" y="1993516"/>
            <a:ext cx="44700" cy="131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8"/>
          <p:cNvCxnSpPr>
            <a:stCxn id="404" idx="0"/>
          </p:cNvCxnSpPr>
          <p:nvPr/>
        </p:nvCxnSpPr>
        <p:spPr>
          <a:xfrm rot="10800000">
            <a:off x="1378830" y="1763766"/>
            <a:ext cx="39000" cy="128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8"/>
          <p:cNvCxnSpPr>
            <a:stCxn id="405" idx="2"/>
          </p:cNvCxnSpPr>
          <p:nvPr/>
        </p:nvCxnSpPr>
        <p:spPr>
          <a:xfrm rot="10800000">
            <a:off x="1235040" y="2131216"/>
            <a:ext cx="168300" cy="45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8"/>
          <p:cNvCxnSpPr>
            <a:stCxn id="403" idx="1"/>
          </p:cNvCxnSpPr>
          <p:nvPr/>
        </p:nvCxnSpPr>
        <p:spPr>
          <a:xfrm rot="10800000">
            <a:off x="1098255" y="1947532"/>
            <a:ext cx="25500" cy="120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8"/>
          <p:cNvCxnSpPr>
            <a:stCxn id="404" idx="3"/>
          </p:cNvCxnSpPr>
          <p:nvPr/>
        </p:nvCxnSpPr>
        <p:spPr>
          <a:xfrm flipH="1">
            <a:off x="1212392" y="1980465"/>
            <a:ext cx="159300" cy="77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8"/>
          <p:cNvCxnSpPr>
            <a:stCxn id="406" idx="3"/>
          </p:cNvCxnSpPr>
          <p:nvPr/>
        </p:nvCxnSpPr>
        <p:spPr>
          <a:xfrm flipH="1">
            <a:off x="1483168" y="1837146"/>
            <a:ext cx="181800" cy="83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8"/>
          <p:cNvCxnSpPr>
            <a:stCxn id="406" idx="7"/>
          </p:cNvCxnSpPr>
          <p:nvPr/>
        </p:nvCxnSpPr>
        <p:spPr>
          <a:xfrm rot="10800000" flipH="1">
            <a:off x="1757246" y="1665049"/>
            <a:ext cx="57900" cy="98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 txBox="1"/>
          <p:nvPr/>
        </p:nvSpPr>
        <p:spPr>
          <a:xfrm>
            <a:off x="793733" y="2559801"/>
            <a:ext cx="993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endParaRPr sz="1200"/>
          </a:p>
        </p:txBody>
      </p:sp>
      <p:sp>
        <p:nvSpPr>
          <p:cNvPr id="417" name="Google Shape;417;p8"/>
          <p:cNvSpPr txBox="1"/>
          <p:nvPr/>
        </p:nvSpPr>
        <p:spPr>
          <a:xfrm>
            <a:off x="2297565" y="2565557"/>
            <a:ext cx="1164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Unconditional</a:t>
            </a:r>
            <a:endParaRPr sz="1200"/>
          </a:p>
        </p:txBody>
      </p:sp>
      <p:pic>
        <p:nvPicPr>
          <p:cNvPr id="418" name="Google Shape;4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840" y="2367676"/>
            <a:ext cx="596679" cy="1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8520" y="2185843"/>
            <a:ext cx="670665" cy="17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448" y="2365658"/>
            <a:ext cx="1149125" cy="1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25" y="1706451"/>
            <a:ext cx="251706" cy="17939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8"/>
          <p:cNvSpPr/>
          <p:nvPr/>
        </p:nvSpPr>
        <p:spPr>
          <a:xfrm>
            <a:off x="2378263" y="3484357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"/>
          <p:cNvSpPr/>
          <p:nvPr/>
        </p:nvSpPr>
        <p:spPr>
          <a:xfrm>
            <a:off x="2297565" y="3600608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2232248" y="3502622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2619213" y="3747588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8"/>
          <p:cNvSpPr/>
          <p:nvPr/>
        </p:nvSpPr>
        <p:spPr>
          <a:xfrm>
            <a:off x="2754788" y="3649601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8"/>
          <p:cNvSpPr/>
          <p:nvPr/>
        </p:nvSpPr>
        <p:spPr>
          <a:xfrm>
            <a:off x="1775025" y="3685911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1644390" y="3734904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8"/>
          <p:cNvSpPr/>
          <p:nvPr/>
        </p:nvSpPr>
        <p:spPr>
          <a:xfrm>
            <a:off x="1644390" y="3538931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05659" y="1525964"/>
            <a:ext cx="91257" cy="8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60532" y="3601948"/>
            <a:ext cx="137052" cy="9664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"/>
          <p:cNvSpPr txBox="1"/>
          <p:nvPr/>
        </p:nvSpPr>
        <p:spPr>
          <a:xfrm>
            <a:off x="-80568" y="1262163"/>
            <a:ext cx="29190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Latent variables:</a:t>
            </a:r>
            <a:endParaRPr sz="1200"/>
          </a:p>
        </p:txBody>
      </p:sp>
      <p:pic>
        <p:nvPicPr>
          <p:cNvPr id="62" name="Google Shape;240;g5d321d632c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64428" y="1925339"/>
            <a:ext cx="5027172" cy="240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</a:t>
            </a: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339877" y="1248932"/>
            <a:ext cx="3429049" cy="2403668"/>
            <a:chOff x="2559482" y="1248932"/>
            <a:chExt cx="3429049" cy="2403668"/>
          </a:xfrm>
        </p:grpSpPr>
        <p:pic>
          <p:nvPicPr>
            <p:cNvPr id="432" name="Google Shape;43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98643" y="1922216"/>
              <a:ext cx="222917" cy="199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7373" y="1949905"/>
              <a:ext cx="146980" cy="73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8"/>
            <p:cNvSpPr/>
            <p:nvPr/>
          </p:nvSpPr>
          <p:spPr>
            <a:xfrm>
              <a:off x="4707086" y="1648239"/>
              <a:ext cx="261000" cy="83700"/>
            </a:xfrm>
            <a:prstGeom prst="rect">
              <a:avLst/>
            </a:prstGeom>
            <a:solidFill>
              <a:srgbClr val="17365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707086" y="1795219"/>
              <a:ext cx="261000" cy="81600"/>
            </a:xfrm>
            <a:prstGeom prst="rect">
              <a:avLst/>
            </a:prstGeom>
            <a:solidFill>
              <a:srgbClr val="538CD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4707086" y="2170837"/>
              <a:ext cx="261000" cy="81600"/>
            </a:xfrm>
            <a:prstGeom prst="rect">
              <a:avLst/>
            </a:prstGeom>
            <a:solidFill>
              <a:srgbClr val="C5D8F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4927934" y="1589228"/>
              <a:ext cx="216000" cy="765900"/>
            </a:xfrm>
            <a:prstGeom prst="arc">
              <a:avLst>
                <a:gd name="adj1" fmla="val 16200000"/>
                <a:gd name="adj2" fmla="val 5378751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 rot="10800000">
              <a:off x="4529702" y="1589158"/>
              <a:ext cx="150300" cy="765900"/>
            </a:xfrm>
            <a:prstGeom prst="arc">
              <a:avLst>
                <a:gd name="adj1" fmla="val 16200000"/>
                <a:gd name="adj2" fmla="val 5378751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8"/>
            <p:cNvSpPr txBox="1"/>
            <p:nvPr/>
          </p:nvSpPr>
          <p:spPr>
            <a:xfrm rot="-5400000">
              <a:off x="4639602" y="1816884"/>
              <a:ext cx="245100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200"/>
            </a:p>
          </p:txBody>
        </p:sp>
        <p:sp>
          <p:nvSpPr>
            <p:cNvPr id="440" name="Google Shape;440;p8"/>
            <p:cNvSpPr txBox="1"/>
            <p:nvPr/>
          </p:nvSpPr>
          <p:spPr>
            <a:xfrm>
              <a:off x="3408610" y="2469970"/>
              <a:ext cx="9930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Softmax</a:t>
              </a:r>
              <a:endParaRPr sz="1200"/>
            </a:p>
          </p:txBody>
        </p:sp>
        <p:cxnSp>
          <p:nvCxnSpPr>
            <p:cNvPr id="441" name="Google Shape;441;p8"/>
            <p:cNvCxnSpPr/>
            <p:nvPr/>
          </p:nvCxnSpPr>
          <p:spPr>
            <a:xfrm rot="10800000" flipH="1">
              <a:off x="3923046" y="2113017"/>
              <a:ext cx="396300" cy="3315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 rot="10800000">
              <a:off x="4845594" y="2326807"/>
              <a:ext cx="0" cy="2640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443" name="Google Shape;44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12071" y="2620743"/>
              <a:ext cx="642115" cy="176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8"/>
            <p:cNvSpPr txBox="1"/>
            <p:nvPr/>
          </p:nvSpPr>
          <p:spPr>
            <a:xfrm>
              <a:off x="2559482" y="1248932"/>
              <a:ext cx="2919000" cy="239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2. Node features decoder:</a:t>
              </a:r>
              <a:endParaRPr sz="1200" dirty="0">
                <a:solidFill>
                  <a:schemeClr val="tx1"/>
                </a:solidFill>
              </a:endParaRPr>
            </a:p>
          </p:txBody>
        </p:sp>
        <p:pic>
          <p:nvPicPr>
            <p:cNvPr id="446" name="Google Shape;446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7746" y="1899292"/>
              <a:ext cx="196072" cy="18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"/>
            <p:cNvPicPr preferRelativeResize="0"/>
            <p:nvPr/>
          </p:nvPicPr>
          <p:blipFill rotWithShape="1">
            <a:blip r:embed="rId5">
              <a:alphaModFix/>
            </a:blip>
            <a:srcRect l="11827" r="51991"/>
            <a:stretch/>
          </p:blipFill>
          <p:spPr>
            <a:xfrm>
              <a:off x="5391855" y="1267496"/>
              <a:ext cx="596676" cy="415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11580" y="3236700"/>
              <a:ext cx="2399775" cy="41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007650" y="1293645"/>
            <a:ext cx="3330800" cy="933992"/>
            <a:chOff x="5066997" y="1388592"/>
            <a:chExt cx="3330800" cy="933992"/>
          </a:xfrm>
        </p:grpSpPr>
        <p:sp>
          <p:nvSpPr>
            <p:cNvPr id="449" name="Google Shape;449;p8"/>
            <p:cNvSpPr txBox="1"/>
            <p:nvPr/>
          </p:nvSpPr>
          <p:spPr>
            <a:xfrm>
              <a:off x="5066997" y="1388592"/>
              <a:ext cx="300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dk1"/>
                  </a:solidFill>
                  <a:highlight>
                    <a:srgbClr val="6AA84F"/>
                  </a:highlight>
                  <a:latin typeface="Calibri"/>
                  <a:ea typeface="Calibri"/>
                  <a:cs typeface="Calibri"/>
                  <a:sym typeface="Calibri"/>
                </a:rPr>
                <a:t>3. Edge number decoder</a:t>
              </a:r>
              <a:endParaRPr dirty="0">
                <a:highlight>
                  <a:srgbClr val="6AA84F"/>
                </a:highlight>
              </a:endParaRPr>
            </a:p>
          </p:txBody>
        </p:sp>
        <p:pic>
          <p:nvPicPr>
            <p:cNvPr id="450" name="Google Shape;450;p8"/>
            <p:cNvPicPr preferRelativeResize="0"/>
            <p:nvPr/>
          </p:nvPicPr>
          <p:blipFill rotWithShape="1">
            <a:blip r:embed="rId8">
              <a:alphaModFix/>
            </a:blip>
            <a:srcRect l="66232" r="17107" b="22342"/>
            <a:stretch/>
          </p:blipFill>
          <p:spPr>
            <a:xfrm>
              <a:off x="7695797" y="1452930"/>
              <a:ext cx="702000" cy="6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84385" y="2046007"/>
              <a:ext cx="1664111" cy="276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24998" y="2189433"/>
              <a:ext cx="146980" cy="73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411454" y="2112100"/>
              <a:ext cx="521411" cy="2023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roup 63"/>
          <p:cNvGrpSpPr/>
          <p:nvPr/>
        </p:nvGrpSpPr>
        <p:grpSpPr>
          <a:xfrm>
            <a:off x="4640991" y="2765353"/>
            <a:ext cx="3964427" cy="1975971"/>
            <a:chOff x="424800" y="1339375"/>
            <a:chExt cx="6130076" cy="3401950"/>
          </a:xfrm>
        </p:grpSpPr>
        <p:sp>
          <p:nvSpPr>
            <p:cNvPr id="65" name="Google Shape;375;g5d2f7c31f5_0_184"/>
            <p:cNvSpPr/>
            <p:nvPr/>
          </p:nvSpPr>
          <p:spPr>
            <a:xfrm>
              <a:off x="1925025" y="1339375"/>
              <a:ext cx="1409400" cy="5982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Node feature decoder</a:t>
              </a:r>
              <a:endParaRPr sz="900" dirty="0"/>
            </a:p>
          </p:txBody>
        </p:sp>
        <p:sp>
          <p:nvSpPr>
            <p:cNvPr id="66" name="Google Shape;376;g5d2f7c31f5_0_184"/>
            <p:cNvSpPr/>
            <p:nvPr/>
          </p:nvSpPr>
          <p:spPr>
            <a:xfrm>
              <a:off x="1925025" y="2190750"/>
              <a:ext cx="1409400" cy="5982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Edge number decoder</a:t>
              </a:r>
              <a:endParaRPr sz="900" dirty="0"/>
            </a:p>
          </p:txBody>
        </p:sp>
        <p:sp>
          <p:nvSpPr>
            <p:cNvPr id="67" name="Google Shape;377;g5d2f7c31f5_0_184"/>
            <p:cNvSpPr/>
            <p:nvPr/>
          </p:nvSpPr>
          <p:spPr>
            <a:xfrm>
              <a:off x="4328400" y="3164975"/>
              <a:ext cx="1405500" cy="5982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Edge decoder</a:t>
              </a:r>
              <a:endParaRPr sz="900"/>
            </a:p>
          </p:txBody>
        </p:sp>
        <p:sp>
          <p:nvSpPr>
            <p:cNvPr id="68" name="Google Shape;378;g5d2f7c31f5_0_184"/>
            <p:cNvSpPr/>
            <p:nvPr/>
          </p:nvSpPr>
          <p:spPr>
            <a:xfrm>
              <a:off x="4328400" y="4087325"/>
              <a:ext cx="1405500" cy="598200"/>
            </a:xfrm>
            <a:prstGeom prst="rect">
              <a:avLst/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Edge type decoder</a:t>
              </a:r>
              <a:endParaRPr sz="900"/>
            </a:p>
          </p:txBody>
        </p:sp>
        <p:pic>
          <p:nvPicPr>
            <p:cNvPr id="69" name="Google Shape;379;g5d2f7c31f5_0_18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24800" y="2362350"/>
              <a:ext cx="609775" cy="41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380;g5d2f7c31f5_0_184"/>
            <p:cNvPicPr preferRelativeResize="0"/>
            <p:nvPr/>
          </p:nvPicPr>
          <p:blipFill rotWithShape="1">
            <a:blip r:embed="rId5">
              <a:alphaModFix/>
            </a:blip>
            <a:srcRect l="11827" r="51991"/>
            <a:stretch/>
          </p:blipFill>
          <p:spPr>
            <a:xfrm>
              <a:off x="3334425" y="1339375"/>
              <a:ext cx="858150" cy="598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1" name="Google Shape;381;g5d2f7c31f5_0_184"/>
            <p:cNvCxnSpPr>
              <a:endCxn id="65" idx="1"/>
            </p:cNvCxnSpPr>
            <p:nvPr/>
          </p:nvCxnSpPr>
          <p:spPr>
            <a:xfrm rot="10800000" flipH="1">
              <a:off x="1070625" y="1638475"/>
              <a:ext cx="854400" cy="756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2" name="Google Shape;382;g5d2f7c31f5_0_184"/>
            <p:cNvCxnSpPr>
              <a:endCxn id="66" idx="1"/>
            </p:cNvCxnSpPr>
            <p:nvPr/>
          </p:nvCxnSpPr>
          <p:spPr>
            <a:xfrm rot="10800000" flipH="1">
              <a:off x="1223025" y="2489850"/>
              <a:ext cx="702000" cy="5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" name="Google Shape;383;g5d2f7c31f5_0_184"/>
            <p:cNvCxnSpPr>
              <a:endCxn id="67" idx="1"/>
            </p:cNvCxnSpPr>
            <p:nvPr/>
          </p:nvCxnSpPr>
          <p:spPr>
            <a:xfrm>
              <a:off x="1226100" y="2855975"/>
              <a:ext cx="3102300" cy="608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" name="Google Shape;384;g5d2f7c31f5_0_184"/>
            <p:cNvCxnSpPr>
              <a:endCxn id="68" idx="1"/>
            </p:cNvCxnSpPr>
            <p:nvPr/>
          </p:nvCxnSpPr>
          <p:spPr>
            <a:xfrm>
              <a:off x="1091400" y="3020225"/>
              <a:ext cx="3237000" cy="136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" name="Google Shape;385;g5d2f7c31f5_0_184"/>
            <p:cNvCxnSpPr/>
            <p:nvPr/>
          </p:nvCxnSpPr>
          <p:spPr>
            <a:xfrm>
              <a:off x="3944025" y="1638475"/>
              <a:ext cx="1405500" cy="1516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6" name="Google Shape;386;g5d2f7c31f5_0_184"/>
            <p:cNvCxnSpPr>
              <a:stCxn id="66" idx="3"/>
            </p:cNvCxnSpPr>
            <p:nvPr/>
          </p:nvCxnSpPr>
          <p:spPr>
            <a:xfrm>
              <a:off x="3334425" y="2489850"/>
              <a:ext cx="1181100" cy="709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77" name="Google Shape;387;g5d2f7c31f5_0_184"/>
            <p:cNvPicPr preferRelativeResize="0"/>
            <p:nvPr/>
          </p:nvPicPr>
          <p:blipFill rotWithShape="1">
            <a:blip r:embed="rId8">
              <a:alphaModFix/>
            </a:blip>
            <a:srcRect l="66232" r="17107" b="22342"/>
            <a:stretch/>
          </p:blipFill>
          <p:spPr>
            <a:xfrm>
              <a:off x="3334425" y="2174850"/>
              <a:ext cx="702000" cy="6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388;g5d2f7c31f5_0_184"/>
            <p:cNvPicPr preferRelativeResize="0"/>
            <p:nvPr/>
          </p:nvPicPr>
          <p:blipFill rotWithShape="1">
            <a:blip r:embed="rId11">
              <a:alphaModFix/>
            </a:blip>
            <a:srcRect l="10845" r="58481"/>
            <a:stretch/>
          </p:blipFill>
          <p:spPr>
            <a:xfrm>
              <a:off x="5852875" y="3164975"/>
              <a:ext cx="702000" cy="59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389;g5d2f7c31f5_0_184"/>
            <p:cNvPicPr preferRelativeResize="0"/>
            <p:nvPr/>
          </p:nvPicPr>
          <p:blipFill rotWithShape="1">
            <a:blip r:embed="rId12">
              <a:alphaModFix/>
            </a:blip>
            <a:srcRect l="43890" r="39003" b="20622"/>
            <a:stretch/>
          </p:blipFill>
          <p:spPr>
            <a:xfrm>
              <a:off x="5852875" y="4031525"/>
              <a:ext cx="702001" cy="709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5738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d2f7c31f5_0_207"/>
          <p:cNvSpPr txBox="1">
            <a:spLocks noGrp="1"/>
          </p:cNvSpPr>
          <p:nvPr>
            <p:ph type="sldNum" idx="12"/>
          </p:nvPr>
        </p:nvSpPr>
        <p:spPr>
          <a:xfrm>
            <a:off x="6803805" y="4631694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460" name="Google Shape;460;g5d2f7c31f5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483" y="2080269"/>
            <a:ext cx="222917" cy="1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5d2f7c31f5_0_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213" y="2107958"/>
            <a:ext cx="146980" cy="7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5d2f7c31f5_0_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155" y="2046619"/>
            <a:ext cx="391611" cy="19960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5d2f7c31f5_0_207"/>
          <p:cNvSpPr/>
          <p:nvPr/>
        </p:nvSpPr>
        <p:spPr>
          <a:xfrm>
            <a:off x="2286054" y="2552879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5d2f7c31f5_0_207"/>
          <p:cNvSpPr/>
          <p:nvPr/>
        </p:nvSpPr>
        <p:spPr>
          <a:xfrm>
            <a:off x="2286279" y="1866974"/>
            <a:ext cx="261000" cy="83700"/>
          </a:xfrm>
          <a:prstGeom prst="rect">
            <a:avLst/>
          </a:prstGeom>
          <a:solidFill>
            <a:srgbClr val="632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5d2f7c31f5_0_207"/>
          <p:cNvSpPr/>
          <p:nvPr/>
        </p:nvSpPr>
        <p:spPr>
          <a:xfrm>
            <a:off x="2286279" y="2013954"/>
            <a:ext cx="261000" cy="837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5d2f7c31f5_0_207"/>
          <p:cNvSpPr/>
          <p:nvPr/>
        </p:nvSpPr>
        <p:spPr>
          <a:xfrm>
            <a:off x="2286279" y="2372652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5d2f7c31f5_0_207"/>
          <p:cNvSpPr txBox="1"/>
          <p:nvPr/>
        </p:nvSpPr>
        <p:spPr>
          <a:xfrm rot="-5400000">
            <a:off x="2248876" y="2000109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sp>
        <p:nvSpPr>
          <p:cNvPr id="468" name="Google Shape;468;g5d2f7c31f5_0_207"/>
          <p:cNvSpPr/>
          <p:nvPr/>
        </p:nvSpPr>
        <p:spPr>
          <a:xfrm>
            <a:off x="2507128" y="1801653"/>
            <a:ext cx="206400" cy="8946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5d2f7c31f5_0_207"/>
          <p:cNvSpPr/>
          <p:nvPr/>
        </p:nvSpPr>
        <p:spPr>
          <a:xfrm rot="10800000">
            <a:off x="2108895" y="1797761"/>
            <a:ext cx="167400" cy="9027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5d2f7c31f5_0_2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6693" y="2958744"/>
            <a:ext cx="782453" cy="21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5d2f7c31f5_0_2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0711" y="3020908"/>
            <a:ext cx="183067" cy="152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g5d2f7c31f5_0_207"/>
          <p:cNvCxnSpPr/>
          <p:nvPr/>
        </p:nvCxnSpPr>
        <p:spPr>
          <a:xfrm rot="10800000">
            <a:off x="2429988" y="2694744"/>
            <a:ext cx="0" cy="2640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5" name="Google Shape;475;g5d2f7c31f5_0_207"/>
          <p:cNvCxnSpPr/>
          <p:nvPr/>
        </p:nvCxnSpPr>
        <p:spPr>
          <a:xfrm rot="10800000" flipH="1">
            <a:off x="1490213" y="2291350"/>
            <a:ext cx="396300" cy="3315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6" name="Google Shape;476;g5d2f7c31f5_0_207"/>
          <p:cNvSpPr txBox="1"/>
          <p:nvPr/>
        </p:nvSpPr>
        <p:spPr>
          <a:xfrm>
            <a:off x="849060" y="2625234"/>
            <a:ext cx="993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Softmax</a:t>
            </a:r>
            <a:endParaRPr sz="1200"/>
          </a:p>
        </p:txBody>
      </p:sp>
      <p:sp>
        <p:nvSpPr>
          <p:cNvPr id="490" name="Google Shape;490;g5d2f7c31f5_0_207"/>
          <p:cNvSpPr txBox="1"/>
          <p:nvPr/>
        </p:nvSpPr>
        <p:spPr>
          <a:xfrm>
            <a:off x="354949" y="1204400"/>
            <a:ext cx="21312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6D9EEB"/>
                </a:highlight>
                <a:latin typeface="Calibri"/>
                <a:ea typeface="Calibri"/>
                <a:cs typeface="Calibri"/>
                <a:sym typeface="Calibri"/>
              </a:rPr>
              <a:t>4. Edge decoder</a:t>
            </a:r>
            <a:endParaRPr sz="1800" b="1">
              <a:highlight>
                <a:srgbClr val="6D9EE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g5d2f7c31f5_0_207"/>
          <p:cNvPicPr preferRelativeResize="0"/>
          <p:nvPr/>
        </p:nvPicPr>
        <p:blipFill rotWithShape="1">
          <a:blip r:embed="rId6">
            <a:alphaModFix/>
          </a:blip>
          <a:srcRect l="10845" r="58481"/>
          <a:stretch/>
        </p:blipFill>
        <p:spPr>
          <a:xfrm>
            <a:off x="2309250" y="1120575"/>
            <a:ext cx="702000" cy="5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5d2f7c31f5_0_207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</a:t>
            </a:r>
            <a:endParaRPr/>
          </a:p>
        </p:txBody>
      </p:sp>
      <p:sp>
        <p:nvSpPr>
          <p:cNvPr id="499" name="Google Shape;499;g5d2f7c31f5_0_207"/>
          <p:cNvSpPr txBox="1"/>
          <p:nvPr/>
        </p:nvSpPr>
        <p:spPr>
          <a:xfrm>
            <a:off x="4729590" y="3270018"/>
            <a:ext cx="34923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Already the legal connections are known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 sampling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the NLP literature to graphs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Training time goes from          to </a:t>
            </a:r>
            <a:endParaRPr lang="en-US"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1" name="Google Shape;501;g5d2f7c31f5_0_207"/>
          <p:cNvGrpSpPr/>
          <p:nvPr/>
        </p:nvGrpSpPr>
        <p:grpSpPr>
          <a:xfrm>
            <a:off x="7983543" y="4535160"/>
            <a:ext cx="530121" cy="261711"/>
            <a:chOff x="4996833" y="5800035"/>
            <a:chExt cx="1081438" cy="513260"/>
          </a:xfrm>
        </p:grpSpPr>
        <p:pic>
          <p:nvPicPr>
            <p:cNvPr id="502" name="Google Shape;502;g5d2f7c31f5_0_20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96833" y="5800035"/>
              <a:ext cx="822726" cy="513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g5d2f7c31f5_0_20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502207" y="5839783"/>
              <a:ext cx="461368" cy="442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g5d2f7c31f5_0_20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935303" y="5851892"/>
              <a:ext cx="142968" cy="4419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5" name="Google Shape;505;g5d2f7c31f5_0_20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16235" y="4544508"/>
            <a:ext cx="518300" cy="2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6873" y="3740236"/>
            <a:ext cx="3185860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Costly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Training Time </a:t>
            </a:r>
          </a:p>
          <a:p>
            <a:pPr lvl="0">
              <a:lnSpc>
                <a:spcPct val="90000"/>
              </a:lnSpc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each node pair needs to be considered. </a:t>
            </a:r>
          </a:p>
        </p:txBody>
      </p:sp>
      <p:pic>
        <p:nvPicPr>
          <p:cNvPr id="50" name="Picture 49" descr="Screen Shot 2019-07-15 at 5.07.49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77" y="996952"/>
            <a:ext cx="2709622" cy="1982035"/>
          </a:xfrm>
          <a:prstGeom prst="rect">
            <a:avLst/>
          </a:prstGeom>
        </p:spPr>
      </p:pic>
      <p:pic>
        <p:nvPicPr>
          <p:cNvPr id="51" name="Google Shape;240;g5d321d632c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65604" y="3076581"/>
            <a:ext cx="1697345" cy="102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291" y="2494701"/>
            <a:ext cx="1892955" cy="13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9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12" name="Google Shape;512;p9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Decoder guarantees structural properties</a:t>
            </a:r>
            <a:endParaRPr/>
          </a:p>
        </p:txBody>
      </p:sp>
      <p:sp>
        <p:nvSpPr>
          <p:cNvPr id="513" name="Google Shape;513;p9"/>
          <p:cNvSpPr txBox="1"/>
          <p:nvPr/>
        </p:nvSpPr>
        <p:spPr>
          <a:xfrm>
            <a:off x="718267" y="1836851"/>
            <a:ext cx="2971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Given k-1 </a:t>
            </a:r>
            <a:r>
              <a:rPr lang="en-US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generated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edges    </a:t>
            </a:r>
            <a:endParaRPr sz="1200"/>
          </a:p>
        </p:txBody>
      </p:sp>
      <p:pic>
        <p:nvPicPr>
          <p:cNvPr id="514" name="Google Shape;51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610" y="3329319"/>
            <a:ext cx="222917" cy="1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4567" y="2158640"/>
            <a:ext cx="391946" cy="202228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9"/>
          <p:cNvSpPr txBox="1"/>
          <p:nvPr/>
        </p:nvSpPr>
        <p:spPr>
          <a:xfrm>
            <a:off x="3326209" y="1836851"/>
            <a:ext cx="2878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 mask       for each potential edge </a:t>
            </a:r>
            <a:endParaRPr sz="1200"/>
          </a:p>
        </p:txBody>
      </p:sp>
      <p:sp>
        <p:nvSpPr>
          <p:cNvPr id="517" name="Google Shape;517;p9"/>
          <p:cNvSpPr txBox="1"/>
          <p:nvPr/>
        </p:nvSpPr>
        <p:spPr>
          <a:xfrm>
            <a:off x="6743127" y="1874465"/>
            <a:ext cx="2074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Sample k-th edge</a:t>
            </a: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multinomial </a:t>
            </a:r>
            <a:endParaRPr sz="1200"/>
          </a:p>
        </p:txBody>
      </p:sp>
      <p:pic>
        <p:nvPicPr>
          <p:cNvPr id="518" name="Google Shape;51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3340" y="3357007"/>
            <a:ext cx="146980" cy="7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5647" y="3283358"/>
            <a:ext cx="481832" cy="2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7165" y="1898956"/>
            <a:ext cx="194899" cy="261106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9"/>
          <p:cNvSpPr/>
          <p:nvPr/>
        </p:nvSpPr>
        <p:spPr>
          <a:xfrm>
            <a:off x="3708556" y="3795987"/>
            <a:ext cx="261000" cy="8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3708556" y="3942966"/>
            <a:ext cx="261000" cy="98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3708556" y="4089946"/>
            <a:ext cx="261000" cy="81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9"/>
          <p:cNvSpPr/>
          <p:nvPr/>
        </p:nvSpPr>
        <p:spPr>
          <a:xfrm>
            <a:off x="3708781" y="2832449"/>
            <a:ext cx="261000" cy="8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3708781" y="2979429"/>
            <a:ext cx="261000" cy="83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3708781" y="3126409"/>
            <a:ext cx="261000" cy="83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"/>
          <p:cNvSpPr/>
          <p:nvPr/>
        </p:nvSpPr>
        <p:spPr>
          <a:xfrm>
            <a:off x="3708781" y="3273389"/>
            <a:ext cx="261000" cy="81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3708781" y="3649007"/>
            <a:ext cx="261000" cy="81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4014" y="2535268"/>
            <a:ext cx="217619" cy="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25814" y="2473763"/>
            <a:ext cx="890506" cy="24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2439" y="2535927"/>
            <a:ext cx="217619" cy="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9"/>
          <p:cNvSpPr/>
          <p:nvPr/>
        </p:nvSpPr>
        <p:spPr>
          <a:xfrm>
            <a:off x="4702635" y="3795987"/>
            <a:ext cx="261000" cy="8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4702635" y="3942966"/>
            <a:ext cx="261000" cy="981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4702635" y="4089946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4702860" y="2832449"/>
            <a:ext cx="261000" cy="8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9"/>
          <p:cNvSpPr/>
          <p:nvPr/>
        </p:nvSpPr>
        <p:spPr>
          <a:xfrm>
            <a:off x="4702860" y="2979429"/>
            <a:ext cx="261000" cy="83700"/>
          </a:xfrm>
          <a:prstGeom prst="rect">
            <a:avLst/>
          </a:prstGeom>
          <a:solidFill>
            <a:srgbClr val="632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"/>
          <p:cNvSpPr/>
          <p:nvPr/>
        </p:nvSpPr>
        <p:spPr>
          <a:xfrm>
            <a:off x="4702860" y="3126409"/>
            <a:ext cx="261000" cy="837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9"/>
          <p:cNvSpPr/>
          <p:nvPr/>
        </p:nvSpPr>
        <p:spPr>
          <a:xfrm>
            <a:off x="4702860" y="3273389"/>
            <a:ext cx="261000" cy="8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"/>
          <p:cNvSpPr/>
          <p:nvPr/>
        </p:nvSpPr>
        <p:spPr>
          <a:xfrm>
            <a:off x="4702860" y="3649007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"/>
          <p:cNvSpPr/>
          <p:nvPr/>
        </p:nvSpPr>
        <p:spPr>
          <a:xfrm>
            <a:off x="4180095" y="3273389"/>
            <a:ext cx="287400" cy="187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9"/>
          <p:cNvSpPr/>
          <p:nvPr/>
        </p:nvSpPr>
        <p:spPr>
          <a:xfrm>
            <a:off x="7867754" y="3724919"/>
            <a:ext cx="261000" cy="8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"/>
          <p:cNvSpPr/>
          <p:nvPr/>
        </p:nvSpPr>
        <p:spPr>
          <a:xfrm>
            <a:off x="7867754" y="3871899"/>
            <a:ext cx="261000" cy="981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/>
          <p:nvPr/>
        </p:nvSpPr>
        <p:spPr>
          <a:xfrm>
            <a:off x="7867754" y="4018878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7867979" y="2761381"/>
            <a:ext cx="261000" cy="8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9"/>
          <p:cNvSpPr/>
          <p:nvPr/>
        </p:nvSpPr>
        <p:spPr>
          <a:xfrm>
            <a:off x="7867979" y="2908361"/>
            <a:ext cx="261000" cy="83700"/>
          </a:xfrm>
          <a:prstGeom prst="rect">
            <a:avLst/>
          </a:prstGeom>
          <a:solidFill>
            <a:srgbClr val="632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"/>
          <p:cNvSpPr/>
          <p:nvPr/>
        </p:nvSpPr>
        <p:spPr>
          <a:xfrm>
            <a:off x="7867979" y="3055341"/>
            <a:ext cx="261000" cy="837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9"/>
          <p:cNvSpPr/>
          <p:nvPr/>
        </p:nvSpPr>
        <p:spPr>
          <a:xfrm>
            <a:off x="7867979" y="3202321"/>
            <a:ext cx="261000" cy="8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9"/>
          <p:cNvSpPr/>
          <p:nvPr/>
        </p:nvSpPr>
        <p:spPr>
          <a:xfrm>
            <a:off x="7867979" y="3577939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9"/>
          <p:cNvSpPr txBox="1"/>
          <p:nvPr/>
        </p:nvSpPr>
        <p:spPr>
          <a:xfrm>
            <a:off x="2577015" y="1100462"/>
            <a:ext cx="43431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(triangle free graph):</a:t>
            </a:r>
            <a:endParaRPr sz="1200"/>
          </a:p>
        </p:txBody>
      </p:sp>
      <p:sp>
        <p:nvSpPr>
          <p:cNvPr id="550" name="Google Shape;550;p9"/>
          <p:cNvSpPr txBox="1"/>
          <p:nvPr/>
        </p:nvSpPr>
        <p:spPr>
          <a:xfrm rot="-5400000">
            <a:off x="4640336" y="3276464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sp>
        <p:nvSpPr>
          <p:cNvPr id="551" name="Google Shape;551;p9"/>
          <p:cNvSpPr txBox="1"/>
          <p:nvPr/>
        </p:nvSpPr>
        <p:spPr>
          <a:xfrm rot="-5400000">
            <a:off x="3660573" y="3276463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sp>
        <p:nvSpPr>
          <p:cNvPr id="552" name="Google Shape;552;p9"/>
          <p:cNvSpPr txBox="1"/>
          <p:nvPr/>
        </p:nvSpPr>
        <p:spPr>
          <a:xfrm rot="-5400000">
            <a:off x="7805455" y="3205397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sp>
        <p:nvSpPr>
          <p:cNvPr id="553" name="Google Shape;553;p9"/>
          <p:cNvSpPr/>
          <p:nvPr/>
        </p:nvSpPr>
        <p:spPr>
          <a:xfrm>
            <a:off x="8073357" y="2669736"/>
            <a:ext cx="221700" cy="15189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9"/>
          <p:cNvSpPr/>
          <p:nvPr/>
        </p:nvSpPr>
        <p:spPr>
          <a:xfrm rot="10800000">
            <a:off x="7705831" y="2669627"/>
            <a:ext cx="221700" cy="15189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9"/>
          <p:cNvSpPr txBox="1"/>
          <p:nvPr/>
        </p:nvSpPr>
        <p:spPr>
          <a:xfrm>
            <a:off x="5894000" y="4033961"/>
            <a:ext cx="20745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Edge with </a:t>
            </a:r>
            <a:b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zero probability  </a:t>
            </a:r>
            <a:endParaRPr sz="1200"/>
          </a:p>
        </p:txBody>
      </p:sp>
      <p:cxnSp>
        <p:nvCxnSpPr>
          <p:cNvPr id="556" name="Google Shape;556;p9"/>
          <p:cNvCxnSpPr/>
          <p:nvPr/>
        </p:nvCxnSpPr>
        <p:spPr>
          <a:xfrm rot="10800000" flipH="1">
            <a:off x="7368067" y="3765703"/>
            <a:ext cx="605400" cy="3603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p9"/>
          <p:cNvCxnSpPr/>
          <p:nvPr/>
        </p:nvCxnSpPr>
        <p:spPr>
          <a:xfrm>
            <a:off x="2104837" y="3387020"/>
            <a:ext cx="1495200" cy="4497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8" name="Google Shape;558;p9"/>
          <p:cNvSpPr txBox="1"/>
          <p:nvPr/>
        </p:nvSpPr>
        <p:spPr>
          <a:xfrm>
            <a:off x="1763347" y="3649601"/>
            <a:ext cx="17436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Disabled </a:t>
            </a:r>
            <a:b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 edge</a:t>
            </a:r>
            <a:b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= (20, 7)</a:t>
            </a:r>
            <a:endParaRPr sz="1200"/>
          </a:p>
        </p:txBody>
      </p:sp>
      <p:cxnSp>
        <p:nvCxnSpPr>
          <p:cNvPr id="559" name="Google Shape;559;p9"/>
          <p:cNvCxnSpPr/>
          <p:nvPr/>
        </p:nvCxnSpPr>
        <p:spPr>
          <a:xfrm rot="10800000" flipH="1">
            <a:off x="1967575" y="3296334"/>
            <a:ext cx="274500" cy="7470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60" name="Google Shape;560;p9"/>
          <p:cNvSpPr txBox="1"/>
          <p:nvPr/>
        </p:nvSpPr>
        <p:spPr>
          <a:xfrm>
            <a:off x="1619505" y="4425907"/>
            <a:ext cx="20745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would create a triangle </a:t>
            </a:r>
            <a:b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generated</a:t>
            </a:r>
            <a:endParaRPr sz="1200"/>
          </a:p>
        </p:txBody>
      </p:sp>
      <p:sp>
        <p:nvSpPr>
          <p:cNvPr id="561" name="Google Shape;561;p9"/>
          <p:cNvSpPr/>
          <p:nvPr/>
        </p:nvSpPr>
        <p:spPr>
          <a:xfrm rot="5400000">
            <a:off x="2483517" y="4151521"/>
            <a:ext cx="215700" cy="250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60602" y="2065191"/>
            <a:ext cx="784857" cy="2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d2f7c31f5_0_207"/>
          <p:cNvSpPr txBox="1">
            <a:spLocks noGrp="1"/>
          </p:cNvSpPr>
          <p:nvPr>
            <p:ph type="sldNum" idx="12"/>
          </p:nvPr>
        </p:nvSpPr>
        <p:spPr>
          <a:xfrm>
            <a:off x="6803805" y="4631694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-679821" y="1064775"/>
            <a:ext cx="4768200" cy="1956289"/>
            <a:chOff x="2430007" y="1064775"/>
            <a:chExt cx="4768200" cy="1956289"/>
          </a:xfrm>
        </p:grpSpPr>
        <p:pic>
          <p:nvPicPr>
            <p:cNvPr id="473" name="Google Shape;473;g5d2f7c31f5_0_2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61558" y="2025259"/>
              <a:ext cx="281591" cy="166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g5d2f7c31f5_0_20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25772" y="2044478"/>
              <a:ext cx="146980" cy="73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g5d2f7c31f5_0_207"/>
            <p:cNvSpPr txBox="1"/>
            <p:nvPr/>
          </p:nvSpPr>
          <p:spPr>
            <a:xfrm>
              <a:off x="3780785" y="2568273"/>
              <a:ext cx="9930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Softmax</a:t>
              </a:r>
              <a:endParaRPr sz="1200"/>
            </a:p>
          </p:txBody>
        </p:sp>
        <p:pic>
          <p:nvPicPr>
            <p:cNvPr id="478" name="Google Shape;478;g5d2f7c31f5_0_2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64595" y="2011614"/>
              <a:ext cx="222917" cy="199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g5d2f7c31f5_0_207"/>
            <p:cNvSpPr/>
            <p:nvPr/>
          </p:nvSpPr>
          <p:spPr>
            <a:xfrm>
              <a:off x="5072813" y="2368717"/>
              <a:ext cx="261000" cy="81600"/>
            </a:xfrm>
            <a:prstGeom prst="rect">
              <a:avLst/>
            </a:prstGeom>
            <a:solidFill>
              <a:srgbClr val="93895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5d2f7c31f5_0_207"/>
            <p:cNvSpPr/>
            <p:nvPr/>
          </p:nvSpPr>
          <p:spPr>
            <a:xfrm>
              <a:off x="5073038" y="1681291"/>
              <a:ext cx="261000" cy="83700"/>
            </a:xfrm>
            <a:prstGeom prst="rect">
              <a:avLst/>
            </a:prstGeom>
            <a:solidFill>
              <a:srgbClr val="93895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5d2f7c31f5_0_207"/>
            <p:cNvSpPr/>
            <p:nvPr/>
          </p:nvSpPr>
          <p:spPr>
            <a:xfrm>
              <a:off x="5073038" y="1828270"/>
              <a:ext cx="261000" cy="81600"/>
            </a:xfrm>
            <a:prstGeom prst="rect">
              <a:avLst/>
            </a:prstGeom>
            <a:solidFill>
              <a:srgbClr val="C4BD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5d2f7c31f5_0_207"/>
            <p:cNvSpPr/>
            <p:nvPr/>
          </p:nvSpPr>
          <p:spPr>
            <a:xfrm>
              <a:off x="5073038" y="2203889"/>
              <a:ext cx="261000" cy="81600"/>
            </a:xfrm>
            <a:prstGeom prst="rect">
              <a:avLst/>
            </a:prstGeom>
            <a:solidFill>
              <a:srgbClr val="49442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5d2f7c31f5_0_207"/>
            <p:cNvSpPr/>
            <p:nvPr/>
          </p:nvSpPr>
          <p:spPr>
            <a:xfrm>
              <a:off x="5293887" y="1641195"/>
              <a:ext cx="229800" cy="907200"/>
            </a:xfrm>
            <a:prstGeom prst="arc">
              <a:avLst>
                <a:gd name="adj1" fmla="val 16200000"/>
                <a:gd name="adj2" fmla="val 5378751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5d2f7c31f5_0_207"/>
            <p:cNvSpPr/>
            <p:nvPr/>
          </p:nvSpPr>
          <p:spPr>
            <a:xfrm rot="10800000">
              <a:off x="4895917" y="1653326"/>
              <a:ext cx="122400" cy="858600"/>
            </a:xfrm>
            <a:prstGeom prst="arc">
              <a:avLst>
                <a:gd name="adj1" fmla="val 16200000"/>
                <a:gd name="adj2" fmla="val 5378751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5" name="Google Shape;485;g5d2f7c31f5_0_207"/>
            <p:cNvCxnSpPr/>
            <p:nvPr/>
          </p:nvCxnSpPr>
          <p:spPr>
            <a:xfrm rot="10800000" flipH="1">
              <a:off x="4295221" y="2211321"/>
              <a:ext cx="396300" cy="3315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86" name="Google Shape;486;g5d2f7c31f5_0_207"/>
            <p:cNvSpPr txBox="1"/>
            <p:nvPr/>
          </p:nvSpPr>
          <p:spPr>
            <a:xfrm rot="-5400000">
              <a:off x="4994957" y="1820557"/>
              <a:ext cx="245100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200"/>
            </a:p>
          </p:txBody>
        </p:sp>
        <p:cxnSp>
          <p:nvCxnSpPr>
            <p:cNvPr id="487" name="Google Shape;487;g5d2f7c31f5_0_207"/>
            <p:cNvCxnSpPr/>
            <p:nvPr/>
          </p:nvCxnSpPr>
          <p:spPr>
            <a:xfrm rot="10800000">
              <a:off x="5217770" y="2511951"/>
              <a:ext cx="0" cy="2640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488" name="Google Shape;488;g5d2f7c31f5_0_20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51898" y="2784534"/>
              <a:ext cx="1391536" cy="236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g5d2f7c31f5_0_207"/>
            <p:cNvSpPr txBox="1"/>
            <p:nvPr/>
          </p:nvSpPr>
          <p:spPr>
            <a:xfrm>
              <a:off x="2430007" y="1216664"/>
              <a:ext cx="4768200" cy="1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700" b="1">
                  <a:solidFill>
                    <a:schemeClr val="dk1"/>
                  </a:solidFill>
                  <a:highlight>
                    <a:srgbClr val="C27BA0"/>
                  </a:highlight>
                  <a:latin typeface="Calibri"/>
                  <a:ea typeface="Calibri"/>
                  <a:cs typeface="Calibri"/>
                  <a:sym typeface="Calibri"/>
                </a:rPr>
                <a:t>5. Edge feature decoder</a:t>
              </a:r>
              <a:endParaRPr sz="1200">
                <a:solidFill>
                  <a:schemeClr val="dk1"/>
                </a:solidFill>
                <a:highlight>
                  <a:srgbClr val="C27BA0"/>
                </a:highlight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2" name="Google Shape;492;g5d2f7c31f5_0_207"/>
            <p:cNvPicPr preferRelativeResize="0"/>
            <p:nvPr/>
          </p:nvPicPr>
          <p:blipFill rotWithShape="1">
            <a:blip r:embed="rId6">
              <a:alphaModFix/>
            </a:blip>
            <a:srcRect l="43890" r="39003" b="20622"/>
            <a:stretch/>
          </p:blipFill>
          <p:spPr>
            <a:xfrm>
              <a:off x="5984575" y="1064775"/>
              <a:ext cx="702001" cy="50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4" name="Google Shape;494;g5d2f7c31f5_0_207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</a:t>
            </a:r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4949599" y="1174978"/>
            <a:ext cx="3964427" cy="1975971"/>
            <a:chOff x="424800" y="1339375"/>
            <a:chExt cx="6130076" cy="3401950"/>
          </a:xfrm>
        </p:grpSpPr>
        <p:sp>
          <p:nvSpPr>
            <p:cNvPr id="51" name="Google Shape;375;g5d2f7c31f5_0_184"/>
            <p:cNvSpPr/>
            <p:nvPr/>
          </p:nvSpPr>
          <p:spPr>
            <a:xfrm>
              <a:off x="1925025" y="1339375"/>
              <a:ext cx="1409400" cy="5982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Node feature decoder</a:t>
              </a:r>
              <a:endParaRPr sz="900" dirty="0"/>
            </a:p>
          </p:txBody>
        </p:sp>
        <p:sp>
          <p:nvSpPr>
            <p:cNvPr id="52" name="Google Shape;376;g5d2f7c31f5_0_184"/>
            <p:cNvSpPr/>
            <p:nvPr/>
          </p:nvSpPr>
          <p:spPr>
            <a:xfrm>
              <a:off x="1925025" y="2190750"/>
              <a:ext cx="1409400" cy="5982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Edge number decoder</a:t>
              </a:r>
              <a:endParaRPr sz="900" dirty="0"/>
            </a:p>
          </p:txBody>
        </p:sp>
        <p:sp>
          <p:nvSpPr>
            <p:cNvPr id="53" name="Google Shape;377;g5d2f7c31f5_0_184"/>
            <p:cNvSpPr/>
            <p:nvPr/>
          </p:nvSpPr>
          <p:spPr>
            <a:xfrm>
              <a:off x="4328400" y="3164975"/>
              <a:ext cx="1405500" cy="5982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Edge decoder</a:t>
              </a:r>
              <a:endParaRPr sz="900"/>
            </a:p>
          </p:txBody>
        </p:sp>
        <p:sp>
          <p:nvSpPr>
            <p:cNvPr id="54" name="Google Shape;378;g5d2f7c31f5_0_184"/>
            <p:cNvSpPr/>
            <p:nvPr/>
          </p:nvSpPr>
          <p:spPr>
            <a:xfrm>
              <a:off x="4328400" y="4087325"/>
              <a:ext cx="1405500" cy="598200"/>
            </a:xfrm>
            <a:prstGeom prst="rect">
              <a:avLst/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Edge type decoder</a:t>
              </a:r>
              <a:endParaRPr sz="900"/>
            </a:p>
          </p:txBody>
        </p:sp>
        <p:pic>
          <p:nvPicPr>
            <p:cNvPr id="55" name="Google Shape;379;g5d2f7c31f5_0_18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4800" y="2362350"/>
              <a:ext cx="609775" cy="41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380;g5d2f7c31f5_0_184"/>
            <p:cNvPicPr preferRelativeResize="0"/>
            <p:nvPr/>
          </p:nvPicPr>
          <p:blipFill rotWithShape="1">
            <a:blip r:embed="rId8">
              <a:alphaModFix/>
            </a:blip>
            <a:srcRect l="11827" r="51991"/>
            <a:stretch/>
          </p:blipFill>
          <p:spPr>
            <a:xfrm>
              <a:off x="3334425" y="1339375"/>
              <a:ext cx="858150" cy="598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" name="Google Shape;381;g5d2f7c31f5_0_184"/>
            <p:cNvCxnSpPr>
              <a:endCxn id="51" idx="1"/>
            </p:cNvCxnSpPr>
            <p:nvPr/>
          </p:nvCxnSpPr>
          <p:spPr>
            <a:xfrm rot="10800000" flipH="1">
              <a:off x="1070625" y="1638475"/>
              <a:ext cx="854400" cy="756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" name="Google Shape;382;g5d2f7c31f5_0_184"/>
            <p:cNvCxnSpPr>
              <a:endCxn id="52" idx="1"/>
            </p:cNvCxnSpPr>
            <p:nvPr/>
          </p:nvCxnSpPr>
          <p:spPr>
            <a:xfrm rot="10800000" flipH="1">
              <a:off x="1223025" y="2489850"/>
              <a:ext cx="702000" cy="5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" name="Google Shape;383;g5d2f7c31f5_0_184"/>
            <p:cNvCxnSpPr>
              <a:endCxn id="53" idx="1"/>
            </p:cNvCxnSpPr>
            <p:nvPr/>
          </p:nvCxnSpPr>
          <p:spPr>
            <a:xfrm>
              <a:off x="1226100" y="2855975"/>
              <a:ext cx="3102300" cy="608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" name="Google Shape;384;g5d2f7c31f5_0_184"/>
            <p:cNvCxnSpPr>
              <a:endCxn id="54" idx="1"/>
            </p:cNvCxnSpPr>
            <p:nvPr/>
          </p:nvCxnSpPr>
          <p:spPr>
            <a:xfrm>
              <a:off x="1091400" y="3020225"/>
              <a:ext cx="3237000" cy="136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" name="Google Shape;385;g5d2f7c31f5_0_184"/>
            <p:cNvCxnSpPr/>
            <p:nvPr/>
          </p:nvCxnSpPr>
          <p:spPr>
            <a:xfrm>
              <a:off x="3944025" y="1638475"/>
              <a:ext cx="1405500" cy="1516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" name="Google Shape;386;g5d2f7c31f5_0_184"/>
            <p:cNvCxnSpPr>
              <a:stCxn id="52" idx="3"/>
            </p:cNvCxnSpPr>
            <p:nvPr/>
          </p:nvCxnSpPr>
          <p:spPr>
            <a:xfrm>
              <a:off x="3334425" y="2489850"/>
              <a:ext cx="1181100" cy="709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63" name="Google Shape;387;g5d2f7c31f5_0_184"/>
            <p:cNvPicPr preferRelativeResize="0"/>
            <p:nvPr/>
          </p:nvPicPr>
          <p:blipFill rotWithShape="1">
            <a:blip r:embed="rId9">
              <a:alphaModFix/>
            </a:blip>
            <a:srcRect l="66232" r="17107" b="22342"/>
            <a:stretch/>
          </p:blipFill>
          <p:spPr>
            <a:xfrm>
              <a:off x="3334425" y="2174850"/>
              <a:ext cx="702000" cy="6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388;g5d2f7c31f5_0_184"/>
            <p:cNvPicPr preferRelativeResize="0"/>
            <p:nvPr/>
          </p:nvPicPr>
          <p:blipFill rotWithShape="1">
            <a:blip r:embed="rId10">
              <a:alphaModFix/>
            </a:blip>
            <a:srcRect l="10845" r="58481"/>
            <a:stretch/>
          </p:blipFill>
          <p:spPr>
            <a:xfrm>
              <a:off x="5852875" y="3164975"/>
              <a:ext cx="702000" cy="59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389;g5d2f7c31f5_0_184"/>
            <p:cNvPicPr preferRelativeResize="0"/>
            <p:nvPr/>
          </p:nvPicPr>
          <p:blipFill rotWithShape="1">
            <a:blip r:embed="rId6">
              <a:alphaModFix/>
            </a:blip>
            <a:srcRect l="43890" r="39003" b="20622"/>
            <a:stretch/>
          </p:blipFill>
          <p:spPr>
            <a:xfrm>
              <a:off x="5852875" y="4031525"/>
              <a:ext cx="702001" cy="709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Google Shape;493;g5d2f7c31f5_0_20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04775" y="3497750"/>
            <a:ext cx="4218900" cy="51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95;g5d2f7c31f5_0_2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265" y="4060570"/>
            <a:ext cx="4213251" cy="63401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97;g5d2f7c31f5_0_207"/>
          <p:cNvSpPr/>
          <p:nvPr/>
        </p:nvSpPr>
        <p:spPr>
          <a:xfrm>
            <a:off x="3474039" y="4689818"/>
            <a:ext cx="2676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Edge partition function</a:t>
            </a:r>
            <a:endParaRPr sz="1200"/>
          </a:p>
        </p:txBody>
      </p:sp>
      <p:sp>
        <p:nvSpPr>
          <p:cNvPr id="45" name="Google Shape;498;g5d2f7c31f5_0_207"/>
          <p:cNvSpPr/>
          <p:nvPr/>
        </p:nvSpPr>
        <p:spPr>
          <a:xfrm>
            <a:off x="2950012" y="4258990"/>
            <a:ext cx="3200400" cy="4128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68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d2f7c31f5_0_207"/>
          <p:cNvSpPr txBox="1">
            <a:spLocks noGrp="1"/>
          </p:cNvSpPr>
          <p:nvPr>
            <p:ph type="sldNum" idx="12"/>
          </p:nvPr>
        </p:nvSpPr>
        <p:spPr>
          <a:xfrm>
            <a:off x="6803805" y="4631694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94" name="Google Shape;494;g5d2f7c31f5_0_207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The probabilistic </a:t>
            </a:r>
            <a:r>
              <a:rPr lang="en-US" sz="3300" dirty="0" smtClean="0">
                <a:latin typeface="Calibri"/>
                <a:ea typeface="Calibri"/>
                <a:cs typeface="Calibri"/>
                <a:sym typeface="Calibri"/>
              </a:rPr>
              <a:t>decoder (Permutation Invariant)</a:t>
            </a:r>
            <a:endParaRPr dirty="0"/>
          </a:p>
        </p:txBody>
      </p:sp>
      <p:grpSp>
        <p:nvGrpSpPr>
          <p:cNvPr id="50" name="Group 49"/>
          <p:cNvGrpSpPr/>
          <p:nvPr/>
        </p:nvGrpSpPr>
        <p:grpSpPr>
          <a:xfrm>
            <a:off x="4949599" y="1174978"/>
            <a:ext cx="3964427" cy="1975971"/>
            <a:chOff x="424800" y="1339375"/>
            <a:chExt cx="6130076" cy="3401950"/>
          </a:xfrm>
        </p:grpSpPr>
        <p:sp>
          <p:nvSpPr>
            <p:cNvPr id="51" name="Google Shape;375;g5d2f7c31f5_0_184"/>
            <p:cNvSpPr/>
            <p:nvPr/>
          </p:nvSpPr>
          <p:spPr>
            <a:xfrm>
              <a:off x="1925025" y="1339375"/>
              <a:ext cx="1409400" cy="5982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Node feature decoder</a:t>
              </a:r>
              <a:endParaRPr sz="900" dirty="0"/>
            </a:p>
          </p:txBody>
        </p:sp>
        <p:sp>
          <p:nvSpPr>
            <p:cNvPr id="52" name="Google Shape;376;g5d2f7c31f5_0_184"/>
            <p:cNvSpPr/>
            <p:nvPr/>
          </p:nvSpPr>
          <p:spPr>
            <a:xfrm>
              <a:off x="1925025" y="2190750"/>
              <a:ext cx="1409400" cy="5982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Edge number decoder</a:t>
              </a:r>
              <a:endParaRPr sz="900" dirty="0"/>
            </a:p>
          </p:txBody>
        </p:sp>
        <p:sp>
          <p:nvSpPr>
            <p:cNvPr id="53" name="Google Shape;377;g5d2f7c31f5_0_184"/>
            <p:cNvSpPr/>
            <p:nvPr/>
          </p:nvSpPr>
          <p:spPr>
            <a:xfrm>
              <a:off x="4328400" y="3164975"/>
              <a:ext cx="1405500" cy="5982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Edge decoder</a:t>
              </a:r>
              <a:endParaRPr sz="900"/>
            </a:p>
          </p:txBody>
        </p:sp>
        <p:sp>
          <p:nvSpPr>
            <p:cNvPr id="54" name="Google Shape;378;g5d2f7c31f5_0_184"/>
            <p:cNvSpPr/>
            <p:nvPr/>
          </p:nvSpPr>
          <p:spPr>
            <a:xfrm>
              <a:off x="4328400" y="4087325"/>
              <a:ext cx="1405500" cy="598200"/>
            </a:xfrm>
            <a:prstGeom prst="rect">
              <a:avLst/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Edge type decoder</a:t>
              </a:r>
              <a:endParaRPr sz="900"/>
            </a:p>
          </p:txBody>
        </p:sp>
        <p:pic>
          <p:nvPicPr>
            <p:cNvPr id="55" name="Google Shape;379;g5d2f7c31f5_0_1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4800" y="2362350"/>
              <a:ext cx="609775" cy="41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380;g5d2f7c31f5_0_184"/>
            <p:cNvPicPr preferRelativeResize="0"/>
            <p:nvPr/>
          </p:nvPicPr>
          <p:blipFill rotWithShape="1">
            <a:blip r:embed="rId4">
              <a:alphaModFix/>
            </a:blip>
            <a:srcRect l="11827" r="51991"/>
            <a:stretch/>
          </p:blipFill>
          <p:spPr>
            <a:xfrm>
              <a:off x="3334425" y="1339375"/>
              <a:ext cx="858150" cy="598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" name="Google Shape;381;g5d2f7c31f5_0_184"/>
            <p:cNvCxnSpPr>
              <a:endCxn id="51" idx="1"/>
            </p:cNvCxnSpPr>
            <p:nvPr/>
          </p:nvCxnSpPr>
          <p:spPr>
            <a:xfrm rot="10800000" flipH="1">
              <a:off x="1070625" y="1638475"/>
              <a:ext cx="854400" cy="756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" name="Google Shape;382;g5d2f7c31f5_0_184"/>
            <p:cNvCxnSpPr>
              <a:endCxn id="52" idx="1"/>
            </p:cNvCxnSpPr>
            <p:nvPr/>
          </p:nvCxnSpPr>
          <p:spPr>
            <a:xfrm rot="10800000" flipH="1">
              <a:off x="1223025" y="2489850"/>
              <a:ext cx="702000" cy="5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" name="Google Shape;383;g5d2f7c31f5_0_184"/>
            <p:cNvCxnSpPr>
              <a:endCxn id="53" idx="1"/>
            </p:cNvCxnSpPr>
            <p:nvPr/>
          </p:nvCxnSpPr>
          <p:spPr>
            <a:xfrm>
              <a:off x="1226100" y="2855975"/>
              <a:ext cx="3102300" cy="608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" name="Google Shape;384;g5d2f7c31f5_0_184"/>
            <p:cNvCxnSpPr>
              <a:endCxn id="54" idx="1"/>
            </p:cNvCxnSpPr>
            <p:nvPr/>
          </p:nvCxnSpPr>
          <p:spPr>
            <a:xfrm>
              <a:off x="1091400" y="3020225"/>
              <a:ext cx="3237000" cy="136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" name="Google Shape;385;g5d2f7c31f5_0_184"/>
            <p:cNvCxnSpPr/>
            <p:nvPr/>
          </p:nvCxnSpPr>
          <p:spPr>
            <a:xfrm>
              <a:off x="3944025" y="1638475"/>
              <a:ext cx="1405500" cy="1516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" name="Google Shape;386;g5d2f7c31f5_0_184"/>
            <p:cNvCxnSpPr>
              <a:stCxn id="52" idx="3"/>
            </p:cNvCxnSpPr>
            <p:nvPr/>
          </p:nvCxnSpPr>
          <p:spPr>
            <a:xfrm>
              <a:off x="3334425" y="2489850"/>
              <a:ext cx="1181100" cy="709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63" name="Google Shape;387;g5d2f7c31f5_0_184"/>
            <p:cNvPicPr preferRelativeResize="0"/>
            <p:nvPr/>
          </p:nvPicPr>
          <p:blipFill rotWithShape="1">
            <a:blip r:embed="rId5">
              <a:alphaModFix/>
            </a:blip>
            <a:srcRect l="66232" r="17107" b="22342"/>
            <a:stretch/>
          </p:blipFill>
          <p:spPr>
            <a:xfrm>
              <a:off x="3334425" y="2174850"/>
              <a:ext cx="702000" cy="6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388;g5d2f7c31f5_0_184"/>
            <p:cNvPicPr preferRelativeResize="0"/>
            <p:nvPr/>
          </p:nvPicPr>
          <p:blipFill rotWithShape="1">
            <a:blip r:embed="rId6">
              <a:alphaModFix/>
            </a:blip>
            <a:srcRect l="10845" r="58481"/>
            <a:stretch/>
          </p:blipFill>
          <p:spPr>
            <a:xfrm>
              <a:off x="5852875" y="3164975"/>
              <a:ext cx="702000" cy="59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389;g5d2f7c31f5_0_184"/>
            <p:cNvPicPr preferRelativeResize="0"/>
            <p:nvPr/>
          </p:nvPicPr>
          <p:blipFill rotWithShape="1">
            <a:blip r:embed="rId7">
              <a:alphaModFix/>
            </a:blip>
            <a:srcRect l="43890" r="39003" b="20622"/>
            <a:stretch/>
          </p:blipFill>
          <p:spPr>
            <a:xfrm>
              <a:off x="5852875" y="4031525"/>
              <a:ext cx="702001" cy="709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Picture 122" descr="Screen Shot 2019-07-15 at 5.07.4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7" y="1068162"/>
            <a:ext cx="2709622" cy="19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68" name="Google Shape;568;p10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Training is permutation invariant</a:t>
            </a:r>
            <a:endParaRPr/>
          </a:p>
        </p:txBody>
      </p:sp>
      <p:sp>
        <p:nvSpPr>
          <p:cNvPr id="569" name="Google Shape;569;p10"/>
          <p:cNvSpPr txBox="1"/>
          <p:nvPr/>
        </p:nvSpPr>
        <p:spPr>
          <a:xfrm>
            <a:off x="396263" y="1199938"/>
            <a:ext cx="8099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VAEs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typically trained by maximizing the 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ELBO 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SGD:</a:t>
            </a:r>
            <a:endParaRPr sz="1200"/>
          </a:p>
        </p:txBody>
      </p:sp>
      <p:pic>
        <p:nvPicPr>
          <p:cNvPr id="570" name="Google Shape;5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537" y="1836851"/>
            <a:ext cx="4197724" cy="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109" y="1870112"/>
            <a:ext cx="987916" cy="27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7446" y="1983831"/>
            <a:ext cx="96205" cy="19597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0"/>
          <p:cNvSpPr/>
          <p:nvPr/>
        </p:nvSpPr>
        <p:spPr>
          <a:xfrm rot="-5400000">
            <a:off x="4348452" y="1413669"/>
            <a:ext cx="172800" cy="16491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0"/>
          <p:cNvSpPr/>
          <p:nvPr/>
        </p:nvSpPr>
        <p:spPr>
          <a:xfrm>
            <a:off x="3265650" y="2355891"/>
            <a:ext cx="50715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come up with a </a:t>
            </a:r>
            <a:r>
              <a:rPr lang="en-US" sz="17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permutation invariant </a:t>
            </a:r>
            <a:br>
              <a:rPr lang="en-US" sz="17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 on the edges in each graph?</a:t>
            </a:r>
            <a:endParaRPr sz="1200"/>
          </a:p>
        </p:txBody>
      </p:sp>
      <p:sp>
        <p:nvSpPr>
          <p:cNvPr id="575" name="Google Shape;575;p10"/>
          <p:cNvSpPr/>
          <p:nvPr/>
        </p:nvSpPr>
        <p:spPr>
          <a:xfrm>
            <a:off x="4653104" y="2915173"/>
            <a:ext cx="682800" cy="713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0"/>
          <p:cNvSpPr/>
          <p:nvPr/>
        </p:nvSpPr>
        <p:spPr>
          <a:xfrm>
            <a:off x="5355809" y="3010821"/>
            <a:ext cx="26547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Breadth-first-search (BFS)</a:t>
            </a:r>
            <a:b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2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source node</a:t>
            </a:r>
            <a:endParaRPr sz="1200"/>
          </a:p>
        </p:txBody>
      </p:sp>
      <p:pic>
        <p:nvPicPr>
          <p:cNvPr id="577" name="Google Shape;57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7573" y="3297539"/>
            <a:ext cx="714461" cy="21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8030" y="3796411"/>
            <a:ext cx="3868025" cy="54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344" y="3881751"/>
            <a:ext cx="754769" cy="373749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0"/>
          <p:cNvSpPr txBox="1"/>
          <p:nvPr/>
        </p:nvSpPr>
        <p:spPr>
          <a:xfrm>
            <a:off x="652950" y="4580473"/>
            <a:ext cx="80514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NeVAE 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trained by maximizing a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lower bound 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ELBO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0183" y="3922182"/>
            <a:ext cx="987916" cy="27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1520" y="3959701"/>
            <a:ext cx="96205" cy="19597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0"/>
          <p:cNvSpPr/>
          <p:nvPr/>
        </p:nvSpPr>
        <p:spPr>
          <a:xfrm rot="-5400000">
            <a:off x="4552993" y="549439"/>
            <a:ext cx="119100" cy="77664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0"/>
          <p:cNvSpPr/>
          <p:nvPr/>
        </p:nvSpPr>
        <p:spPr>
          <a:xfrm>
            <a:off x="2539311" y="3562905"/>
            <a:ext cx="23514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randomization</a:t>
            </a:r>
            <a:endParaRPr sz="1200"/>
          </a:p>
        </p:txBody>
      </p:sp>
      <p:cxnSp>
        <p:nvCxnSpPr>
          <p:cNvPr id="585" name="Google Shape;585;p10"/>
          <p:cNvCxnSpPr/>
          <p:nvPr/>
        </p:nvCxnSpPr>
        <p:spPr>
          <a:xfrm>
            <a:off x="3722872" y="3776236"/>
            <a:ext cx="718500" cy="2163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2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91" name="Google Shape;591;p12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Experimental setup</a:t>
            </a:r>
            <a:endParaRPr/>
          </a:p>
        </p:txBody>
      </p:sp>
      <p:sp>
        <p:nvSpPr>
          <p:cNvPr id="592" name="Google Shape;592;p12"/>
          <p:cNvSpPr txBox="1"/>
          <p:nvPr/>
        </p:nvSpPr>
        <p:spPr>
          <a:xfrm>
            <a:off x="396263" y="1199938"/>
            <a:ext cx="8099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sample 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 molecules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datasets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drug-like molecules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/>
          </a:p>
        </p:txBody>
      </p:sp>
      <p:cxnSp>
        <p:nvCxnSpPr>
          <p:cNvPr id="593" name="Google Shape;593;p12"/>
          <p:cNvCxnSpPr/>
          <p:nvPr/>
        </p:nvCxnSpPr>
        <p:spPr>
          <a:xfrm rot="10800000">
            <a:off x="526838" y="2032824"/>
            <a:ext cx="522600" cy="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594" name="Google Shape;594;p12"/>
          <p:cNvSpPr txBox="1"/>
          <p:nvPr/>
        </p:nvSpPr>
        <p:spPr>
          <a:xfrm>
            <a:off x="391680" y="2830313"/>
            <a:ext cx="8099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each molecule in each dataset, we construct a molecular graph, where:</a:t>
            </a:r>
            <a:endParaRPr sz="1200"/>
          </a:p>
        </p:txBody>
      </p:sp>
      <p:sp>
        <p:nvSpPr>
          <p:cNvPr id="595" name="Google Shape;595;p12"/>
          <p:cNvSpPr txBox="1"/>
          <p:nvPr/>
        </p:nvSpPr>
        <p:spPr>
          <a:xfrm>
            <a:off x="1235554" y="1928039"/>
            <a:ext cx="7380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ZINC dataset [Irwin et al., 2012]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12"/>
          <p:cNvCxnSpPr/>
          <p:nvPr/>
        </p:nvCxnSpPr>
        <p:spPr>
          <a:xfrm rot="10800000">
            <a:off x="526838" y="2431568"/>
            <a:ext cx="522600" cy="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597" name="Google Shape;597;p12"/>
          <p:cNvSpPr txBox="1"/>
          <p:nvPr/>
        </p:nvSpPr>
        <p:spPr>
          <a:xfrm>
            <a:off x="1235554" y="2326783"/>
            <a:ext cx="7380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QM9 dataset [Ramakrishnan et al., 2014]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2"/>
          <p:cNvSpPr txBox="1"/>
          <p:nvPr/>
        </p:nvSpPr>
        <p:spPr>
          <a:xfrm>
            <a:off x="582380" y="3502854"/>
            <a:ext cx="24069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nodes ⟹ atoms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2"/>
          <p:cNvSpPr txBox="1"/>
          <p:nvPr/>
        </p:nvSpPr>
        <p:spPr>
          <a:xfrm>
            <a:off x="2989290" y="3502622"/>
            <a:ext cx="50850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 features ⟹ {C, H, N, O}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2"/>
          <p:cNvSpPr txBox="1"/>
          <p:nvPr/>
        </p:nvSpPr>
        <p:spPr>
          <a:xfrm>
            <a:off x="582380" y="3892696"/>
            <a:ext cx="24069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edges ⟹ bonds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2"/>
          <p:cNvSpPr txBox="1"/>
          <p:nvPr/>
        </p:nvSpPr>
        <p:spPr>
          <a:xfrm>
            <a:off x="3004380" y="3894528"/>
            <a:ext cx="73710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edge weights ⟹ {single, double, triple}  bonds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2"/>
          <p:cNvSpPr txBox="1"/>
          <p:nvPr/>
        </p:nvSpPr>
        <p:spPr>
          <a:xfrm>
            <a:off x="391680" y="4384500"/>
            <a:ext cx="80994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each dataset, we train two different models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3655" y="1749418"/>
            <a:ext cx="698194" cy="44203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4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627" name="Google Shape;627;p14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Quantitative evaluation metrics</a:t>
            </a:r>
            <a:endParaRPr/>
          </a:p>
        </p:txBody>
      </p:sp>
      <p:sp>
        <p:nvSpPr>
          <p:cNvPr id="628" name="Google Shape;628;p14"/>
          <p:cNvSpPr/>
          <p:nvPr/>
        </p:nvSpPr>
        <p:spPr>
          <a:xfrm>
            <a:off x="522316" y="1165958"/>
            <a:ext cx="58785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Validity:</a:t>
            </a:r>
            <a:endParaRPr sz="1200"/>
          </a:p>
        </p:txBody>
      </p:sp>
      <p:sp>
        <p:nvSpPr>
          <p:cNvPr id="629" name="Google Shape;629;p14"/>
          <p:cNvSpPr/>
          <p:nvPr/>
        </p:nvSpPr>
        <p:spPr>
          <a:xfrm>
            <a:off x="522315" y="2326783"/>
            <a:ext cx="8621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Novelty:   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of chemically valid molecules ∉ training dataset</a:t>
            </a:r>
            <a:endParaRPr sz="1200"/>
          </a:p>
        </p:txBody>
      </p:sp>
      <p:sp>
        <p:nvSpPr>
          <p:cNvPr id="630" name="Google Shape;630;p14"/>
          <p:cNvSpPr/>
          <p:nvPr/>
        </p:nvSpPr>
        <p:spPr>
          <a:xfrm>
            <a:off x="522315" y="3698595"/>
            <a:ext cx="8146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Uniqueness:  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of unique and chemically valid molecules</a:t>
            </a:r>
            <a:endParaRPr sz="1200"/>
          </a:p>
        </p:txBody>
      </p:sp>
      <p:sp>
        <p:nvSpPr>
          <p:cNvPr id="631" name="Google Shape;631;p14"/>
          <p:cNvSpPr/>
          <p:nvPr/>
        </p:nvSpPr>
        <p:spPr>
          <a:xfrm>
            <a:off x="1959301" y="1165958"/>
            <a:ext cx="64122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of chemically valid molecules</a:t>
            </a:r>
            <a:endParaRPr sz="1200"/>
          </a:p>
        </p:txBody>
      </p:sp>
      <p:pic>
        <p:nvPicPr>
          <p:cNvPr id="632" name="Google Shape;6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883" y="1709504"/>
            <a:ext cx="860983" cy="50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4143" y="1739866"/>
            <a:ext cx="703530" cy="47358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14"/>
          <p:cNvSpPr/>
          <p:nvPr/>
        </p:nvSpPr>
        <p:spPr>
          <a:xfrm rot="322983">
            <a:off x="1997995" y="1567591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35" name="Google Shape;635;p14"/>
          <p:cNvSpPr/>
          <p:nvPr/>
        </p:nvSpPr>
        <p:spPr>
          <a:xfrm rot="322983">
            <a:off x="4530637" y="1571275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36" name="Google Shape;636;p14"/>
          <p:cNvSpPr/>
          <p:nvPr/>
        </p:nvSpPr>
        <p:spPr>
          <a:xfrm>
            <a:off x="6008985" y="1593280"/>
            <a:ext cx="414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200"/>
          </a:p>
        </p:txBody>
      </p:sp>
      <p:sp>
        <p:nvSpPr>
          <p:cNvPr id="637" name="Google Shape;637;p14"/>
          <p:cNvSpPr/>
          <p:nvPr/>
        </p:nvSpPr>
        <p:spPr>
          <a:xfrm>
            <a:off x="6651097" y="1795103"/>
            <a:ext cx="177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Validity = 75%</a:t>
            </a:r>
            <a:endParaRPr sz="1200"/>
          </a:p>
        </p:txBody>
      </p:sp>
      <p:pic>
        <p:nvPicPr>
          <p:cNvPr id="638" name="Google Shape;63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88" y="1707783"/>
            <a:ext cx="860983" cy="50394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4"/>
          <p:cNvSpPr/>
          <p:nvPr/>
        </p:nvSpPr>
        <p:spPr>
          <a:xfrm rot="322983">
            <a:off x="3345201" y="1565871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pic>
        <p:nvPicPr>
          <p:cNvPr id="640" name="Google Shape;6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263" y="2831139"/>
            <a:ext cx="860983" cy="50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8524" y="2861501"/>
            <a:ext cx="703530" cy="473582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4"/>
          <p:cNvSpPr/>
          <p:nvPr/>
        </p:nvSpPr>
        <p:spPr>
          <a:xfrm rot="322983">
            <a:off x="1982376" y="2689226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43" name="Google Shape;643;p14"/>
          <p:cNvSpPr/>
          <p:nvPr/>
        </p:nvSpPr>
        <p:spPr>
          <a:xfrm rot="322983">
            <a:off x="4515018" y="2692911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44" name="Google Shape;644;p14"/>
          <p:cNvSpPr/>
          <p:nvPr/>
        </p:nvSpPr>
        <p:spPr>
          <a:xfrm>
            <a:off x="6052179" y="2714915"/>
            <a:ext cx="414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200"/>
          </a:p>
        </p:txBody>
      </p:sp>
      <p:pic>
        <p:nvPicPr>
          <p:cNvPr id="645" name="Google Shape;6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1469" y="2829419"/>
            <a:ext cx="860983" cy="50394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4"/>
          <p:cNvSpPr/>
          <p:nvPr/>
        </p:nvSpPr>
        <p:spPr>
          <a:xfrm rot="322983">
            <a:off x="3329582" y="2687506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47" name="Google Shape;647;p14"/>
          <p:cNvSpPr/>
          <p:nvPr/>
        </p:nvSpPr>
        <p:spPr>
          <a:xfrm>
            <a:off x="6662159" y="3026518"/>
            <a:ext cx="2090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Novelty = 33%</a:t>
            </a:r>
            <a:endParaRPr sz="1200"/>
          </a:p>
        </p:txBody>
      </p:sp>
      <p:sp>
        <p:nvSpPr>
          <p:cNvPr id="648" name="Google Shape;648;p14"/>
          <p:cNvSpPr/>
          <p:nvPr/>
        </p:nvSpPr>
        <p:spPr>
          <a:xfrm>
            <a:off x="1110172" y="3291635"/>
            <a:ext cx="10194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∈ training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4"/>
          <p:cNvSpPr/>
          <p:nvPr/>
        </p:nvSpPr>
        <p:spPr>
          <a:xfrm>
            <a:off x="2442246" y="3291635"/>
            <a:ext cx="10194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∈ training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4"/>
          <p:cNvSpPr/>
          <p:nvPr/>
        </p:nvSpPr>
        <p:spPr>
          <a:xfrm>
            <a:off x="3878816" y="3294872"/>
            <a:ext cx="10194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∉ training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296" y="4297880"/>
            <a:ext cx="860983" cy="50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1556" y="4328242"/>
            <a:ext cx="703530" cy="473582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4"/>
          <p:cNvSpPr/>
          <p:nvPr/>
        </p:nvSpPr>
        <p:spPr>
          <a:xfrm rot="322983">
            <a:off x="2015409" y="4155967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54" name="Google Shape;654;p14"/>
          <p:cNvSpPr/>
          <p:nvPr/>
        </p:nvSpPr>
        <p:spPr>
          <a:xfrm rot="322983">
            <a:off x="4548051" y="4159651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55" name="Google Shape;655;p14"/>
          <p:cNvSpPr/>
          <p:nvPr/>
        </p:nvSpPr>
        <p:spPr>
          <a:xfrm>
            <a:off x="6117496" y="4181656"/>
            <a:ext cx="414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200"/>
          </a:p>
        </p:txBody>
      </p:sp>
      <p:pic>
        <p:nvPicPr>
          <p:cNvPr id="656" name="Google Shape;65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4502" y="4296160"/>
            <a:ext cx="860983" cy="50394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4"/>
          <p:cNvSpPr/>
          <p:nvPr/>
        </p:nvSpPr>
        <p:spPr>
          <a:xfrm rot="322983">
            <a:off x="3362615" y="4154247"/>
            <a:ext cx="412519" cy="33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200"/>
          </a:p>
        </p:txBody>
      </p:sp>
      <p:sp>
        <p:nvSpPr>
          <p:cNvPr id="658" name="Google Shape;658;p14"/>
          <p:cNvSpPr/>
          <p:nvPr/>
        </p:nvSpPr>
        <p:spPr>
          <a:xfrm>
            <a:off x="6644672" y="4351397"/>
            <a:ext cx="2403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Uniqueness = 50%</a:t>
            </a:r>
            <a:endParaRPr sz="1200"/>
          </a:p>
        </p:txBody>
      </p:sp>
      <p:pic>
        <p:nvPicPr>
          <p:cNvPr id="659" name="Google Shape;6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175" y="2864615"/>
            <a:ext cx="698194" cy="44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175" y="4286514"/>
            <a:ext cx="698194" cy="44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 idx="4294967295"/>
          </p:nvPr>
        </p:nvSpPr>
        <p:spPr>
          <a:xfrm>
            <a:off x="424800" y="232312"/>
            <a:ext cx="87192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Discovering </a:t>
            </a: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new, plausible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drug-like</a:t>
            </a: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molecules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5" name="Google Shape;75;p2" descr="Image result for drug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7149" y="982485"/>
            <a:ext cx="3582515" cy="370304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/>
          <p:nvPr/>
        </p:nvSpPr>
        <p:spPr>
          <a:xfrm>
            <a:off x="6405610" y="4842860"/>
            <a:ext cx="2429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credit: Genome Research Limited</a:t>
            </a:r>
            <a:endParaRPr sz="1200"/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905" y="1587082"/>
            <a:ext cx="404377" cy="23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3215" y="1554325"/>
            <a:ext cx="436692" cy="293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2"/>
          <p:cNvCxnSpPr/>
          <p:nvPr/>
        </p:nvCxnSpPr>
        <p:spPr>
          <a:xfrm flipH="1">
            <a:off x="4371855" y="1542891"/>
            <a:ext cx="1898400" cy="353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" name="Google Shape;80;p2"/>
          <p:cNvSpPr txBox="1"/>
          <p:nvPr/>
        </p:nvSpPr>
        <p:spPr>
          <a:xfrm>
            <a:off x="5236391" y="1131554"/>
            <a:ext cx="35925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discover sizeable numbers </a:t>
            </a:r>
            <a:b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candidate drug-like molecules</a:t>
            </a:r>
            <a:endParaRPr sz="1200"/>
          </a:p>
        </p:txBody>
      </p:sp>
      <p:sp>
        <p:nvSpPr>
          <p:cNvPr id="81" name="Google Shape;81;p2"/>
          <p:cNvSpPr/>
          <p:nvPr/>
        </p:nvSpPr>
        <p:spPr>
          <a:xfrm>
            <a:off x="4963905" y="1983831"/>
            <a:ext cx="457200" cy="342900"/>
          </a:xfrm>
          <a:prstGeom prst="arc">
            <a:avLst>
              <a:gd name="adj1" fmla="val 18174168"/>
              <a:gd name="adj2" fmla="val 5900978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5486444" y="2013795"/>
            <a:ext cx="2244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rate of new </a:t>
            </a:r>
            <a:b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therapeutic discovery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66" name="Google Shape;666;p15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Competing methods</a:t>
            </a:r>
            <a:endParaRPr/>
          </a:p>
        </p:txBody>
      </p:sp>
      <p:sp>
        <p:nvSpPr>
          <p:cNvPr id="667" name="Google Shape;667;p15"/>
          <p:cNvSpPr/>
          <p:nvPr/>
        </p:nvSpPr>
        <p:spPr>
          <a:xfrm>
            <a:off x="2439558" y="1431866"/>
            <a:ext cx="5463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GraphVAE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[Simonovsky &amp; Komodakis, Arxiv 2018]</a:t>
            </a:r>
            <a:endParaRPr sz="1200"/>
          </a:p>
        </p:txBody>
      </p:sp>
      <p:sp>
        <p:nvSpPr>
          <p:cNvPr id="668" name="Google Shape;668;p15"/>
          <p:cNvSpPr/>
          <p:nvPr/>
        </p:nvSpPr>
        <p:spPr>
          <a:xfrm>
            <a:off x="2481840" y="1836851"/>
            <a:ext cx="46374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JTVAE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[Jin, Barzilay &amp; Jaakkola, ICML 2018]</a:t>
            </a:r>
            <a:endParaRPr sz="1200"/>
          </a:p>
        </p:txBody>
      </p:sp>
      <p:sp>
        <p:nvSpPr>
          <p:cNvPr id="669" name="Google Shape;669;p15"/>
          <p:cNvSpPr/>
          <p:nvPr/>
        </p:nvSpPr>
        <p:spPr>
          <a:xfrm>
            <a:off x="2420999" y="3257270"/>
            <a:ext cx="4763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GrammarVAE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[Kusner et al., ICML 2017]</a:t>
            </a:r>
            <a:endParaRPr sz="1200"/>
          </a:p>
        </p:txBody>
      </p:sp>
      <p:sp>
        <p:nvSpPr>
          <p:cNvPr id="670" name="Google Shape;670;p15"/>
          <p:cNvSpPr/>
          <p:nvPr/>
        </p:nvSpPr>
        <p:spPr>
          <a:xfrm>
            <a:off x="2416522" y="3648282"/>
            <a:ext cx="60093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CVAE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[Gomez-Bombarelli et al., ACS Central Science 2018]</a:t>
            </a:r>
            <a:endParaRPr sz="1200"/>
          </a:p>
        </p:txBody>
      </p:sp>
      <p:sp>
        <p:nvSpPr>
          <p:cNvPr id="671" name="Google Shape;671;p15"/>
          <p:cNvSpPr/>
          <p:nvPr/>
        </p:nvSpPr>
        <p:spPr>
          <a:xfrm>
            <a:off x="2447261" y="4045663"/>
            <a:ext cx="46722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SDVAE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[Dai et al., ICLR 2018]</a:t>
            </a:r>
            <a:endParaRPr sz="1200"/>
          </a:p>
        </p:txBody>
      </p:sp>
      <p:sp>
        <p:nvSpPr>
          <p:cNvPr id="672" name="Google Shape;672;p15"/>
          <p:cNvSpPr/>
          <p:nvPr/>
        </p:nvSpPr>
        <p:spPr>
          <a:xfrm>
            <a:off x="2416522" y="2247714"/>
            <a:ext cx="41802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CGVAE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[Liu et al., Arxiv 2018]</a:t>
            </a:r>
            <a:endParaRPr sz="1200"/>
          </a:p>
        </p:txBody>
      </p:sp>
      <p:sp>
        <p:nvSpPr>
          <p:cNvPr id="673" name="Google Shape;673;p15"/>
          <p:cNvSpPr/>
          <p:nvPr/>
        </p:nvSpPr>
        <p:spPr>
          <a:xfrm>
            <a:off x="1959299" y="1439984"/>
            <a:ext cx="200400" cy="147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5"/>
          <p:cNvSpPr/>
          <p:nvPr/>
        </p:nvSpPr>
        <p:spPr>
          <a:xfrm>
            <a:off x="1963776" y="3269773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5"/>
          <p:cNvSpPr/>
          <p:nvPr/>
        </p:nvSpPr>
        <p:spPr>
          <a:xfrm>
            <a:off x="208039" y="2020287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Graph-based</a:t>
            </a:r>
            <a:endParaRPr sz="1200"/>
          </a:p>
        </p:txBody>
      </p:sp>
      <p:sp>
        <p:nvSpPr>
          <p:cNvPr id="676" name="Google Shape;676;p15"/>
          <p:cNvSpPr/>
          <p:nvPr/>
        </p:nvSpPr>
        <p:spPr>
          <a:xfrm>
            <a:off x="330839" y="3671010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Text-based</a:t>
            </a:r>
            <a:endParaRPr sz="1200"/>
          </a:p>
        </p:txBody>
      </p:sp>
      <p:sp>
        <p:nvSpPr>
          <p:cNvPr id="677" name="Google Shape;677;p15"/>
          <p:cNvSpPr/>
          <p:nvPr/>
        </p:nvSpPr>
        <p:spPr>
          <a:xfrm>
            <a:off x="2425794" y="2623979"/>
            <a:ext cx="41409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NeVAE* [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model without masking]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6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Validity of the discovered molecules</a:t>
            </a:r>
            <a:endParaRPr/>
          </a:p>
        </p:txBody>
      </p:sp>
      <p:sp>
        <p:nvSpPr>
          <p:cNvPr id="684" name="Google Shape;684;p16"/>
          <p:cNvSpPr/>
          <p:nvPr/>
        </p:nvSpPr>
        <p:spPr>
          <a:xfrm>
            <a:off x="2191414" y="95497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 sz="1200"/>
          </a:p>
        </p:txBody>
      </p:sp>
      <p:sp>
        <p:nvSpPr>
          <p:cNvPr id="685" name="Google Shape;685;p16"/>
          <p:cNvSpPr/>
          <p:nvPr/>
        </p:nvSpPr>
        <p:spPr>
          <a:xfrm>
            <a:off x="2186910" y="1523979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</a:t>
            </a:r>
            <a:endParaRPr sz="1200"/>
          </a:p>
        </p:txBody>
      </p:sp>
      <p:sp>
        <p:nvSpPr>
          <p:cNvPr id="686" name="Google Shape;686;p16"/>
          <p:cNvSpPr/>
          <p:nvPr/>
        </p:nvSpPr>
        <p:spPr>
          <a:xfrm>
            <a:off x="2251096" y="193483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NeVAE*</a:t>
            </a:r>
            <a:endParaRPr sz="1200"/>
          </a:p>
        </p:txBody>
      </p:sp>
      <p:cxnSp>
        <p:nvCxnSpPr>
          <p:cNvPr id="687" name="Google Shape;687;p16"/>
          <p:cNvCxnSpPr/>
          <p:nvPr/>
        </p:nvCxnSpPr>
        <p:spPr>
          <a:xfrm rot="10800000" flipH="1">
            <a:off x="2186910" y="1344900"/>
            <a:ext cx="5651100" cy="32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8" name="Google Shape;688;p16"/>
          <p:cNvCxnSpPr/>
          <p:nvPr/>
        </p:nvCxnSpPr>
        <p:spPr>
          <a:xfrm>
            <a:off x="4376047" y="905979"/>
            <a:ext cx="5700" cy="406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9" name="Google Shape;689;p16"/>
          <p:cNvSpPr/>
          <p:nvPr/>
        </p:nvSpPr>
        <p:spPr>
          <a:xfrm>
            <a:off x="4642953" y="95497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ZINC</a:t>
            </a:r>
            <a:endParaRPr sz="1200"/>
          </a:p>
        </p:txBody>
      </p:sp>
      <p:sp>
        <p:nvSpPr>
          <p:cNvPr id="690" name="Google Shape;690;p16"/>
          <p:cNvSpPr/>
          <p:nvPr/>
        </p:nvSpPr>
        <p:spPr>
          <a:xfrm>
            <a:off x="5974193" y="941933"/>
            <a:ext cx="19944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QM9</a:t>
            </a:r>
            <a:endParaRPr sz="1200"/>
          </a:p>
        </p:txBody>
      </p:sp>
      <p:sp>
        <p:nvSpPr>
          <p:cNvPr id="691" name="Google Shape;691;p16"/>
          <p:cNvSpPr/>
          <p:nvPr/>
        </p:nvSpPr>
        <p:spPr>
          <a:xfrm>
            <a:off x="2243605" y="2424770"/>
            <a:ext cx="1544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GraphVAE</a:t>
            </a:r>
            <a:endParaRPr sz="1200"/>
          </a:p>
        </p:txBody>
      </p:sp>
      <p:sp>
        <p:nvSpPr>
          <p:cNvPr id="692" name="Google Shape;692;p16"/>
          <p:cNvSpPr/>
          <p:nvPr/>
        </p:nvSpPr>
        <p:spPr>
          <a:xfrm>
            <a:off x="2416522" y="2829755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JTVAE</a:t>
            </a:r>
            <a:endParaRPr sz="1200"/>
          </a:p>
        </p:txBody>
      </p:sp>
      <p:sp>
        <p:nvSpPr>
          <p:cNvPr id="693" name="Google Shape;693;p16"/>
          <p:cNvSpPr/>
          <p:nvPr/>
        </p:nvSpPr>
        <p:spPr>
          <a:xfrm>
            <a:off x="4642953" y="1503561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694" name="Google Shape;694;p16"/>
          <p:cNvSpPr/>
          <p:nvPr/>
        </p:nvSpPr>
        <p:spPr>
          <a:xfrm>
            <a:off x="4642953" y="193483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59%</a:t>
            </a:r>
            <a:endParaRPr sz="1200"/>
          </a:p>
        </p:txBody>
      </p:sp>
      <p:sp>
        <p:nvSpPr>
          <p:cNvPr id="695" name="Google Shape;695;p16"/>
          <p:cNvSpPr/>
          <p:nvPr/>
        </p:nvSpPr>
        <p:spPr>
          <a:xfrm>
            <a:off x="6206793" y="1493898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99.9%</a:t>
            </a:r>
            <a:endParaRPr sz="1200"/>
          </a:p>
        </p:txBody>
      </p:sp>
      <p:sp>
        <p:nvSpPr>
          <p:cNvPr id="696" name="Google Shape;696;p16"/>
          <p:cNvSpPr/>
          <p:nvPr/>
        </p:nvSpPr>
        <p:spPr>
          <a:xfrm>
            <a:off x="2024617" y="3747203"/>
            <a:ext cx="2040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GrammarVAE</a:t>
            </a:r>
            <a:endParaRPr sz="1200"/>
          </a:p>
        </p:txBody>
      </p:sp>
      <p:sp>
        <p:nvSpPr>
          <p:cNvPr id="697" name="Google Shape;697;p16"/>
          <p:cNvSpPr/>
          <p:nvPr/>
        </p:nvSpPr>
        <p:spPr>
          <a:xfrm>
            <a:off x="2428833" y="4138214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CVAE</a:t>
            </a:r>
            <a:endParaRPr sz="1200"/>
          </a:p>
        </p:txBody>
      </p:sp>
      <p:sp>
        <p:nvSpPr>
          <p:cNvPr id="698" name="Google Shape;698;p16"/>
          <p:cNvSpPr/>
          <p:nvPr/>
        </p:nvSpPr>
        <p:spPr>
          <a:xfrm>
            <a:off x="2442516" y="4535596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SDVAE</a:t>
            </a:r>
            <a:endParaRPr sz="1200"/>
          </a:p>
        </p:txBody>
      </p:sp>
      <p:sp>
        <p:nvSpPr>
          <p:cNvPr id="699" name="Google Shape;699;p16"/>
          <p:cNvSpPr/>
          <p:nvPr/>
        </p:nvSpPr>
        <p:spPr>
          <a:xfrm>
            <a:off x="2460092" y="3281492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CGVAE</a:t>
            </a:r>
            <a:endParaRPr sz="1200"/>
          </a:p>
        </p:txBody>
      </p:sp>
      <p:sp>
        <p:nvSpPr>
          <p:cNvPr id="700" name="Google Shape;700;p16"/>
          <p:cNvSpPr/>
          <p:nvPr/>
        </p:nvSpPr>
        <p:spPr>
          <a:xfrm>
            <a:off x="1763347" y="2473763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6"/>
          <p:cNvSpPr/>
          <p:nvPr/>
        </p:nvSpPr>
        <p:spPr>
          <a:xfrm>
            <a:off x="1763347" y="3759706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130410" y="2894552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Graph-based</a:t>
            </a:r>
            <a:endParaRPr sz="1200"/>
          </a:p>
        </p:txBody>
      </p:sp>
      <p:sp>
        <p:nvSpPr>
          <p:cNvPr id="703" name="Google Shape;703;p16"/>
          <p:cNvSpPr/>
          <p:nvPr/>
        </p:nvSpPr>
        <p:spPr>
          <a:xfrm>
            <a:off x="130410" y="4160942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Text-based</a:t>
            </a:r>
            <a:endParaRPr sz="1200"/>
          </a:p>
        </p:txBody>
      </p:sp>
      <p:sp>
        <p:nvSpPr>
          <p:cNvPr id="704" name="Google Shape;704;p16"/>
          <p:cNvSpPr/>
          <p:nvPr/>
        </p:nvSpPr>
        <p:spPr>
          <a:xfrm>
            <a:off x="6235463" y="192859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68.2%</a:t>
            </a:r>
            <a:endParaRPr sz="1200"/>
          </a:p>
        </p:txBody>
      </p:sp>
      <p:sp>
        <p:nvSpPr>
          <p:cNvPr id="705" name="Google Shape;705;p16"/>
          <p:cNvSpPr/>
          <p:nvPr/>
        </p:nvSpPr>
        <p:spPr>
          <a:xfrm>
            <a:off x="4708270" y="237951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13.5%</a:t>
            </a:r>
            <a:endParaRPr sz="1200"/>
          </a:p>
        </p:txBody>
      </p:sp>
      <p:sp>
        <p:nvSpPr>
          <p:cNvPr id="706" name="Google Shape;706;p16"/>
          <p:cNvSpPr/>
          <p:nvPr/>
        </p:nvSpPr>
        <p:spPr>
          <a:xfrm>
            <a:off x="4756428" y="3747203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44%</a:t>
            </a:r>
            <a:endParaRPr sz="1200"/>
          </a:p>
        </p:txBody>
      </p:sp>
      <p:sp>
        <p:nvSpPr>
          <p:cNvPr id="707" name="Google Shape;707;p16"/>
          <p:cNvSpPr/>
          <p:nvPr/>
        </p:nvSpPr>
        <p:spPr>
          <a:xfrm>
            <a:off x="4767952" y="413953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2.1%</a:t>
            </a:r>
            <a:endParaRPr sz="1200"/>
          </a:p>
        </p:txBody>
      </p:sp>
      <p:sp>
        <p:nvSpPr>
          <p:cNvPr id="708" name="Google Shape;708;p16"/>
          <p:cNvSpPr/>
          <p:nvPr/>
        </p:nvSpPr>
        <p:spPr>
          <a:xfrm>
            <a:off x="4767952" y="4531480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43.2%</a:t>
            </a:r>
            <a:endParaRPr sz="1200"/>
          </a:p>
        </p:txBody>
      </p:sp>
      <p:sp>
        <p:nvSpPr>
          <p:cNvPr id="709" name="Google Shape;709;p16"/>
          <p:cNvSpPr/>
          <p:nvPr/>
        </p:nvSpPr>
        <p:spPr>
          <a:xfrm>
            <a:off x="4708270" y="282975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10" name="Google Shape;710;p16"/>
          <p:cNvSpPr/>
          <p:nvPr/>
        </p:nvSpPr>
        <p:spPr>
          <a:xfrm>
            <a:off x="4710716" y="327376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11" name="Google Shape;711;p16"/>
          <p:cNvSpPr/>
          <p:nvPr/>
        </p:nvSpPr>
        <p:spPr>
          <a:xfrm>
            <a:off x="6204937" y="237951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45.8%</a:t>
            </a:r>
            <a:endParaRPr sz="1200"/>
          </a:p>
        </p:txBody>
      </p:sp>
      <p:sp>
        <p:nvSpPr>
          <p:cNvPr id="712" name="Google Shape;712;p16"/>
          <p:cNvSpPr/>
          <p:nvPr/>
        </p:nvSpPr>
        <p:spPr>
          <a:xfrm>
            <a:off x="6248169" y="280367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99.7%</a:t>
            </a:r>
            <a:endParaRPr sz="1200"/>
          </a:p>
        </p:txBody>
      </p:sp>
      <p:sp>
        <p:nvSpPr>
          <p:cNvPr id="713" name="Google Shape;713;p16"/>
          <p:cNvSpPr/>
          <p:nvPr/>
        </p:nvSpPr>
        <p:spPr>
          <a:xfrm>
            <a:off x="6275890" y="327376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14" name="Google Shape;714;p16"/>
          <p:cNvSpPr/>
          <p:nvPr/>
        </p:nvSpPr>
        <p:spPr>
          <a:xfrm>
            <a:off x="6307245" y="3747203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sz="1200"/>
          </a:p>
        </p:txBody>
      </p:sp>
      <p:sp>
        <p:nvSpPr>
          <p:cNvPr id="715" name="Google Shape;715;p16"/>
          <p:cNvSpPr/>
          <p:nvPr/>
        </p:nvSpPr>
        <p:spPr>
          <a:xfrm>
            <a:off x="6318412" y="413821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3.1%</a:t>
            </a:r>
            <a:endParaRPr sz="1200"/>
          </a:p>
        </p:txBody>
      </p:sp>
      <p:sp>
        <p:nvSpPr>
          <p:cNvPr id="716" name="Google Shape;716;p16"/>
          <p:cNvSpPr/>
          <p:nvPr/>
        </p:nvSpPr>
        <p:spPr>
          <a:xfrm>
            <a:off x="6270255" y="453559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200"/>
          </a:p>
        </p:txBody>
      </p:sp>
      <p:sp>
        <p:nvSpPr>
          <p:cNvPr id="717" name="Google Shape;717;p16"/>
          <p:cNvSpPr/>
          <p:nvPr/>
        </p:nvSpPr>
        <p:spPr>
          <a:xfrm>
            <a:off x="4642953" y="3629757"/>
            <a:ext cx="4239900" cy="14529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6"/>
          <p:cNvSpPr/>
          <p:nvPr/>
        </p:nvSpPr>
        <p:spPr>
          <a:xfrm>
            <a:off x="7500462" y="3487400"/>
            <a:ext cx="17514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Underwhelming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24" name="Google Shape;724;p17"/>
          <p:cNvSpPr txBox="1">
            <a:spLocks noGrp="1"/>
          </p:cNvSpPr>
          <p:nvPr>
            <p:ph type="title" idx="4294967295"/>
          </p:nvPr>
        </p:nvSpPr>
        <p:spPr>
          <a:xfrm>
            <a:off x="326363" y="242783"/>
            <a:ext cx="8719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Novelty of the discovered molecules</a:t>
            </a: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2191414" y="95497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 sz="1200"/>
          </a:p>
        </p:txBody>
      </p:sp>
      <p:sp>
        <p:nvSpPr>
          <p:cNvPr id="726" name="Google Shape;726;p17"/>
          <p:cNvSpPr/>
          <p:nvPr/>
        </p:nvSpPr>
        <p:spPr>
          <a:xfrm>
            <a:off x="2186910" y="1523979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</a:t>
            </a:r>
            <a:endParaRPr sz="1200"/>
          </a:p>
        </p:txBody>
      </p:sp>
      <p:sp>
        <p:nvSpPr>
          <p:cNvPr id="727" name="Google Shape;727;p17"/>
          <p:cNvSpPr/>
          <p:nvPr/>
        </p:nvSpPr>
        <p:spPr>
          <a:xfrm>
            <a:off x="2251096" y="193483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NeVAE*</a:t>
            </a:r>
            <a:endParaRPr sz="1200"/>
          </a:p>
        </p:txBody>
      </p:sp>
      <p:cxnSp>
        <p:nvCxnSpPr>
          <p:cNvPr id="728" name="Google Shape;728;p17"/>
          <p:cNvCxnSpPr/>
          <p:nvPr/>
        </p:nvCxnSpPr>
        <p:spPr>
          <a:xfrm rot="10800000" flipH="1">
            <a:off x="2186910" y="1344900"/>
            <a:ext cx="5651100" cy="32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17"/>
          <p:cNvCxnSpPr/>
          <p:nvPr/>
        </p:nvCxnSpPr>
        <p:spPr>
          <a:xfrm>
            <a:off x="4376047" y="905979"/>
            <a:ext cx="5700" cy="406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0" name="Google Shape;730;p17"/>
          <p:cNvSpPr/>
          <p:nvPr/>
        </p:nvSpPr>
        <p:spPr>
          <a:xfrm>
            <a:off x="4642953" y="95497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ZINC</a:t>
            </a:r>
            <a:endParaRPr sz="1200"/>
          </a:p>
        </p:txBody>
      </p:sp>
      <p:sp>
        <p:nvSpPr>
          <p:cNvPr id="731" name="Google Shape;731;p17"/>
          <p:cNvSpPr/>
          <p:nvPr/>
        </p:nvSpPr>
        <p:spPr>
          <a:xfrm>
            <a:off x="5974193" y="941933"/>
            <a:ext cx="19944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QM9</a:t>
            </a:r>
            <a:endParaRPr sz="1200"/>
          </a:p>
        </p:txBody>
      </p:sp>
      <p:sp>
        <p:nvSpPr>
          <p:cNvPr id="732" name="Google Shape;732;p17"/>
          <p:cNvSpPr/>
          <p:nvPr/>
        </p:nvSpPr>
        <p:spPr>
          <a:xfrm>
            <a:off x="2243605" y="2424770"/>
            <a:ext cx="1544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GraphVAE</a:t>
            </a:r>
            <a:endParaRPr sz="1200"/>
          </a:p>
        </p:txBody>
      </p:sp>
      <p:sp>
        <p:nvSpPr>
          <p:cNvPr id="733" name="Google Shape;733;p17"/>
          <p:cNvSpPr/>
          <p:nvPr/>
        </p:nvSpPr>
        <p:spPr>
          <a:xfrm>
            <a:off x="2416522" y="2829755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JTVAE</a:t>
            </a:r>
            <a:endParaRPr sz="1200"/>
          </a:p>
        </p:txBody>
      </p:sp>
      <p:sp>
        <p:nvSpPr>
          <p:cNvPr id="734" name="Google Shape;734;p17"/>
          <p:cNvSpPr/>
          <p:nvPr/>
        </p:nvSpPr>
        <p:spPr>
          <a:xfrm>
            <a:off x="4642953" y="1503561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35" name="Google Shape;735;p17"/>
          <p:cNvSpPr/>
          <p:nvPr/>
        </p:nvSpPr>
        <p:spPr>
          <a:xfrm>
            <a:off x="4642953" y="193483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36" name="Google Shape;736;p17"/>
          <p:cNvSpPr/>
          <p:nvPr/>
        </p:nvSpPr>
        <p:spPr>
          <a:xfrm>
            <a:off x="6206793" y="1493898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37" name="Google Shape;737;p17"/>
          <p:cNvSpPr/>
          <p:nvPr/>
        </p:nvSpPr>
        <p:spPr>
          <a:xfrm>
            <a:off x="2024617" y="3747203"/>
            <a:ext cx="2040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GrammarVAE</a:t>
            </a:r>
            <a:endParaRPr sz="1200"/>
          </a:p>
        </p:txBody>
      </p:sp>
      <p:sp>
        <p:nvSpPr>
          <p:cNvPr id="738" name="Google Shape;738;p17"/>
          <p:cNvSpPr/>
          <p:nvPr/>
        </p:nvSpPr>
        <p:spPr>
          <a:xfrm>
            <a:off x="2428833" y="4138214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CVAE</a:t>
            </a:r>
            <a:endParaRPr sz="1200"/>
          </a:p>
        </p:txBody>
      </p:sp>
      <p:sp>
        <p:nvSpPr>
          <p:cNvPr id="739" name="Google Shape;739;p17"/>
          <p:cNvSpPr/>
          <p:nvPr/>
        </p:nvSpPr>
        <p:spPr>
          <a:xfrm>
            <a:off x="2442516" y="4535596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SDVAE</a:t>
            </a:r>
            <a:endParaRPr sz="1200"/>
          </a:p>
        </p:txBody>
      </p:sp>
      <p:sp>
        <p:nvSpPr>
          <p:cNvPr id="740" name="Google Shape;740;p17"/>
          <p:cNvSpPr/>
          <p:nvPr/>
        </p:nvSpPr>
        <p:spPr>
          <a:xfrm>
            <a:off x="2460092" y="3281492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CGVAE</a:t>
            </a:r>
            <a:endParaRPr sz="1200"/>
          </a:p>
        </p:txBody>
      </p:sp>
      <p:sp>
        <p:nvSpPr>
          <p:cNvPr id="741" name="Google Shape;741;p17"/>
          <p:cNvSpPr/>
          <p:nvPr/>
        </p:nvSpPr>
        <p:spPr>
          <a:xfrm>
            <a:off x="1763347" y="2473763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7"/>
          <p:cNvSpPr/>
          <p:nvPr/>
        </p:nvSpPr>
        <p:spPr>
          <a:xfrm>
            <a:off x="1763347" y="3759706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7"/>
          <p:cNvSpPr/>
          <p:nvPr/>
        </p:nvSpPr>
        <p:spPr>
          <a:xfrm>
            <a:off x="130410" y="2894552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Graph-based</a:t>
            </a:r>
            <a:endParaRPr sz="1200"/>
          </a:p>
        </p:txBody>
      </p:sp>
      <p:sp>
        <p:nvSpPr>
          <p:cNvPr id="744" name="Google Shape;744;p17"/>
          <p:cNvSpPr/>
          <p:nvPr/>
        </p:nvSpPr>
        <p:spPr>
          <a:xfrm>
            <a:off x="130410" y="4160942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Text-based</a:t>
            </a:r>
            <a:endParaRPr sz="1200"/>
          </a:p>
        </p:txBody>
      </p:sp>
      <p:sp>
        <p:nvSpPr>
          <p:cNvPr id="745" name="Google Shape;745;p17"/>
          <p:cNvSpPr/>
          <p:nvPr/>
        </p:nvSpPr>
        <p:spPr>
          <a:xfrm>
            <a:off x="6235463" y="192859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46" name="Google Shape;746;p17"/>
          <p:cNvSpPr/>
          <p:nvPr/>
        </p:nvSpPr>
        <p:spPr>
          <a:xfrm>
            <a:off x="5361445" y="2379517"/>
            <a:ext cx="1902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200"/>
          </a:p>
        </p:txBody>
      </p:sp>
      <p:sp>
        <p:nvSpPr>
          <p:cNvPr id="747" name="Google Shape;747;p17"/>
          <p:cNvSpPr/>
          <p:nvPr/>
        </p:nvSpPr>
        <p:spPr>
          <a:xfrm>
            <a:off x="4702635" y="3747203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48" name="Google Shape;748;p17"/>
          <p:cNvSpPr/>
          <p:nvPr/>
        </p:nvSpPr>
        <p:spPr>
          <a:xfrm>
            <a:off x="4702635" y="413953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98%</a:t>
            </a:r>
            <a:endParaRPr sz="1200"/>
          </a:p>
        </p:txBody>
      </p:sp>
      <p:sp>
        <p:nvSpPr>
          <p:cNvPr id="749" name="Google Shape;749;p17"/>
          <p:cNvSpPr/>
          <p:nvPr/>
        </p:nvSpPr>
        <p:spPr>
          <a:xfrm>
            <a:off x="4702635" y="4531480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50" name="Google Shape;750;p17"/>
          <p:cNvSpPr/>
          <p:nvPr/>
        </p:nvSpPr>
        <p:spPr>
          <a:xfrm>
            <a:off x="4708270" y="282975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99.9%</a:t>
            </a:r>
            <a:endParaRPr sz="1200"/>
          </a:p>
        </p:txBody>
      </p:sp>
      <p:sp>
        <p:nvSpPr>
          <p:cNvPr id="751" name="Google Shape;751;p17"/>
          <p:cNvSpPr/>
          <p:nvPr/>
        </p:nvSpPr>
        <p:spPr>
          <a:xfrm>
            <a:off x="4710716" y="327376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52" name="Google Shape;752;p17"/>
          <p:cNvSpPr/>
          <p:nvPr/>
        </p:nvSpPr>
        <p:spPr>
          <a:xfrm>
            <a:off x="6275890" y="237951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66.1%</a:t>
            </a:r>
            <a:endParaRPr sz="1200"/>
          </a:p>
        </p:txBody>
      </p:sp>
      <p:sp>
        <p:nvSpPr>
          <p:cNvPr id="753" name="Google Shape;753;p17"/>
          <p:cNvSpPr/>
          <p:nvPr/>
        </p:nvSpPr>
        <p:spPr>
          <a:xfrm>
            <a:off x="6248169" y="280367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54" name="Google Shape;754;p17"/>
          <p:cNvSpPr/>
          <p:nvPr/>
        </p:nvSpPr>
        <p:spPr>
          <a:xfrm>
            <a:off x="6275890" y="327376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94.3%</a:t>
            </a:r>
            <a:endParaRPr sz="1200"/>
          </a:p>
        </p:txBody>
      </p:sp>
      <p:sp>
        <p:nvSpPr>
          <p:cNvPr id="755" name="Google Shape;755;p17"/>
          <p:cNvSpPr/>
          <p:nvPr/>
        </p:nvSpPr>
        <p:spPr>
          <a:xfrm>
            <a:off x="6270255" y="3747588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56" name="Google Shape;756;p17"/>
          <p:cNvSpPr/>
          <p:nvPr/>
        </p:nvSpPr>
        <p:spPr>
          <a:xfrm>
            <a:off x="6318412" y="413821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90.2%</a:t>
            </a:r>
            <a:endParaRPr sz="1200"/>
          </a:p>
        </p:txBody>
      </p:sp>
      <p:sp>
        <p:nvSpPr>
          <p:cNvPr id="757" name="Google Shape;757;p17"/>
          <p:cNvSpPr/>
          <p:nvPr/>
        </p:nvSpPr>
        <p:spPr>
          <a:xfrm>
            <a:off x="6270255" y="453559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200"/>
          </a:p>
        </p:txBody>
      </p:sp>
      <p:sp>
        <p:nvSpPr>
          <p:cNvPr id="758" name="Google Shape;758;p17"/>
          <p:cNvSpPr/>
          <p:nvPr/>
        </p:nvSpPr>
        <p:spPr>
          <a:xfrm>
            <a:off x="7675101" y="1561434"/>
            <a:ext cx="17514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1200"/>
          </a:p>
        </p:txBody>
      </p:sp>
      <p:sp>
        <p:nvSpPr>
          <p:cNvPr id="759" name="Google Shape;759;p17"/>
          <p:cNvSpPr/>
          <p:nvPr/>
        </p:nvSpPr>
        <p:spPr>
          <a:xfrm>
            <a:off x="4310730" y="758999"/>
            <a:ext cx="3717600" cy="44094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8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title" idx="4294967295"/>
          </p:nvPr>
        </p:nvSpPr>
        <p:spPr>
          <a:xfrm>
            <a:off x="326363" y="242783"/>
            <a:ext cx="8719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Uniqueness of the discovered molecules</a:t>
            </a:r>
            <a:endParaRPr/>
          </a:p>
        </p:txBody>
      </p:sp>
      <p:sp>
        <p:nvSpPr>
          <p:cNvPr id="768" name="Google Shape;768;p18"/>
          <p:cNvSpPr/>
          <p:nvPr/>
        </p:nvSpPr>
        <p:spPr>
          <a:xfrm>
            <a:off x="2191414" y="95497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 sz="1200"/>
          </a:p>
        </p:txBody>
      </p:sp>
      <p:sp>
        <p:nvSpPr>
          <p:cNvPr id="769" name="Google Shape;769;p18"/>
          <p:cNvSpPr/>
          <p:nvPr/>
        </p:nvSpPr>
        <p:spPr>
          <a:xfrm>
            <a:off x="2186910" y="1523979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</a:t>
            </a:r>
            <a:endParaRPr sz="1200"/>
          </a:p>
        </p:txBody>
      </p:sp>
      <p:sp>
        <p:nvSpPr>
          <p:cNvPr id="770" name="Google Shape;770;p18"/>
          <p:cNvSpPr/>
          <p:nvPr/>
        </p:nvSpPr>
        <p:spPr>
          <a:xfrm>
            <a:off x="2251096" y="193483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NeVAE*</a:t>
            </a:r>
            <a:endParaRPr sz="1200"/>
          </a:p>
        </p:txBody>
      </p:sp>
      <p:cxnSp>
        <p:nvCxnSpPr>
          <p:cNvPr id="771" name="Google Shape;771;p18"/>
          <p:cNvCxnSpPr/>
          <p:nvPr/>
        </p:nvCxnSpPr>
        <p:spPr>
          <a:xfrm rot="10800000" flipH="1">
            <a:off x="2186910" y="1344900"/>
            <a:ext cx="5651100" cy="32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2" name="Google Shape;772;p18"/>
          <p:cNvCxnSpPr/>
          <p:nvPr/>
        </p:nvCxnSpPr>
        <p:spPr>
          <a:xfrm>
            <a:off x="4376047" y="905979"/>
            <a:ext cx="5700" cy="406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3" name="Google Shape;773;p18"/>
          <p:cNvSpPr/>
          <p:nvPr/>
        </p:nvSpPr>
        <p:spPr>
          <a:xfrm>
            <a:off x="4642953" y="95497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ZINC</a:t>
            </a:r>
            <a:endParaRPr sz="1200"/>
          </a:p>
        </p:txBody>
      </p:sp>
      <p:sp>
        <p:nvSpPr>
          <p:cNvPr id="774" name="Google Shape;774;p18"/>
          <p:cNvSpPr/>
          <p:nvPr/>
        </p:nvSpPr>
        <p:spPr>
          <a:xfrm>
            <a:off x="5974193" y="941933"/>
            <a:ext cx="19944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QM9</a:t>
            </a:r>
            <a:endParaRPr sz="1200"/>
          </a:p>
        </p:txBody>
      </p:sp>
      <p:sp>
        <p:nvSpPr>
          <p:cNvPr id="775" name="Google Shape;775;p18"/>
          <p:cNvSpPr/>
          <p:nvPr/>
        </p:nvSpPr>
        <p:spPr>
          <a:xfrm>
            <a:off x="2243605" y="2424770"/>
            <a:ext cx="1544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GraphVAE</a:t>
            </a:r>
            <a:endParaRPr sz="1200"/>
          </a:p>
        </p:txBody>
      </p:sp>
      <p:sp>
        <p:nvSpPr>
          <p:cNvPr id="776" name="Google Shape;776;p18"/>
          <p:cNvSpPr/>
          <p:nvPr/>
        </p:nvSpPr>
        <p:spPr>
          <a:xfrm>
            <a:off x="2416522" y="2829755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JTVAE</a:t>
            </a:r>
            <a:endParaRPr sz="1200"/>
          </a:p>
        </p:txBody>
      </p:sp>
      <p:sp>
        <p:nvSpPr>
          <p:cNvPr id="777" name="Google Shape;777;p18"/>
          <p:cNvSpPr/>
          <p:nvPr/>
        </p:nvSpPr>
        <p:spPr>
          <a:xfrm>
            <a:off x="4642953" y="1503561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99.9%</a:t>
            </a:r>
            <a:endParaRPr sz="1200"/>
          </a:p>
        </p:txBody>
      </p:sp>
      <p:sp>
        <p:nvSpPr>
          <p:cNvPr id="778" name="Google Shape;778;p18"/>
          <p:cNvSpPr/>
          <p:nvPr/>
        </p:nvSpPr>
        <p:spPr>
          <a:xfrm>
            <a:off x="4642953" y="193483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58.8%</a:t>
            </a:r>
            <a:endParaRPr sz="1200"/>
          </a:p>
        </p:txBody>
      </p:sp>
      <p:sp>
        <p:nvSpPr>
          <p:cNvPr id="779" name="Google Shape;779;p18"/>
          <p:cNvSpPr/>
          <p:nvPr/>
        </p:nvSpPr>
        <p:spPr>
          <a:xfrm>
            <a:off x="6206793" y="1493898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99.8%</a:t>
            </a:r>
            <a:endParaRPr sz="1200"/>
          </a:p>
        </p:txBody>
      </p:sp>
      <p:sp>
        <p:nvSpPr>
          <p:cNvPr id="780" name="Google Shape;780;p18"/>
          <p:cNvSpPr/>
          <p:nvPr/>
        </p:nvSpPr>
        <p:spPr>
          <a:xfrm>
            <a:off x="2024617" y="3747203"/>
            <a:ext cx="2040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GrammarVAE</a:t>
            </a:r>
            <a:endParaRPr sz="1200"/>
          </a:p>
        </p:txBody>
      </p:sp>
      <p:sp>
        <p:nvSpPr>
          <p:cNvPr id="781" name="Google Shape;781;p18"/>
          <p:cNvSpPr/>
          <p:nvPr/>
        </p:nvSpPr>
        <p:spPr>
          <a:xfrm>
            <a:off x="2428833" y="4138214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CVAE</a:t>
            </a:r>
            <a:endParaRPr sz="1200"/>
          </a:p>
        </p:txBody>
      </p:sp>
      <p:sp>
        <p:nvSpPr>
          <p:cNvPr id="782" name="Google Shape;782;p18"/>
          <p:cNvSpPr/>
          <p:nvPr/>
        </p:nvSpPr>
        <p:spPr>
          <a:xfrm>
            <a:off x="2442516" y="4535596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SDVAE</a:t>
            </a:r>
            <a:endParaRPr sz="1200"/>
          </a:p>
        </p:txBody>
      </p:sp>
      <p:sp>
        <p:nvSpPr>
          <p:cNvPr id="783" name="Google Shape;783;p18"/>
          <p:cNvSpPr/>
          <p:nvPr/>
        </p:nvSpPr>
        <p:spPr>
          <a:xfrm>
            <a:off x="2460092" y="3281492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CGVAE</a:t>
            </a:r>
            <a:endParaRPr sz="1200"/>
          </a:p>
        </p:txBody>
      </p:sp>
      <p:sp>
        <p:nvSpPr>
          <p:cNvPr id="784" name="Google Shape;784;p18"/>
          <p:cNvSpPr/>
          <p:nvPr/>
        </p:nvSpPr>
        <p:spPr>
          <a:xfrm>
            <a:off x="1763347" y="2473763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8"/>
          <p:cNvSpPr/>
          <p:nvPr/>
        </p:nvSpPr>
        <p:spPr>
          <a:xfrm>
            <a:off x="1763347" y="3759706"/>
            <a:ext cx="195900" cy="116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8"/>
          <p:cNvSpPr/>
          <p:nvPr/>
        </p:nvSpPr>
        <p:spPr>
          <a:xfrm>
            <a:off x="130410" y="2894552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Graph-based</a:t>
            </a:r>
            <a:endParaRPr sz="1200"/>
          </a:p>
        </p:txBody>
      </p:sp>
      <p:sp>
        <p:nvSpPr>
          <p:cNvPr id="787" name="Google Shape;787;p18"/>
          <p:cNvSpPr/>
          <p:nvPr/>
        </p:nvSpPr>
        <p:spPr>
          <a:xfrm>
            <a:off x="130410" y="4160942"/>
            <a:ext cx="175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Text-based</a:t>
            </a:r>
            <a:endParaRPr sz="1200"/>
          </a:p>
        </p:txBody>
      </p:sp>
      <p:sp>
        <p:nvSpPr>
          <p:cNvPr id="788" name="Google Shape;788;p18"/>
          <p:cNvSpPr/>
          <p:nvPr/>
        </p:nvSpPr>
        <p:spPr>
          <a:xfrm>
            <a:off x="6204937" y="192859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67.6%</a:t>
            </a:r>
            <a:endParaRPr sz="1200"/>
          </a:p>
        </p:txBody>
      </p:sp>
      <p:sp>
        <p:nvSpPr>
          <p:cNvPr id="789" name="Google Shape;789;p18"/>
          <p:cNvSpPr/>
          <p:nvPr/>
        </p:nvSpPr>
        <p:spPr>
          <a:xfrm>
            <a:off x="4637317" y="237951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200"/>
          </a:p>
        </p:txBody>
      </p:sp>
      <p:sp>
        <p:nvSpPr>
          <p:cNvPr id="790" name="Google Shape;790;p18"/>
          <p:cNvSpPr/>
          <p:nvPr/>
        </p:nvSpPr>
        <p:spPr>
          <a:xfrm>
            <a:off x="4756428" y="3747203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27.3%</a:t>
            </a:r>
            <a:endParaRPr sz="1200"/>
          </a:p>
        </p:txBody>
      </p:sp>
      <p:sp>
        <p:nvSpPr>
          <p:cNvPr id="791" name="Google Shape;791;p18"/>
          <p:cNvSpPr/>
          <p:nvPr/>
        </p:nvSpPr>
        <p:spPr>
          <a:xfrm>
            <a:off x="4767952" y="413953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2.1%</a:t>
            </a:r>
            <a:endParaRPr sz="1200"/>
          </a:p>
        </p:txBody>
      </p:sp>
      <p:sp>
        <p:nvSpPr>
          <p:cNvPr id="792" name="Google Shape;792;p18"/>
          <p:cNvSpPr/>
          <p:nvPr/>
        </p:nvSpPr>
        <p:spPr>
          <a:xfrm>
            <a:off x="4767952" y="4531480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200"/>
          </a:p>
        </p:txBody>
      </p:sp>
      <p:sp>
        <p:nvSpPr>
          <p:cNvPr id="793" name="Google Shape;793;p18"/>
          <p:cNvSpPr/>
          <p:nvPr/>
        </p:nvSpPr>
        <p:spPr>
          <a:xfrm>
            <a:off x="4708270" y="282975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99.1%</a:t>
            </a:r>
            <a:endParaRPr sz="1200"/>
          </a:p>
        </p:txBody>
      </p:sp>
      <p:sp>
        <p:nvSpPr>
          <p:cNvPr id="794" name="Google Shape;794;p18"/>
          <p:cNvSpPr/>
          <p:nvPr/>
        </p:nvSpPr>
        <p:spPr>
          <a:xfrm>
            <a:off x="4710716" y="327376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99.8%</a:t>
            </a:r>
            <a:endParaRPr sz="1200"/>
          </a:p>
        </p:txBody>
      </p:sp>
      <p:sp>
        <p:nvSpPr>
          <p:cNvPr id="795" name="Google Shape;795;p18"/>
          <p:cNvSpPr/>
          <p:nvPr/>
        </p:nvSpPr>
        <p:spPr>
          <a:xfrm>
            <a:off x="6204937" y="237951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30.5%</a:t>
            </a:r>
            <a:endParaRPr sz="1200"/>
          </a:p>
        </p:txBody>
      </p:sp>
      <p:sp>
        <p:nvSpPr>
          <p:cNvPr id="796" name="Google Shape;796;p18"/>
          <p:cNvSpPr/>
          <p:nvPr/>
        </p:nvSpPr>
        <p:spPr>
          <a:xfrm>
            <a:off x="6248169" y="280367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37.1%</a:t>
            </a:r>
            <a:endParaRPr sz="1200"/>
          </a:p>
        </p:txBody>
      </p:sp>
      <p:sp>
        <p:nvSpPr>
          <p:cNvPr id="797" name="Google Shape;797;p18"/>
          <p:cNvSpPr/>
          <p:nvPr/>
        </p:nvSpPr>
        <p:spPr>
          <a:xfrm>
            <a:off x="6275890" y="327376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98.6%</a:t>
            </a:r>
            <a:endParaRPr sz="1200"/>
          </a:p>
        </p:txBody>
      </p:sp>
      <p:sp>
        <p:nvSpPr>
          <p:cNvPr id="798" name="Google Shape;798;p18"/>
          <p:cNvSpPr/>
          <p:nvPr/>
        </p:nvSpPr>
        <p:spPr>
          <a:xfrm>
            <a:off x="6307245" y="3747203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19.7%</a:t>
            </a:r>
            <a:endParaRPr sz="1200"/>
          </a:p>
        </p:txBody>
      </p:sp>
      <p:sp>
        <p:nvSpPr>
          <p:cNvPr id="799" name="Google Shape;799;p18"/>
          <p:cNvSpPr/>
          <p:nvPr/>
        </p:nvSpPr>
        <p:spPr>
          <a:xfrm>
            <a:off x="6318412" y="413821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3.1%</a:t>
            </a:r>
            <a:endParaRPr sz="1200"/>
          </a:p>
        </p:txBody>
      </p:sp>
      <p:sp>
        <p:nvSpPr>
          <p:cNvPr id="800" name="Google Shape;800;p18"/>
          <p:cNvSpPr/>
          <p:nvPr/>
        </p:nvSpPr>
        <p:spPr>
          <a:xfrm>
            <a:off x="6270255" y="4535596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200"/>
          </a:p>
        </p:txBody>
      </p:sp>
      <p:sp>
        <p:nvSpPr>
          <p:cNvPr id="801" name="Google Shape;801;p18"/>
          <p:cNvSpPr/>
          <p:nvPr/>
        </p:nvSpPr>
        <p:spPr>
          <a:xfrm>
            <a:off x="7773763" y="2669736"/>
            <a:ext cx="13704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1200"/>
          </a:p>
        </p:txBody>
      </p:sp>
      <p:cxnSp>
        <p:nvCxnSpPr>
          <p:cNvPr id="802" name="Google Shape;802;p18"/>
          <p:cNvCxnSpPr/>
          <p:nvPr/>
        </p:nvCxnSpPr>
        <p:spPr>
          <a:xfrm rot="10800000">
            <a:off x="7556921" y="1689871"/>
            <a:ext cx="2100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3" name="Google Shape;803;p18"/>
          <p:cNvCxnSpPr>
            <a:stCxn id="797" idx="3"/>
          </p:cNvCxnSpPr>
          <p:nvPr/>
        </p:nvCxnSpPr>
        <p:spPr>
          <a:xfrm flipH="1">
            <a:off x="7605790" y="3451816"/>
            <a:ext cx="232200" cy="18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4" name="Google Shape;804;p18"/>
          <p:cNvCxnSpPr/>
          <p:nvPr/>
        </p:nvCxnSpPr>
        <p:spPr>
          <a:xfrm rot="10800000">
            <a:off x="7597624" y="4728304"/>
            <a:ext cx="2157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5" name="Google Shape;805;p18"/>
          <p:cNvCxnSpPr/>
          <p:nvPr/>
        </p:nvCxnSpPr>
        <p:spPr>
          <a:xfrm>
            <a:off x="7772557" y="1681557"/>
            <a:ext cx="40500" cy="3045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3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Smooth, meaningful space of molecules</a:t>
            </a:r>
            <a:endParaRPr/>
          </a:p>
        </p:txBody>
      </p:sp>
      <p:pic>
        <p:nvPicPr>
          <p:cNvPr id="609" name="Google Shape;6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764" y="1187607"/>
            <a:ext cx="4262245" cy="30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672" y="4482487"/>
            <a:ext cx="1288322" cy="293093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3"/>
          <p:cNvSpPr/>
          <p:nvPr/>
        </p:nvSpPr>
        <p:spPr>
          <a:xfrm>
            <a:off x="1828665" y="4433494"/>
            <a:ext cx="6205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Samples from                         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[ZINC dataset]</a:t>
            </a:r>
            <a:endParaRPr sz="1200"/>
          </a:p>
        </p:txBody>
      </p:sp>
      <p:pic>
        <p:nvPicPr>
          <p:cNvPr id="7" name="Picture 6" descr="Screen Shot 2019-07-15 at 6.41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7297" y="1570664"/>
            <a:ext cx="5600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d2801c3b9_0_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618" name="Google Shape;618;g5d2801c3b9_0_0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Interpolation on latent space</a:t>
            </a:r>
            <a:endParaRPr/>
          </a:p>
        </p:txBody>
      </p:sp>
      <p:pic>
        <p:nvPicPr>
          <p:cNvPr id="619" name="Google Shape;619;g5d2801c3b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5" y="1132692"/>
            <a:ext cx="48768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5d2801c3b9_0_0"/>
          <p:cNvSpPr txBox="1"/>
          <p:nvPr/>
        </p:nvSpPr>
        <p:spPr>
          <a:xfrm>
            <a:off x="6967650" y="1249675"/>
            <a:ext cx="18240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molecular weight and synthetic accessibility score are reported under every molecule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6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9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11" name="Google Shape;811;p19"/>
          <p:cNvSpPr txBox="1">
            <a:spLocks noGrp="1"/>
          </p:cNvSpPr>
          <p:nvPr>
            <p:ph type="title" idx="4294967295"/>
          </p:nvPr>
        </p:nvSpPr>
        <p:spPr>
          <a:xfrm>
            <a:off x="424800" y="242783"/>
            <a:ext cx="8719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Predicting &amp; optimizing for molecule properties</a:t>
            </a:r>
            <a:endParaRPr dirty="0"/>
          </a:p>
        </p:txBody>
      </p:sp>
      <p:sp>
        <p:nvSpPr>
          <p:cNvPr id="812" name="Google Shape;812;p19"/>
          <p:cNvSpPr/>
          <p:nvPr/>
        </p:nvSpPr>
        <p:spPr>
          <a:xfrm>
            <a:off x="587632" y="792014"/>
            <a:ext cx="81648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Drug design</a:t>
            </a:r>
            <a:r>
              <a:rPr lang="en-US" sz="25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aims to </a:t>
            </a: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sizeable numbers </a:t>
            </a: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candidate molecules</a:t>
            </a: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with 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desirable properties</a:t>
            </a:r>
            <a:endParaRPr sz="1200" dirty="0"/>
          </a:p>
        </p:txBody>
      </p:sp>
      <p:sp>
        <p:nvSpPr>
          <p:cNvPr id="818" name="Google Shape;818;p19"/>
          <p:cNvSpPr/>
          <p:nvPr/>
        </p:nvSpPr>
        <p:spPr>
          <a:xfrm>
            <a:off x="195030" y="2473762"/>
            <a:ext cx="8622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Desirability score 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log P + Synthetic Accesibility + # long cycles </a:t>
            </a:r>
            <a:endParaRPr sz="1200"/>
          </a:p>
        </p:txBody>
      </p:sp>
      <p:sp>
        <p:nvSpPr>
          <p:cNvPr id="819" name="Google Shape;819;p19"/>
          <p:cNvSpPr/>
          <p:nvPr/>
        </p:nvSpPr>
        <p:spPr>
          <a:xfrm rot="5400000">
            <a:off x="4382205" y="-1795216"/>
            <a:ext cx="182100" cy="84261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0" name="Google Shape;820;p19"/>
          <p:cNvCxnSpPr/>
          <p:nvPr/>
        </p:nvCxnSpPr>
        <p:spPr>
          <a:xfrm>
            <a:off x="4470682" y="2081817"/>
            <a:ext cx="0" cy="195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21" name="Google Shape;821;p19"/>
          <p:cNvSpPr/>
          <p:nvPr/>
        </p:nvSpPr>
        <p:spPr>
          <a:xfrm>
            <a:off x="4438917" y="2036576"/>
            <a:ext cx="18966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literature</a:t>
            </a:r>
            <a:endParaRPr sz="1200"/>
          </a:p>
        </p:txBody>
      </p:sp>
      <p:pic>
        <p:nvPicPr>
          <p:cNvPr id="2" name="Picture 1" descr="Screen Shot 2019-07-15 at 6.41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823" y="3025703"/>
            <a:ext cx="5600700" cy="2616200"/>
          </a:xfrm>
          <a:prstGeom prst="rect">
            <a:avLst/>
          </a:prstGeom>
        </p:spPr>
      </p:pic>
      <p:pic>
        <p:nvPicPr>
          <p:cNvPr id="18" name="Google Shape;852;g5d321d632c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6054" y="2965198"/>
            <a:ext cx="2978200" cy="19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9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811" name="Google Shape;811;p19"/>
          <p:cNvSpPr txBox="1">
            <a:spLocks noGrp="1"/>
          </p:cNvSpPr>
          <p:nvPr>
            <p:ph type="title" idx="4294967295"/>
          </p:nvPr>
        </p:nvSpPr>
        <p:spPr>
          <a:xfrm>
            <a:off x="424800" y="242783"/>
            <a:ext cx="8719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Predicting &amp; optimizing for molecule properties</a:t>
            </a:r>
            <a:endParaRPr dirty="0"/>
          </a:p>
        </p:txBody>
      </p:sp>
      <p:sp>
        <p:nvSpPr>
          <p:cNvPr id="812" name="Google Shape;812;p19"/>
          <p:cNvSpPr/>
          <p:nvPr/>
        </p:nvSpPr>
        <p:spPr>
          <a:xfrm>
            <a:off x="587632" y="792014"/>
            <a:ext cx="81648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Drug design</a:t>
            </a:r>
            <a:r>
              <a:rPr lang="en-US" sz="25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aims to </a:t>
            </a: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sizeable numbers </a:t>
            </a: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candidate molecules</a:t>
            </a: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with 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desirable properties</a:t>
            </a:r>
            <a:endParaRPr sz="1200" dirty="0"/>
          </a:p>
        </p:txBody>
      </p:sp>
      <p:sp>
        <p:nvSpPr>
          <p:cNvPr id="818" name="Google Shape;818;p19"/>
          <p:cNvSpPr/>
          <p:nvPr/>
        </p:nvSpPr>
        <p:spPr>
          <a:xfrm>
            <a:off x="195030" y="2473762"/>
            <a:ext cx="8622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Desirability score 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log P + Synthetic Accesibility + # long cycles </a:t>
            </a:r>
            <a:endParaRPr sz="1200"/>
          </a:p>
        </p:txBody>
      </p:sp>
      <p:sp>
        <p:nvSpPr>
          <p:cNvPr id="819" name="Google Shape;819;p19"/>
          <p:cNvSpPr/>
          <p:nvPr/>
        </p:nvSpPr>
        <p:spPr>
          <a:xfrm rot="5400000">
            <a:off x="4382205" y="-1795216"/>
            <a:ext cx="182100" cy="84261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0" name="Google Shape;820;p19"/>
          <p:cNvCxnSpPr/>
          <p:nvPr/>
        </p:nvCxnSpPr>
        <p:spPr>
          <a:xfrm>
            <a:off x="4470682" y="2081817"/>
            <a:ext cx="0" cy="195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21" name="Google Shape;821;p19"/>
          <p:cNvSpPr/>
          <p:nvPr/>
        </p:nvSpPr>
        <p:spPr>
          <a:xfrm>
            <a:off x="4438917" y="2036576"/>
            <a:ext cx="18966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literature</a:t>
            </a:r>
            <a:endParaRPr sz="1200"/>
          </a:p>
        </p:txBody>
      </p:sp>
      <p:pic>
        <p:nvPicPr>
          <p:cNvPr id="18" name="Google Shape;852;g5d321d632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054" y="2965198"/>
            <a:ext cx="2978200" cy="19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13;p19"/>
          <p:cNvSpPr/>
          <p:nvPr/>
        </p:nvSpPr>
        <p:spPr>
          <a:xfrm>
            <a:off x="221812" y="3025020"/>
            <a:ext cx="8164800" cy="253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graph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embeddings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each model to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scores (Sparse GP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for scores (Bayesian optimization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used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rdKit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measure the property values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00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864" name="Google Shape;864;p20"/>
          <p:cNvSpPr txBox="1">
            <a:spLocks noGrp="1"/>
          </p:cNvSpPr>
          <p:nvPr>
            <p:ph type="title" idx="4294967295"/>
          </p:nvPr>
        </p:nvSpPr>
        <p:spPr>
          <a:xfrm>
            <a:off x="424800" y="242783"/>
            <a:ext cx="8719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Property prediction (Sparse Gaussian Process)</a:t>
            </a:r>
            <a:endParaRPr/>
          </a:p>
        </p:txBody>
      </p:sp>
      <p:sp>
        <p:nvSpPr>
          <p:cNvPr id="865" name="Google Shape;865;p20"/>
          <p:cNvSpPr/>
          <p:nvPr/>
        </p:nvSpPr>
        <p:spPr>
          <a:xfrm>
            <a:off x="652950" y="3502622"/>
            <a:ext cx="78381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 beats state of the art both in terms of </a:t>
            </a:r>
            <a:b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log-likelihood (LL) and root mean squared error (RMSE)</a:t>
            </a:r>
            <a:endParaRPr sz="1200"/>
          </a:p>
        </p:txBody>
      </p:sp>
      <p:sp>
        <p:nvSpPr>
          <p:cNvPr id="866" name="Google Shape;866;p20"/>
          <p:cNvSpPr/>
          <p:nvPr/>
        </p:nvSpPr>
        <p:spPr>
          <a:xfrm>
            <a:off x="397316" y="159188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1200"/>
          </a:p>
        </p:txBody>
      </p:sp>
      <p:sp>
        <p:nvSpPr>
          <p:cNvPr id="867" name="Google Shape;867;p20"/>
          <p:cNvSpPr/>
          <p:nvPr/>
        </p:nvSpPr>
        <p:spPr>
          <a:xfrm>
            <a:off x="392811" y="216089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</a:t>
            </a:r>
            <a:endParaRPr sz="1200"/>
          </a:p>
        </p:txBody>
      </p:sp>
      <p:sp>
        <p:nvSpPr>
          <p:cNvPr id="868" name="Google Shape;868;p20"/>
          <p:cNvSpPr/>
          <p:nvPr/>
        </p:nvSpPr>
        <p:spPr>
          <a:xfrm>
            <a:off x="405768" y="2656697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</a:t>
            </a:r>
            <a:endParaRPr sz="1200"/>
          </a:p>
        </p:txBody>
      </p:sp>
      <p:cxnSp>
        <p:nvCxnSpPr>
          <p:cNvPr id="869" name="Google Shape;869;p20"/>
          <p:cNvCxnSpPr/>
          <p:nvPr/>
        </p:nvCxnSpPr>
        <p:spPr>
          <a:xfrm rot="10800000" flipH="1">
            <a:off x="392811" y="1947912"/>
            <a:ext cx="8229000" cy="66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0" name="Google Shape;870;p20"/>
          <p:cNvCxnSpPr/>
          <p:nvPr/>
        </p:nvCxnSpPr>
        <p:spPr>
          <a:xfrm>
            <a:off x="2089935" y="1542891"/>
            <a:ext cx="0" cy="1705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1" name="Google Shape;871;p20"/>
          <p:cNvSpPr/>
          <p:nvPr/>
        </p:nvSpPr>
        <p:spPr>
          <a:xfrm>
            <a:off x="2220570" y="159188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NeVAE</a:t>
            </a:r>
            <a:endParaRPr sz="1200"/>
          </a:p>
        </p:txBody>
      </p:sp>
      <p:sp>
        <p:nvSpPr>
          <p:cNvPr id="872" name="Google Shape;872;p20"/>
          <p:cNvSpPr/>
          <p:nvPr/>
        </p:nvSpPr>
        <p:spPr>
          <a:xfrm>
            <a:off x="3818716" y="1591884"/>
            <a:ext cx="19944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GrammarVAE</a:t>
            </a:r>
            <a:endParaRPr sz="1200"/>
          </a:p>
        </p:txBody>
      </p:sp>
      <p:sp>
        <p:nvSpPr>
          <p:cNvPr id="873" name="Google Shape;873;p20"/>
          <p:cNvSpPr/>
          <p:nvPr/>
        </p:nvSpPr>
        <p:spPr>
          <a:xfrm>
            <a:off x="6045146" y="1578846"/>
            <a:ext cx="9492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CVAE</a:t>
            </a:r>
            <a:endParaRPr sz="1200"/>
          </a:p>
        </p:txBody>
      </p:sp>
      <p:sp>
        <p:nvSpPr>
          <p:cNvPr id="874" name="Google Shape;874;p20"/>
          <p:cNvSpPr/>
          <p:nvPr/>
        </p:nvSpPr>
        <p:spPr>
          <a:xfrm>
            <a:off x="7280543" y="1578846"/>
            <a:ext cx="1145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JTVAE</a:t>
            </a:r>
            <a:endParaRPr sz="1200"/>
          </a:p>
        </p:txBody>
      </p:sp>
      <p:sp>
        <p:nvSpPr>
          <p:cNvPr id="875" name="Google Shape;875;p20"/>
          <p:cNvSpPr/>
          <p:nvPr/>
        </p:nvSpPr>
        <p:spPr>
          <a:xfrm>
            <a:off x="2244286" y="214047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-1.45</a:t>
            </a:r>
            <a:endParaRPr sz="1200"/>
          </a:p>
        </p:txBody>
      </p:sp>
      <p:sp>
        <p:nvSpPr>
          <p:cNvPr id="876" name="Google Shape;876;p20"/>
          <p:cNvSpPr/>
          <p:nvPr/>
        </p:nvSpPr>
        <p:spPr>
          <a:xfrm>
            <a:off x="2291523" y="264622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1.23</a:t>
            </a:r>
            <a:endParaRPr sz="1200"/>
          </a:p>
        </p:txBody>
      </p:sp>
      <p:sp>
        <p:nvSpPr>
          <p:cNvPr id="877" name="Google Shape;877;p20"/>
          <p:cNvSpPr/>
          <p:nvPr/>
        </p:nvSpPr>
        <p:spPr>
          <a:xfrm>
            <a:off x="3924460" y="2645365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1.38</a:t>
            </a:r>
            <a:endParaRPr sz="1200"/>
          </a:p>
        </p:txBody>
      </p:sp>
      <p:sp>
        <p:nvSpPr>
          <p:cNvPr id="878" name="Google Shape;878;p20"/>
          <p:cNvSpPr/>
          <p:nvPr/>
        </p:nvSpPr>
        <p:spPr>
          <a:xfrm>
            <a:off x="5753350" y="2620743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1.80</a:t>
            </a:r>
            <a:endParaRPr sz="1200"/>
          </a:p>
        </p:txBody>
      </p:sp>
      <p:sp>
        <p:nvSpPr>
          <p:cNvPr id="879" name="Google Shape;879;p20"/>
          <p:cNvSpPr/>
          <p:nvPr/>
        </p:nvSpPr>
        <p:spPr>
          <a:xfrm>
            <a:off x="7125017" y="2607704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1.25</a:t>
            </a:r>
            <a:endParaRPr sz="1200"/>
          </a:p>
        </p:txBody>
      </p:sp>
      <p:sp>
        <p:nvSpPr>
          <p:cNvPr id="880" name="Google Shape;880;p20"/>
          <p:cNvSpPr/>
          <p:nvPr/>
        </p:nvSpPr>
        <p:spPr>
          <a:xfrm>
            <a:off x="7054064" y="2111252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-1.54</a:t>
            </a:r>
            <a:endParaRPr sz="1200"/>
          </a:p>
        </p:txBody>
      </p:sp>
      <p:sp>
        <p:nvSpPr>
          <p:cNvPr id="881" name="Google Shape;881;p20"/>
          <p:cNvSpPr/>
          <p:nvPr/>
        </p:nvSpPr>
        <p:spPr>
          <a:xfrm>
            <a:off x="5693668" y="2117771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-2.29</a:t>
            </a:r>
            <a:endParaRPr sz="1200"/>
          </a:p>
        </p:txBody>
      </p:sp>
      <p:sp>
        <p:nvSpPr>
          <p:cNvPr id="882" name="Google Shape;882;p20"/>
          <p:cNvSpPr/>
          <p:nvPr/>
        </p:nvSpPr>
        <p:spPr>
          <a:xfrm>
            <a:off x="3890154" y="2130810"/>
            <a:ext cx="1562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-1.75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1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888" name="Google Shape;888;p21"/>
          <p:cNvSpPr txBox="1">
            <a:spLocks noGrp="1"/>
          </p:cNvSpPr>
          <p:nvPr>
            <p:ph type="title" idx="4294967295"/>
          </p:nvPr>
        </p:nvSpPr>
        <p:spPr>
          <a:xfrm>
            <a:off x="424800" y="242783"/>
            <a:ext cx="87192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Property maximization (Bayesian Optimization)</a:t>
            </a:r>
            <a:endParaRPr/>
          </a:p>
        </p:txBody>
      </p:sp>
      <p:pic>
        <p:nvPicPr>
          <p:cNvPr id="889" name="Google Shape;8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317" y="1350940"/>
            <a:ext cx="3233556" cy="190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728" y="1350486"/>
            <a:ext cx="3282380" cy="1907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21"/>
          <p:cNvCxnSpPr/>
          <p:nvPr/>
        </p:nvCxnSpPr>
        <p:spPr>
          <a:xfrm>
            <a:off x="3461602" y="1742886"/>
            <a:ext cx="0" cy="294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92" name="Google Shape;892;p21"/>
          <p:cNvSpPr/>
          <p:nvPr/>
        </p:nvSpPr>
        <p:spPr>
          <a:xfrm>
            <a:off x="587633" y="3453628"/>
            <a:ext cx="4147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NeVAE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finds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number </a:t>
            </a:r>
            <a:b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 unique molecules per BO iteration</a:t>
            </a:r>
            <a:endParaRPr sz="1200"/>
          </a:p>
        </p:txBody>
      </p:sp>
      <p:sp>
        <p:nvSpPr>
          <p:cNvPr id="893" name="Google Shape;893;p21"/>
          <p:cNvSpPr/>
          <p:nvPr/>
        </p:nvSpPr>
        <p:spPr>
          <a:xfrm>
            <a:off x="3396285" y="1781535"/>
            <a:ext cx="6603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1.4x</a:t>
            </a:r>
            <a:endParaRPr sz="1200"/>
          </a:p>
        </p:txBody>
      </p:sp>
      <p:sp>
        <p:nvSpPr>
          <p:cNvPr id="894" name="Google Shape;894;p21"/>
          <p:cNvSpPr/>
          <p:nvPr/>
        </p:nvSpPr>
        <p:spPr>
          <a:xfrm>
            <a:off x="4766555" y="3453628"/>
            <a:ext cx="41478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JTVAE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finds a few molecules with higher score</a:t>
            </a:r>
            <a:endParaRPr sz="1200"/>
          </a:p>
        </p:txBody>
      </p:sp>
      <p:sp>
        <p:nvSpPr>
          <p:cNvPr id="895" name="Google Shape;895;p21"/>
          <p:cNvSpPr/>
          <p:nvPr/>
        </p:nvSpPr>
        <p:spPr>
          <a:xfrm>
            <a:off x="4767952" y="4090541"/>
            <a:ext cx="40497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NeVAE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finds more molecules with high score values</a:t>
            </a:r>
            <a:endParaRPr sz="1200"/>
          </a:p>
        </p:txBody>
      </p:sp>
      <p:sp>
        <p:nvSpPr>
          <p:cNvPr id="896" name="Google Shape;896;p21"/>
          <p:cNvSpPr/>
          <p:nvPr/>
        </p:nvSpPr>
        <p:spPr>
          <a:xfrm rot="-5400000">
            <a:off x="7600559" y="1385568"/>
            <a:ext cx="147000" cy="2023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1"/>
          <p:cNvSpPr/>
          <p:nvPr/>
        </p:nvSpPr>
        <p:spPr>
          <a:xfrm>
            <a:off x="6531525" y="2426576"/>
            <a:ext cx="23181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molecules with high values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 idx="4294967295"/>
          </p:nvPr>
        </p:nvSpPr>
        <p:spPr>
          <a:xfrm>
            <a:off x="424800" y="221841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Generative models for molecule design</a:t>
            </a: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652950" y="1052958"/>
            <a:ext cx="80331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recent years, flurry of work on deep generative models for automatic molecule design.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1333779" y="1738864"/>
            <a:ext cx="80718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Text-based approaches </a:t>
            </a:r>
            <a:r>
              <a:rPr lang="en-US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[Dai et al. ‘18; Kusner et al., ‘17; Gomez-Bombarelli et al., ‘16]</a:t>
            </a:r>
            <a:r>
              <a:rPr lang="en-US" sz="2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 molecules using SMILES strings and then use deep generative models for text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3"/>
          <p:cNvCxnSpPr/>
          <p:nvPr/>
        </p:nvCxnSpPr>
        <p:spPr>
          <a:xfrm rot="10800000">
            <a:off x="685128" y="1885844"/>
            <a:ext cx="522600" cy="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867" y="2646176"/>
            <a:ext cx="956259" cy="5896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/>
          <p:nvPr/>
        </p:nvSpPr>
        <p:spPr>
          <a:xfrm>
            <a:off x="3097351" y="2767723"/>
            <a:ext cx="653100" cy="195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1031" y="2767723"/>
            <a:ext cx="3727267" cy="1870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/>
          <p:nvPr/>
        </p:nvSpPr>
        <p:spPr>
          <a:xfrm rot="-5400000">
            <a:off x="6405292" y="539661"/>
            <a:ext cx="133800" cy="49761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78823" y="3110749"/>
            <a:ext cx="13866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SMILES string</a:t>
            </a:r>
            <a:endParaRPr sz="1200"/>
          </a:p>
        </p:txBody>
      </p:sp>
      <p:sp>
        <p:nvSpPr>
          <p:cNvPr id="97" name="Google Shape;97;p3"/>
          <p:cNvSpPr txBox="1"/>
          <p:nvPr/>
        </p:nvSpPr>
        <p:spPr>
          <a:xfrm>
            <a:off x="1366859" y="3306649"/>
            <a:ext cx="76779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Graph-based approaches </a:t>
            </a:r>
            <a:r>
              <a:rPr lang="en-US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[Simonovsky &amp; Komodakis, ‘18; Jin et al. ’18; Liu et al., ‘18]</a:t>
            </a:r>
            <a:br>
              <a:rPr lang="en-US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 molecules using molecular graphs and then need to develop deep generative models for molecular graphs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3"/>
          <p:cNvCxnSpPr/>
          <p:nvPr/>
        </p:nvCxnSpPr>
        <p:spPr>
          <a:xfrm rot="10800000">
            <a:off x="718207" y="3404635"/>
            <a:ext cx="522600" cy="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389" y="4223773"/>
            <a:ext cx="1212411" cy="7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3063144" y="4499612"/>
            <a:ext cx="653100" cy="195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4745351" y="4766127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245412" y="4805822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348232" y="4612655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576191" y="4616024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6214422" y="4587843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989238" y="4887456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406852" y="472531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401317" y="4432500"/>
            <a:ext cx="130500" cy="103800"/>
          </a:xfrm>
          <a:prstGeom prst="ellipse">
            <a:avLst/>
          </a:prstGeom>
          <a:solidFill>
            <a:srgbClr val="538CD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3"/>
          <p:cNvCxnSpPr>
            <a:stCxn id="110" idx="1"/>
            <a:endCxn id="102" idx="5"/>
          </p:cNvCxnSpPr>
          <p:nvPr/>
        </p:nvCxnSpPr>
        <p:spPr>
          <a:xfrm rot="10800000">
            <a:off x="4356931" y="4898985"/>
            <a:ext cx="71700" cy="82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3"/>
          <p:cNvCxnSpPr/>
          <p:nvPr/>
        </p:nvCxnSpPr>
        <p:spPr>
          <a:xfrm rot="10800000">
            <a:off x="5894223" y="4810165"/>
            <a:ext cx="119100" cy="99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3"/>
          <p:cNvCxnSpPr>
            <a:stCxn id="101" idx="1"/>
            <a:endCxn id="104" idx="5"/>
          </p:cNvCxnSpPr>
          <p:nvPr/>
        </p:nvCxnSpPr>
        <p:spPr>
          <a:xfrm rot="10800000">
            <a:off x="4687662" y="4704608"/>
            <a:ext cx="76800" cy="7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3"/>
          <p:cNvCxnSpPr>
            <a:stCxn id="101" idx="6"/>
            <a:endCxn id="114" idx="2"/>
          </p:cNvCxnSpPr>
          <p:nvPr/>
        </p:nvCxnSpPr>
        <p:spPr>
          <a:xfrm>
            <a:off x="4875851" y="4817277"/>
            <a:ext cx="140700" cy="10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3"/>
          <p:cNvCxnSpPr>
            <a:stCxn id="104" idx="2"/>
            <a:endCxn id="103" idx="6"/>
          </p:cNvCxnSpPr>
          <p:nvPr/>
        </p:nvCxnSpPr>
        <p:spPr>
          <a:xfrm rot="10800000">
            <a:off x="4478691" y="4664624"/>
            <a:ext cx="97500" cy="33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3"/>
          <p:cNvCxnSpPr/>
          <p:nvPr/>
        </p:nvCxnSpPr>
        <p:spPr>
          <a:xfrm flipH="1">
            <a:off x="5464925" y="4511825"/>
            <a:ext cx="110400" cy="89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3"/>
          <p:cNvCxnSpPr/>
          <p:nvPr/>
        </p:nvCxnSpPr>
        <p:spPr>
          <a:xfrm rot="10800000">
            <a:off x="6056322" y="4639783"/>
            <a:ext cx="1581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3"/>
          <p:cNvCxnSpPr>
            <a:endCxn id="105" idx="5"/>
          </p:cNvCxnSpPr>
          <p:nvPr/>
        </p:nvCxnSpPr>
        <p:spPr>
          <a:xfrm rot="10800000">
            <a:off x="6325811" y="4676442"/>
            <a:ext cx="108300" cy="71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3"/>
          <p:cNvSpPr/>
          <p:nvPr/>
        </p:nvSpPr>
        <p:spPr>
          <a:xfrm>
            <a:off x="4409520" y="4965493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624728" y="4963017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"/>
          <p:cNvCxnSpPr>
            <a:stCxn id="103" idx="4"/>
            <a:endCxn id="102" idx="7"/>
          </p:cNvCxnSpPr>
          <p:nvPr/>
        </p:nvCxnSpPr>
        <p:spPr>
          <a:xfrm flipH="1">
            <a:off x="4356782" y="4716455"/>
            <a:ext cx="56700" cy="1053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3"/>
          <p:cNvCxnSpPr>
            <a:stCxn id="119" idx="2"/>
            <a:endCxn id="110" idx="6"/>
          </p:cNvCxnSpPr>
          <p:nvPr/>
        </p:nvCxnSpPr>
        <p:spPr>
          <a:xfrm flipH="1">
            <a:off x="4540128" y="5017617"/>
            <a:ext cx="84600" cy="2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3"/>
          <p:cNvCxnSpPr>
            <a:stCxn id="101" idx="4"/>
            <a:endCxn id="119" idx="7"/>
          </p:cNvCxnSpPr>
          <p:nvPr/>
        </p:nvCxnSpPr>
        <p:spPr>
          <a:xfrm flipH="1">
            <a:off x="4736201" y="4868427"/>
            <a:ext cx="74400" cy="110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3"/>
          <p:cNvSpPr/>
          <p:nvPr/>
        </p:nvSpPr>
        <p:spPr>
          <a:xfrm>
            <a:off x="5516526" y="4733274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016587" y="4772969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5119407" y="457980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347366" y="4583170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3"/>
          <p:cNvCxnSpPr>
            <a:stCxn id="127" idx="1"/>
            <a:endCxn id="114" idx="5"/>
          </p:cNvCxnSpPr>
          <p:nvPr/>
        </p:nvCxnSpPr>
        <p:spPr>
          <a:xfrm rot="10800000">
            <a:off x="5127835" y="4866293"/>
            <a:ext cx="55200" cy="87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3"/>
          <p:cNvCxnSpPr>
            <a:stCxn id="123" idx="1"/>
            <a:endCxn id="125" idx="5"/>
          </p:cNvCxnSpPr>
          <p:nvPr/>
        </p:nvCxnSpPr>
        <p:spPr>
          <a:xfrm rot="10800000">
            <a:off x="5458838" y="4671755"/>
            <a:ext cx="76800" cy="7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3"/>
          <p:cNvCxnSpPr>
            <a:stCxn id="125" idx="2"/>
            <a:endCxn id="124" idx="6"/>
          </p:cNvCxnSpPr>
          <p:nvPr/>
        </p:nvCxnSpPr>
        <p:spPr>
          <a:xfrm rot="10800000">
            <a:off x="5249866" y="4631770"/>
            <a:ext cx="97500" cy="33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3"/>
          <p:cNvSpPr/>
          <p:nvPr/>
        </p:nvSpPr>
        <p:spPr>
          <a:xfrm>
            <a:off x="5163924" y="4937301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5395903" y="4930164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3"/>
          <p:cNvCxnSpPr>
            <a:stCxn id="124" idx="4"/>
            <a:endCxn id="114" idx="7"/>
          </p:cNvCxnSpPr>
          <p:nvPr/>
        </p:nvCxnSpPr>
        <p:spPr>
          <a:xfrm flipH="1">
            <a:off x="5127957" y="4683602"/>
            <a:ext cx="56700" cy="1053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3"/>
          <p:cNvCxnSpPr>
            <a:endCxn id="127" idx="6"/>
          </p:cNvCxnSpPr>
          <p:nvPr/>
        </p:nvCxnSpPr>
        <p:spPr>
          <a:xfrm flipH="1">
            <a:off x="5294424" y="4987701"/>
            <a:ext cx="101100" cy="4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3"/>
          <p:cNvCxnSpPr>
            <a:stCxn id="123" idx="4"/>
            <a:endCxn id="130" idx="7"/>
          </p:cNvCxnSpPr>
          <p:nvPr/>
        </p:nvCxnSpPr>
        <p:spPr>
          <a:xfrm flipH="1">
            <a:off x="5507376" y="4835574"/>
            <a:ext cx="74400" cy="110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3"/>
          <p:cNvSpPr/>
          <p:nvPr/>
        </p:nvSpPr>
        <p:spPr>
          <a:xfrm>
            <a:off x="5544561" y="4435949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936246" y="4582925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5767086" y="443282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3"/>
          <p:cNvCxnSpPr>
            <a:stCxn id="135" idx="1"/>
            <a:endCxn id="136" idx="5"/>
          </p:cNvCxnSpPr>
          <p:nvPr/>
        </p:nvCxnSpPr>
        <p:spPr>
          <a:xfrm rot="10800000">
            <a:off x="5878557" y="4521407"/>
            <a:ext cx="76800" cy="76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3"/>
          <p:cNvCxnSpPr>
            <a:stCxn id="136" idx="2"/>
          </p:cNvCxnSpPr>
          <p:nvPr/>
        </p:nvCxnSpPr>
        <p:spPr>
          <a:xfrm rot="10800000">
            <a:off x="5669586" y="4481122"/>
            <a:ext cx="97500" cy="3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3"/>
          <p:cNvSpPr/>
          <p:nvPr/>
        </p:nvSpPr>
        <p:spPr>
          <a:xfrm>
            <a:off x="5787541" y="4718339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3"/>
          <p:cNvCxnSpPr>
            <a:stCxn id="139" idx="2"/>
          </p:cNvCxnSpPr>
          <p:nvPr/>
        </p:nvCxnSpPr>
        <p:spPr>
          <a:xfrm flipH="1">
            <a:off x="5635141" y="4772939"/>
            <a:ext cx="152400" cy="6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3"/>
          <p:cNvCxnSpPr>
            <a:stCxn id="135" idx="3"/>
            <a:endCxn id="139" idx="7"/>
          </p:cNvCxnSpPr>
          <p:nvPr/>
        </p:nvCxnSpPr>
        <p:spPr>
          <a:xfrm flipH="1">
            <a:off x="5898957" y="4670244"/>
            <a:ext cx="56400" cy="64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" name="Google Shape;142;p3"/>
          <p:cNvCxnSpPr>
            <a:stCxn id="108" idx="3"/>
            <a:endCxn id="105" idx="7"/>
          </p:cNvCxnSpPr>
          <p:nvPr/>
        </p:nvCxnSpPr>
        <p:spPr>
          <a:xfrm flipH="1">
            <a:off x="6325928" y="4521099"/>
            <a:ext cx="94500" cy="81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3"/>
          <p:cNvSpPr/>
          <p:nvPr/>
        </p:nvSpPr>
        <p:spPr>
          <a:xfrm>
            <a:off x="5178858" y="4190071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5393553" y="4281675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5404984" y="4090541"/>
            <a:ext cx="130500" cy="103800"/>
          </a:xfrm>
          <a:prstGeom prst="ellipse">
            <a:avLst/>
          </a:prstGeom>
          <a:solidFill>
            <a:srgbClr val="538CD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3"/>
          <p:cNvCxnSpPr>
            <a:stCxn id="145" idx="3"/>
          </p:cNvCxnSpPr>
          <p:nvPr/>
        </p:nvCxnSpPr>
        <p:spPr>
          <a:xfrm flipH="1">
            <a:off x="5300796" y="4179140"/>
            <a:ext cx="123300" cy="44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3"/>
          <p:cNvCxnSpPr>
            <a:stCxn id="134" idx="1"/>
            <a:endCxn id="144" idx="5"/>
          </p:cNvCxnSpPr>
          <p:nvPr/>
        </p:nvCxnSpPr>
        <p:spPr>
          <a:xfrm rot="10800000">
            <a:off x="5504872" y="4370150"/>
            <a:ext cx="58800" cy="81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3"/>
          <p:cNvCxnSpPr>
            <a:stCxn id="145" idx="4"/>
            <a:endCxn id="144" idx="0"/>
          </p:cNvCxnSpPr>
          <p:nvPr/>
        </p:nvCxnSpPr>
        <p:spPr>
          <a:xfrm flipH="1">
            <a:off x="5458834" y="4194341"/>
            <a:ext cx="11400" cy="873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3"/>
          <p:cNvCxnSpPr>
            <a:stCxn id="143" idx="5"/>
            <a:endCxn id="144" idx="2"/>
          </p:cNvCxnSpPr>
          <p:nvPr/>
        </p:nvCxnSpPr>
        <p:spPr>
          <a:xfrm>
            <a:off x="5290246" y="4278670"/>
            <a:ext cx="103200" cy="54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3"/>
          <p:cNvSpPr txBox="1"/>
          <p:nvPr/>
        </p:nvSpPr>
        <p:spPr>
          <a:xfrm>
            <a:off x="6638937" y="4436875"/>
            <a:ext cx="13866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Molecular graph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0" indent="0">
              <a:buNone/>
            </a:pPr>
            <a:endParaRPr lang="en-US" sz="2400" dirty="0" smtClean="0"/>
          </a:p>
          <a:p>
            <a:pPr marL="184150" indent="0">
              <a:buNone/>
            </a:pPr>
            <a:endParaRPr lang="en-US" sz="2400" dirty="0"/>
          </a:p>
          <a:p>
            <a:pPr marL="184150" indent="0">
              <a:buNone/>
            </a:pPr>
            <a:r>
              <a:rPr lang="en-US" sz="2400" dirty="0" smtClean="0"/>
              <a:t>Generated 2-d structures, however molecules are in 3-d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14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5d275ef1e4_0_0"/>
          <p:cNvSpPr/>
          <p:nvPr/>
        </p:nvSpPr>
        <p:spPr>
          <a:xfrm>
            <a:off x="1896050" y="2854425"/>
            <a:ext cx="1218600" cy="13377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g5d275ef1e4_0_0"/>
          <p:cNvSpPr/>
          <p:nvPr/>
        </p:nvSpPr>
        <p:spPr>
          <a:xfrm>
            <a:off x="1080950" y="3187875"/>
            <a:ext cx="371700" cy="282600"/>
          </a:xfrm>
          <a:prstGeom prst="ellipse">
            <a:avLst/>
          </a:prstGeom>
          <a:noFill/>
          <a:ln w="1905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5d275ef1e4_0_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906" name="Google Shape;906;g5d275ef1e4_0_0"/>
          <p:cNvPicPr preferRelativeResize="0"/>
          <p:nvPr/>
        </p:nvPicPr>
        <p:blipFill rotWithShape="1">
          <a:blip r:embed="rId3">
            <a:alphaModFix/>
          </a:blip>
          <a:srcRect l="35679" r="41150"/>
          <a:stretch/>
        </p:blipFill>
        <p:spPr>
          <a:xfrm>
            <a:off x="3288800" y="1385575"/>
            <a:ext cx="1132549" cy="1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5d275ef1e4_0_0"/>
          <p:cNvSpPr txBox="1"/>
          <p:nvPr/>
        </p:nvSpPr>
        <p:spPr>
          <a:xfrm>
            <a:off x="311337" y="1150945"/>
            <a:ext cx="73305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Compute node embeddings using (symmetric) aggregator functions:</a:t>
            </a:r>
            <a:endParaRPr sz="1200"/>
          </a:p>
        </p:txBody>
      </p:sp>
      <p:pic>
        <p:nvPicPr>
          <p:cNvPr id="908" name="Google Shape;908;g5d275ef1e4_0_0"/>
          <p:cNvPicPr preferRelativeResize="0"/>
          <p:nvPr/>
        </p:nvPicPr>
        <p:blipFill rotWithShape="1">
          <a:blip r:embed="rId4">
            <a:alphaModFix/>
          </a:blip>
          <a:srcRect l="20657" t="26545" r="18604" b="29003"/>
          <a:stretch/>
        </p:blipFill>
        <p:spPr>
          <a:xfrm>
            <a:off x="543250" y="2353525"/>
            <a:ext cx="1461674" cy="10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5d275ef1e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5650" y="2343150"/>
            <a:ext cx="767850" cy="2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g5d275ef1e4_0_0"/>
          <p:cNvSpPr/>
          <p:nvPr/>
        </p:nvSpPr>
        <p:spPr>
          <a:xfrm>
            <a:off x="2325025" y="3190200"/>
            <a:ext cx="103500" cy="11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5d275ef1e4_0_0"/>
          <p:cNvSpPr/>
          <p:nvPr/>
        </p:nvSpPr>
        <p:spPr>
          <a:xfrm>
            <a:off x="2451238" y="3190200"/>
            <a:ext cx="103500" cy="11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g5d275ef1e4_0_0"/>
          <p:cNvSpPr/>
          <p:nvPr/>
        </p:nvSpPr>
        <p:spPr>
          <a:xfrm>
            <a:off x="2570725" y="3190200"/>
            <a:ext cx="103500" cy="11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g5d275ef1e4_0_0"/>
          <p:cNvSpPr/>
          <p:nvPr/>
        </p:nvSpPr>
        <p:spPr>
          <a:xfrm>
            <a:off x="2690200" y="3190200"/>
            <a:ext cx="103500" cy="11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g5d275ef1e4_0_0"/>
          <p:cNvSpPr txBox="1"/>
          <p:nvPr/>
        </p:nvSpPr>
        <p:spPr>
          <a:xfrm>
            <a:off x="1869925" y="3723275"/>
            <a:ext cx="13308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-3.1371, -0.4436, -0.0003</a:t>
            </a:r>
            <a:endParaRPr sz="800"/>
          </a:p>
        </p:txBody>
      </p:sp>
      <p:pic>
        <p:nvPicPr>
          <p:cNvPr id="915" name="Google Shape;915;g5d275ef1e4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1250" y="2903000"/>
            <a:ext cx="199800" cy="24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g5d275ef1e4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4038" y="3516775"/>
            <a:ext cx="234227" cy="1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g5d275ef1e4_0_0"/>
          <p:cNvSpPr/>
          <p:nvPr/>
        </p:nvSpPr>
        <p:spPr>
          <a:xfrm>
            <a:off x="2436625" y="2026975"/>
            <a:ext cx="371700" cy="188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8" name="Google Shape;918;g5d275ef1e4_0_0"/>
          <p:cNvPicPr preferRelativeResize="0"/>
          <p:nvPr/>
        </p:nvPicPr>
        <p:blipFill rotWithShape="1">
          <a:blip r:embed="rId3">
            <a:alphaModFix/>
          </a:blip>
          <a:srcRect l="35677" t="30079" r="41152"/>
          <a:stretch/>
        </p:blipFill>
        <p:spPr>
          <a:xfrm>
            <a:off x="3267025" y="3072575"/>
            <a:ext cx="1132549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g5d275ef1e4_0_0"/>
          <p:cNvPicPr preferRelativeResize="0"/>
          <p:nvPr/>
        </p:nvPicPr>
        <p:blipFill rotWithShape="1">
          <a:blip r:embed="rId3">
            <a:alphaModFix/>
          </a:blip>
          <a:srcRect l="66012"/>
          <a:stretch/>
        </p:blipFill>
        <p:spPr>
          <a:xfrm>
            <a:off x="5387974" y="2280775"/>
            <a:ext cx="1661275" cy="16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g5d275ef1e4_0_0"/>
          <p:cNvPicPr preferRelativeResize="0"/>
          <p:nvPr/>
        </p:nvPicPr>
        <p:blipFill rotWithShape="1">
          <a:blip r:embed="rId8">
            <a:alphaModFix/>
          </a:blip>
          <a:srcRect b="15232"/>
          <a:stretch/>
        </p:blipFill>
        <p:spPr>
          <a:xfrm>
            <a:off x="3391875" y="1890625"/>
            <a:ext cx="103500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g5d275ef1e4_0_0"/>
          <p:cNvPicPr preferRelativeResize="0"/>
          <p:nvPr/>
        </p:nvPicPr>
        <p:blipFill rotWithShape="1">
          <a:blip r:embed="rId8">
            <a:alphaModFix/>
          </a:blip>
          <a:srcRect b="15232"/>
          <a:stretch/>
        </p:blipFill>
        <p:spPr>
          <a:xfrm>
            <a:off x="3751125" y="1890625"/>
            <a:ext cx="103500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g5d275ef1e4_0_0"/>
          <p:cNvPicPr preferRelativeResize="0"/>
          <p:nvPr/>
        </p:nvPicPr>
        <p:blipFill rotWithShape="1">
          <a:blip r:embed="rId8">
            <a:alphaModFix/>
          </a:blip>
          <a:srcRect b="15232"/>
          <a:stretch/>
        </p:blipFill>
        <p:spPr>
          <a:xfrm>
            <a:off x="4027625" y="1850675"/>
            <a:ext cx="103500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g5d275ef1e4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1425" y="3072575"/>
            <a:ext cx="129200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g5d275ef1e4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8625" y="3072575"/>
            <a:ext cx="129200" cy="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g5d275ef1e4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93425" y="3072575"/>
            <a:ext cx="129200" cy="1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g5d275ef1e4_0_0"/>
          <p:cNvSpPr/>
          <p:nvPr/>
        </p:nvSpPr>
        <p:spPr>
          <a:xfrm>
            <a:off x="3559500" y="2826825"/>
            <a:ext cx="275700" cy="243600"/>
          </a:xfrm>
          <a:prstGeom prst="mathPlus">
            <a:avLst>
              <a:gd name="adj1" fmla="val 2352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g5d275ef1e4_0_0"/>
          <p:cNvSpPr/>
          <p:nvPr/>
        </p:nvSpPr>
        <p:spPr>
          <a:xfrm>
            <a:off x="3940500" y="2826825"/>
            <a:ext cx="275700" cy="243600"/>
          </a:xfrm>
          <a:prstGeom prst="mathPlus">
            <a:avLst>
              <a:gd name="adj1" fmla="val 2352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8" name="Google Shape;928;g5d275ef1e4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98450" y="2446438"/>
            <a:ext cx="275700" cy="2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g5d275ef1e4_0_0"/>
          <p:cNvSpPr/>
          <p:nvPr/>
        </p:nvSpPr>
        <p:spPr>
          <a:xfrm>
            <a:off x="2523475" y="2557950"/>
            <a:ext cx="103500" cy="35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g5d275ef1e4_0_0"/>
          <p:cNvSpPr/>
          <p:nvPr/>
        </p:nvSpPr>
        <p:spPr>
          <a:xfrm>
            <a:off x="4953925" y="3072575"/>
            <a:ext cx="371700" cy="188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5d275ef1e4_0_0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encoder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d275ef1e4_0_33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938" name="Google Shape;938;g5d275ef1e4_0_33"/>
          <p:cNvPicPr preferRelativeResize="0"/>
          <p:nvPr/>
        </p:nvPicPr>
        <p:blipFill rotWithShape="1">
          <a:blip r:embed="rId3">
            <a:alphaModFix/>
          </a:blip>
          <a:srcRect r="51226" b="15923"/>
          <a:stretch/>
        </p:blipFill>
        <p:spPr>
          <a:xfrm>
            <a:off x="1585800" y="2213225"/>
            <a:ext cx="2295950" cy="16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g5d275ef1e4_0_33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encoder</a:t>
            </a:r>
            <a:endParaRPr/>
          </a:p>
        </p:txBody>
      </p:sp>
      <p:sp>
        <p:nvSpPr>
          <p:cNvPr id="940" name="Google Shape;940;g5d275ef1e4_0_33"/>
          <p:cNvSpPr txBox="1"/>
          <p:nvPr/>
        </p:nvSpPr>
        <p:spPr>
          <a:xfrm>
            <a:off x="618500" y="1287575"/>
            <a:ext cx="3421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Compute latent variable </a:t>
            </a:r>
            <a:b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distributions from node </a:t>
            </a:r>
            <a:b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embeddings (Similar to t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he previous model</a:t>
            </a: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200"/>
          </a:p>
        </p:txBody>
      </p:sp>
      <p:sp>
        <p:nvSpPr>
          <p:cNvPr id="941" name="Google Shape;941;g5d275ef1e4_0_33"/>
          <p:cNvSpPr/>
          <p:nvPr/>
        </p:nvSpPr>
        <p:spPr>
          <a:xfrm rot="2879187">
            <a:off x="3385304" y="3167910"/>
            <a:ext cx="582245" cy="891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5d275ef1e4_0_33"/>
          <p:cNvSpPr/>
          <p:nvPr/>
        </p:nvSpPr>
        <p:spPr>
          <a:xfrm rot="1029534">
            <a:off x="3700462" y="3233725"/>
            <a:ext cx="1682325" cy="848050"/>
          </a:xfrm>
          <a:prstGeom prst="flowChartPunchedTap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3" name="Google Shape;943;g5d275ef1e4_0_33"/>
          <p:cNvPicPr preferRelativeResize="0"/>
          <p:nvPr/>
        </p:nvPicPr>
        <p:blipFill rotWithShape="1">
          <a:blip r:embed="rId4">
            <a:alphaModFix/>
          </a:blip>
          <a:srcRect l="19440" t="24923" r="25237" b="28174"/>
          <a:stretch/>
        </p:blipFill>
        <p:spPr>
          <a:xfrm>
            <a:off x="3651537" y="2295976"/>
            <a:ext cx="1634076" cy="14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g5d275ef1e4_0_33"/>
          <p:cNvSpPr txBox="1"/>
          <p:nvPr/>
        </p:nvSpPr>
        <p:spPr>
          <a:xfrm>
            <a:off x="5076000" y="2670425"/>
            <a:ext cx="289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veat"/>
                <a:ea typeface="Caveat"/>
                <a:cs typeface="Caveat"/>
                <a:sym typeface="Caveat"/>
              </a:rPr>
              <a:t>u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45" name="Google Shape;945;g5d275ef1e4_0_33"/>
          <p:cNvSpPr txBox="1"/>
          <p:nvPr/>
        </p:nvSpPr>
        <p:spPr>
          <a:xfrm>
            <a:off x="3960475" y="2773963"/>
            <a:ext cx="289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6" name="Google Shape;946;g5d275ef1e4_0_33"/>
          <p:cNvSpPr/>
          <p:nvPr/>
        </p:nvSpPr>
        <p:spPr>
          <a:xfrm>
            <a:off x="3750825" y="3503425"/>
            <a:ext cx="599700" cy="220500"/>
          </a:xfrm>
          <a:prstGeom prst="flowChartConnector">
            <a:avLst/>
          </a:prstGeom>
          <a:gradFill>
            <a:gsLst>
              <a:gs pos="0">
                <a:srgbClr val="6D9EEB"/>
              </a:gs>
              <a:gs pos="100000">
                <a:srgbClr val="BEBEB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5d275ef1e4_0_33"/>
          <p:cNvSpPr/>
          <p:nvPr/>
        </p:nvSpPr>
        <p:spPr>
          <a:xfrm>
            <a:off x="3964500" y="3700775"/>
            <a:ext cx="386100" cy="220500"/>
          </a:xfrm>
          <a:prstGeom prst="flowChartConnector">
            <a:avLst/>
          </a:prstGeom>
          <a:gradFill>
            <a:gsLst>
              <a:gs pos="0">
                <a:srgbClr val="6D9EEB"/>
              </a:gs>
              <a:gs pos="100000">
                <a:srgbClr val="BEBEB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8" name="Google Shape;948;g5d275ef1e4_0_33"/>
          <p:cNvPicPr preferRelativeResize="0"/>
          <p:nvPr/>
        </p:nvPicPr>
        <p:blipFill rotWithShape="1">
          <a:blip r:embed="rId5">
            <a:alphaModFix/>
          </a:blip>
          <a:srcRect l="55459" r="-4"/>
          <a:stretch/>
        </p:blipFill>
        <p:spPr>
          <a:xfrm>
            <a:off x="3351800" y="3854675"/>
            <a:ext cx="2052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g5d275ef1e4_0_33"/>
          <p:cNvPicPr preferRelativeResize="0"/>
          <p:nvPr/>
        </p:nvPicPr>
        <p:blipFill rotWithShape="1">
          <a:blip r:embed="rId5">
            <a:alphaModFix/>
          </a:blip>
          <a:srcRect r="55454"/>
          <a:stretch/>
        </p:blipFill>
        <p:spPr>
          <a:xfrm>
            <a:off x="4862700" y="4204525"/>
            <a:ext cx="163950" cy="1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g5d275ef1e4_0_33"/>
          <p:cNvSpPr/>
          <p:nvPr/>
        </p:nvSpPr>
        <p:spPr>
          <a:xfrm>
            <a:off x="4786500" y="3719675"/>
            <a:ext cx="386100" cy="182700"/>
          </a:xfrm>
          <a:prstGeom prst="ellipse">
            <a:avLst/>
          </a:prstGeom>
          <a:gradFill>
            <a:gsLst>
              <a:gs pos="0">
                <a:srgbClr val="EA9999"/>
              </a:gs>
              <a:gs pos="100000">
                <a:srgbClr val="BEBEB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g5d275ef1e4_0_33"/>
          <p:cNvSpPr/>
          <p:nvPr/>
        </p:nvSpPr>
        <p:spPr>
          <a:xfrm>
            <a:off x="4938900" y="3872075"/>
            <a:ext cx="386100" cy="182700"/>
          </a:xfrm>
          <a:prstGeom prst="ellipse">
            <a:avLst/>
          </a:prstGeom>
          <a:gradFill>
            <a:gsLst>
              <a:gs pos="0">
                <a:srgbClr val="EA9999"/>
              </a:gs>
              <a:gs pos="100000">
                <a:srgbClr val="BEBEB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2" name="Google Shape;952;g5d275ef1e4_0_33"/>
          <p:cNvCxnSpPr>
            <a:stCxn id="941" idx="2"/>
            <a:endCxn id="946" idx="2"/>
          </p:cNvCxnSpPr>
          <p:nvPr/>
        </p:nvCxnSpPr>
        <p:spPr>
          <a:xfrm rot="10800000" flipH="1">
            <a:off x="3345227" y="3613825"/>
            <a:ext cx="405600" cy="29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3" name="Google Shape;953;g5d275ef1e4_0_33"/>
          <p:cNvCxnSpPr>
            <a:stCxn id="949" idx="3"/>
            <a:endCxn id="950" idx="3"/>
          </p:cNvCxnSpPr>
          <p:nvPr/>
        </p:nvCxnSpPr>
        <p:spPr>
          <a:xfrm rot="10800000">
            <a:off x="4843050" y="3875600"/>
            <a:ext cx="183600" cy="42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5d275ef1e4_0_54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</a:t>
            </a:r>
            <a:endParaRPr/>
          </a:p>
        </p:txBody>
      </p:sp>
      <p:cxnSp>
        <p:nvCxnSpPr>
          <p:cNvPr id="959" name="Google Shape;959;g5d275ef1e4_0_54"/>
          <p:cNvCxnSpPr/>
          <p:nvPr/>
        </p:nvCxnSpPr>
        <p:spPr>
          <a:xfrm>
            <a:off x="2027323" y="3192334"/>
            <a:ext cx="0" cy="148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60" name="Google Shape;960;g5d275ef1e4_0_54"/>
          <p:cNvCxnSpPr/>
          <p:nvPr/>
        </p:nvCxnSpPr>
        <p:spPr>
          <a:xfrm flipH="1">
            <a:off x="991331" y="3897998"/>
            <a:ext cx="2072100" cy="168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961" name="Google Shape;961;g5d275ef1e4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009" y="3236708"/>
            <a:ext cx="155817" cy="15409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g5d275ef1e4_0_54"/>
          <p:cNvSpPr/>
          <p:nvPr/>
        </p:nvSpPr>
        <p:spPr>
          <a:xfrm rot="2925602">
            <a:off x="1564947" y="2754384"/>
            <a:ext cx="239376" cy="2331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g5d275ef1e4_0_54"/>
          <p:cNvSpPr/>
          <p:nvPr/>
        </p:nvSpPr>
        <p:spPr>
          <a:xfrm rot="7874398">
            <a:off x="2532491" y="2754372"/>
            <a:ext cx="239376" cy="2331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g5d275ef1e4_0_54"/>
          <p:cNvSpPr txBox="1"/>
          <p:nvPr/>
        </p:nvSpPr>
        <p:spPr>
          <a:xfrm>
            <a:off x="793733" y="2559801"/>
            <a:ext cx="993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endParaRPr sz="1200"/>
          </a:p>
        </p:txBody>
      </p:sp>
      <p:sp>
        <p:nvSpPr>
          <p:cNvPr id="965" name="Google Shape;965;g5d275ef1e4_0_54"/>
          <p:cNvSpPr txBox="1"/>
          <p:nvPr/>
        </p:nvSpPr>
        <p:spPr>
          <a:xfrm>
            <a:off x="2297565" y="2565557"/>
            <a:ext cx="1164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Unconditional</a:t>
            </a:r>
            <a:endParaRPr sz="1200"/>
          </a:p>
        </p:txBody>
      </p:sp>
      <p:pic>
        <p:nvPicPr>
          <p:cNvPr id="966" name="Google Shape;966;g5d275ef1e4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840" y="2367676"/>
            <a:ext cx="596678" cy="1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5d275ef1e4_0_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8520" y="2185843"/>
            <a:ext cx="670664" cy="17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g5d275ef1e4_0_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448" y="2365658"/>
            <a:ext cx="1149124" cy="1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g5d275ef1e4_0_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25" y="1706451"/>
            <a:ext cx="251706" cy="17939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g5d275ef1e4_0_54"/>
          <p:cNvSpPr/>
          <p:nvPr/>
        </p:nvSpPr>
        <p:spPr>
          <a:xfrm>
            <a:off x="2378263" y="3484357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5d275ef1e4_0_54"/>
          <p:cNvSpPr/>
          <p:nvPr/>
        </p:nvSpPr>
        <p:spPr>
          <a:xfrm>
            <a:off x="2297565" y="3600608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5d275ef1e4_0_54"/>
          <p:cNvSpPr/>
          <p:nvPr/>
        </p:nvSpPr>
        <p:spPr>
          <a:xfrm>
            <a:off x="2232248" y="3502622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5d275ef1e4_0_54"/>
          <p:cNvSpPr/>
          <p:nvPr/>
        </p:nvSpPr>
        <p:spPr>
          <a:xfrm>
            <a:off x="2619213" y="3747588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5d275ef1e4_0_54"/>
          <p:cNvSpPr/>
          <p:nvPr/>
        </p:nvSpPr>
        <p:spPr>
          <a:xfrm>
            <a:off x="2754788" y="3649601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5d275ef1e4_0_54"/>
          <p:cNvSpPr/>
          <p:nvPr/>
        </p:nvSpPr>
        <p:spPr>
          <a:xfrm>
            <a:off x="1775025" y="3685911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5d275ef1e4_0_54"/>
          <p:cNvSpPr/>
          <p:nvPr/>
        </p:nvSpPr>
        <p:spPr>
          <a:xfrm>
            <a:off x="1644390" y="3734904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5d275ef1e4_0_54"/>
          <p:cNvSpPr/>
          <p:nvPr/>
        </p:nvSpPr>
        <p:spPr>
          <a:xfrm>
            <a:off x="1644390" y="3538931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8" name="Google Shape;978;g5d275ef1e4_0_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60532" y="3601948"/>
            <a:ext cx="137052" cy="9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g5d275ef1e4_0_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0763" y="1922216"/>
            <a:ext cx="222917" cy="1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5d275ef1e4_0_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493" y="1949905"/>
            <a:ext cx="146980" cy="73952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5d275ef1e4_0_54"/>
          <p:cNvSpPr/>
          <p:nvPr/>
        </p:nvSpPr>
        <p:spPr>
          <a:xfrm>
            <a:off x="5609206" y="1648239"/>
            <a:ext cx="261000" cy="837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g5d275ef1e4_0_54"/>
          <p:cNvSpPr/>
          <p:nvPr/>
        </p:nvSpPr>
        <p:spPr>
          <a:xfrm>
            <a:off x="5609206" y="1795219"/>
            <a:ext cx="261000" cy="81600"/>
          </a:xfrm>
          <a:prstGeom prst="rect">
            <a:avLst/>
          </a:prstGeom>
          <a:solidFill>
            <a:srgbClr val="538CD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g5d275ef1e4_0_54"/>
          <p:cNvSpPr/>
          <p:nvPr/>
        </p:nvSpPr>
        <p:spPr>
          <a:xfrm>
            <a:off x="5609206" y="2170837"/>
            <a:ext cx="261000" cy="816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g5d275ef1e4_0_54"/>
          <p:cNvSpPr/>
          <p:nvPr/>
        </p:nvSpPr>
        <p:spPr>
          <a:xfrm>
            <a:off x="5830054" y="1589228"/>
            <a:ext cx="216000" cy="7659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g5d275ef1e4_0_54"/>
          <p:cNvSpPr/>
          <p:nvPr/>
        </p:nvSpPr>
        <p:spPr>
          <a:xfrm rot="10800000">
            <a:off x="5431822" y="1589158"/>
            <a:ext cx="150300" cy="7659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g5d275ef1e4_0_54"/>
          <p:cNvSpPr txBox="1"/>
          <p:nvPr/>
        </p:nvSpPr>
        <p:spPr>
          <a:xfrm rot="-5400000">
            <a:off x="5541722" y="1816884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sp>
        <p:nvSpPr>
          <p:cNvPr id="987" name="Google Shape;987;g5d275ef1e4_0_54"/>
          <p:cNvSpPr txBox="1"/>
          <p:nvPr/>
        </p:nvSpPr>
        <p:spPr>
          <a:xfrm>
            <a:off x="4310730" y="2469970"/>
            <a:ext cx="993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Softmax</a:t>
            </a:r>
            <a:endParaRPr sz="1200"/>
          </a:p>
        </p:txBody>
      </p:sp>
      <p:cxnSp>
        <p:nvCxnSpPr>
          <p:cNvPr id="988" name="Google Shape;988;g5d275ef1e4_0_54"/>
          <p:cNvCxnSpPr/>
          <p:nvPr/>
        </p:nvCxnSpPr>
        <p:spPr>
          <a:xfrm rot="10800000" flipH="1">
            <a:off x="4825166" y="2113017"/>
            <a:ext cx="396300" cy="3315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89" name="Google Shape;989;g5d275ef1e4_0_54"/>
          <p:cNvCxnSpPr/>
          <p:nvPr/>
        </p:nvCxnSpPr>
        <p:spPr>
          <a:xfrm rot="10800000">
            <a:off x="5747714" y="2326807"/>
            <a:ext cx="0" cy="2640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90" name="Google Shape;990;g5d275ef1e4_0_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14191" y="2620743"/>
            <a:ext cx="642115" cy="176305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g5d275ef1e4_0_54"/>
          <p:cNvSpPr txBox="1"/>
          <p:nvPr/>
        </p:nvSpPr>
        <p:spPr>
          <a:xfrm>
            <a:off x="-80568" y="1262163"/>
            <a:ext cx="29190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Latent variables:</a:t>
            </a:r>
            <a:endParaRPr sz="1200"/>
          </a:p>
        </p:txBody>
      </p:sp>
      <p:sp>
        <p:nvSpPr>
          <p:cNvPr id="992" name="Google Shape;992;g5d275ef1e4_0_54"/>
          <p:cNvSpPr txBox="1"/>
          <p:nvPr/>
        </p:nvSpPr>
        <p:spPr>
          <a:xfrm>
            <a:off x="3461602" y="1248932"/>
            <a:ext cx="29190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Node features (Labels):</a:t>
            </a:r>
            <a:endParaRPr sz="1200"/>
          </a:p>
        </p:txBody>
      </p:sp>
      <p:pic>
        <p:nvPicPr>
          <p:cNvPr id="993" name="Google Shape;993;g5d275ef1e4_0_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39866" y="1899292"/>
            <a:ext cx="196072" cy="1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5d275ef1e4_0_54"/>
          <p:cNvPicPr preferRelativeResize="0"/>
          <p:nvPr/>
        </p:nvPicPr>
        <p:blipFill rotWithShape="1">
          <a:blip r:embed="rId13">
            <a:alphaModFix/>
          </a:blip>
          <a:srcRect l="19440" t="24923" r="25237" b="28174"/>
          <a:stretch/>
        </p:blipFill>
        <p:spPr>
          <a:xfrm>
            <a:off x="973991" y="1401325"/>
            <a:ext cx="1220376" cy="104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g5d275ef1e4_0_5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25400" y="1831825"/>
            <a:ext cx="199800" cy="24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g5d275ef1e4_0_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94683" y="3909069"/>
            <a:ext cx="222917" cy="1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g5d275ef1e4_0_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33413" y="3936758"/>
            <a:ext cx="146980" cy="7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g5d275ef1e4_0_5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56355" y="3875419"/>
            <a:ext cx="391611" cy="199602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g5d275ef1e4_0_54"/>
          <p:cNvSpPr/>
          <p:nvPr/>
        </p:nvSpPr>
        <p:spPr>
          <a:xfrm>
            <a:off x="5029254" y="4381679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5d275ef1e4_0_54"/>
          <p:cNvSpPr/>
          <p:nvPr/>
        </p:nvSpPr>
        <p:spPr>
          <a:xfrm>
            <a:off x="5029479" y="3695774"/>
            <a:ext cx="261000" cy="83700"/>
          </a:xfrm>
          <a:prstGeom prst="rect">
            <a:avLst/>
          </a:prstGeom>
          <a:solidFill>
            <a:srgbClr val="632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g5d275ef1e4_0_54"/>
          <p:cNvSpPr/>
          <p:nvPr/>
        </p:nvSpPr>
        <p:spPr>
          <a:xfrm>
            <a:off x="5029479" y="3842754"/>
            <a:ext cx="261000" cy="83700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5d275ef1e4_0_54"/>
          <p:cNvSpPr/>
          <p:nvPr/>
        </p:nvSpPr>
        <p:spPr>
          <a:xfrm>
            <a:off x="5029479" y="4201452"/>
            <a:ext cx="261000" cy="81600"/>
          </a:xfrm>
          <a:prstGeom prst="rect">
            <a:avLst/>
          </a:prstGeom>
          <a:solidFill>
            <a:srgbClr val="95373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g5d275ef1e4_0_54"/>
          <p:cNvSpPr txBox="1"/>
          <p:nvPr/>
        </p:nvSpPr>
        <p:spPr>
          <a:xfrm rot="-5400000">
            <a:off x="4992076" y="3828909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sp>
        <p:nvSpPr>
          <p:cNvPr id="1004" name="Google Shape;1004;g5d275ef1e4_0_54"/>
          <p:cNvSpPr/>
          <p:nvPr/>
        </p:nvSpPr>
        <p:spPr>
          <a:xfrm>
            <a:off x="5250328" y="3630453"/>
            <a:ext cx="206400" cy="8946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g5d275ef1e4_0_54"/>
          <p:cNvSpPr/>
          <p:nvPr/>
        </p:nvSpPr>
        <p:spPr>
          <a:xfrm rot="10800000">
            <a:off x="4852095" y="3626561"/>
            <a:ext cx="167400" cy="9027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6" name="Google Shape;1006;g5d275ef1e4_0_5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9893" y="4787544"/>
            <a:ext cx="782453" cy="21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5d275ef1e4_0_5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23911" y="4849708"/>
            <a:ext cx="183067" cy="152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8" name="Google Shape;1008;g5d275ef1e4_0_54"/>
          <p:cNvCxnSpPr/>
          <p:nvPr/>
        </p:nvCxnSpPr>
        <p:spPr>
          <a:xfrm rot="10800000">
            <a:off x="5173188" y="4523544"/>
            <a:ext cx="0" cy="2640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09" name="Google Shape;1009;g5d275ef1e4_0_5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018958" y="4006459"/>
            <a:ext cx="281591" cy="16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5d275ef1e4_0_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83172" y="4025678"/>
            <a:ext cx="146980" cy="73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g5d275ef1e4_0_54"/>
          <p:cNvCxnSpPr/>
          <p:nvPr/>
        </p:nvCxnSpPr>
        <p:spPr>
          <a:xfrm rot="10800000" flipH="1">
            <a:off x="4233413" y="4120150"/>
            <a:ext cx="396300" cy="3315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12" name="Google Shape;1012;g5d275ef1e4_0_54"/>
          <p:cNvSpPr txBox="1"/>
          <p:nvPr/>
        </p:nvSpPr>
        <p:spPr>
          <a:xfrm>
            <a:off x="3592260" y="4454034"/>
            <a:ext cx="993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Softmax</a:t>
            </a:r>
            <a:endParaRPr sz="1200"/>
          </a:p>
        </p:txBody>
      </p:sp>
      <p:sp>
        <p:nvSpPr>
          <p:cNvPr id="1013" name="Google Shape;1013;g5d275ef1e4_0_54"/>
          <p:cNvSpPr txBox="1"/>
          <p:nvPr/>
        </p:nvSpPr>
        <p:spPr>
          <a:xfrm>
            <a:off x="5838185" y="4549473"/>
            <a:ext cx="9930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Softmax</a:t>
            </a:r>
            <a:endParaRPr sz="1200"/>
          </a:p>
        </p:txBody>
      </p:sp>
      <p:pic>
        <p:nvPicPr>
          <p:cNvPr id="1014" name="Google Shape;1014;g5d275ef1e4_0_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1995" y="3992814"/>
            <a:ext cx="222917" cy="19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g5d275ef1e4_0_54"/>
          <p:cNvSpPr/>
          <p:nvPr/>
        </p:nvSpPr>
        <p:spPr>
          <a:xfrm>
            <a:off x="7130213" y="4349917"/>
            <a:ext cx="261000" cy="81600"/>
          </a:xfrm>
          <a:prstGeom prst="rect">
            <a:avLst/>
          </a:prstGeom>
          <a:solidFill>
            <a:srgbClr val="93895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5d275ef1e4_0_54"/>
          <p:cNvSpPr/>
          <p:nvPr/>
        </p:nvSpPr>
        <p:spPr>
          <a:xfrm>
            <a:off x="7130438" y="3662491"/>
            <a:ext cx="261000" cy="83700"/>
          </a:xfrm>
          <a:prstGeom prst="rect">
            <a:avLst/>
          </a:prstGeom>
          <a:solidFill>
            <a:srgbClr val="93895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5d275ef1e4_0_54"/>
          <p:cNvSpPr/>
          <p:nvPr/>
        </p:nvSpPr>
        <p:spPr>
          <a:xfrm>
            <a:off x="7130438" y="3809470"/>
            <a:ext cx="261000" cy="81600"/>
          </a:xfrm>
          <a:prstGeom prst="rect">
            <a:avLst/>
          </a:prstGeom>
          <a:solidFill>
            <a:srgbClr val="C4BD9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g5d275ef1e4_0_54"/>
          <p:cNvSpPr/>
          <p:nvPr/>
        </p:nvSpPr>
        <p:spPr>
          <a:xfrm>
            <a:off x="7130438" y="4185089"/>
            <a:ext cx="261000" cy="81600"/>
          </a:xfrm>
          <a:prstGeom prst="rect">
            <a:avLst/>
          </a:prstGeom>
          <a:solidFill>
            <a:srgbClr val="49442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5d275ef1e4_0_54"/>
          <p:cNvSpPr/>
          <p:nvPr/>
        </p:nvSpPr>
        <p:spPr>
          <a:xfrm>
            <a:off x="7351287" y="3622395"/>
            <a:ext cx="229800" cy="9072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g5d275ef1e4_0_54"/>
          <p:cNvSpPr/>
          <p:nvPr/>
        </p:nvSpPr>
        <p:spPr>
          <a:xfrm rot="10800000">
            <a:off x="6953317" y="3634526"/>
            <a:ext cx="122400" cy="858600"/>
          </a:xfrm>
          <a:prstGeom prst="arc">
            <a:avLst>
              <a:gd name="adj1" fmla="val 16200000"/>
              <a:gd name="adj2" fmla="val 5378751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1" name="Google Shape;1021;g5d275ef1e4_0_54"/>
          <p:cNvCxnSpPr/>
          <p:nvPr/>
        </p:nvCxnSpPr>
        <p:spPr>
          <a:xfrm rot="10800000" flipH="1">
            <a:off x="6352621" y="4192521"/>
            <a:ext cx="396300" cy="3315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2" name="Google Shape;1022;g5d275ef1e4_0_54"/>
          <p:cNvSpPr txBox="1"/>
          <p:nvPr/>
        </p:nvSpPr>
        <p:spPr>
          <a:xfrm rot="-5400000">
            <a:off x="7052357" y="3801757"/>
            <a:ext cx="245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/>
          </a:p>
        </p:txBody>
      </p:sp>
      <p:cxnSp>
        <p:nvCxnSpPr>
          <p:cNvPr id="1023" name="Google Shape;1023;g5d275ef1e4_0_54"/>
          <p:cNvCxnSpPr/>
          <p:nvPr/>
        </p:nvCxnSpPr>
        <p:spPr>
          <a:xfrm rot="10800000">
            <a:off x="7275170" y="4493151"/>
            <a:ext cx="0" cy="2640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24" name="Google Shape;1024;g5d275ef1e4_0_5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309298" y="4765734"/>
            <a:ext cx="1391536" cy="236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g5d275ef1e4_0_54"/>
          <p:cNvSpPr txBox="1"/>
          <p:nvPr/>
        </p:nvSpPr>
        <p:spPr>
          <a:xfrm>
            <a:off x="3396307" y="2992989"/>
            <a:ext cx="47682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Number of edges, edges &amp; edge features:</a:t>
            </a:r>
            <a:endParaRPr sz="1200"/>
          </a:p>
        </p:txBody>
      </p:sp>
      <p:pic>
        <p:nvPicPr>
          <p:cNvPr id="1026" name="Google Shape;1026;g5d275ef1e4_0_5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770188" y="3249865"/>
            <a:ext cx="1664111" cy="27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g5d275ef1e4_0_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10801" y="3393291"/>
            <a:ext cx="146980" cy="7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g5d275ef1e4_0_5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697257" y="3315958"/>
            <a:ext cx="521411" cy="20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g5d275ef1e4_0_54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5d275ef1e4_0_135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1036" name="Google Shape;1036;g5d275ef1e4_0_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9891" y="1974927"/>
            <a:ext cx="196072" cy="1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g5d275ef1e4_0_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9165" y="2071134"/>
            <a:ext cx="240740" cy="14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g5d275ef1e4_0_135"/>
          <p:cNvSpPr/>
          <p:nvPr/>
        </p:nvSpPr>
        <p:spPr>
          <a:xfrm>
            <a:off x="6310466" y="1691113"/>
            <a:ext cx="2153700" cy="1534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g5d275ef1e4_0_135"/>
          <p:cNvSpPr txBox="1"/>
          <p:nvPr/>
        </p:nvSpPr>
        <p:spPr>
          <a:xfrm>
            <a:off x="5885985" y="1128944"/>
            <a:ext cx="29190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Generated graph</a:t>
            </a:r>
            <a:endParaRPr sz="1200"/>
          </a:p>
        </p:txBody>
      </p:sp>
      <p:pic>
        <p:nvPicPr>
          <p:cNvPr id="1040" name="Google Shape;1040;g5d275ef1e4_0_135"/>
          <p:cNvPicPr preferRelativeResize="0"/>
          <p:nvPr/>
        </p:nvPicPr>
        <p:blipFill rotWithShape="1">
          <a:blip r:embed="rId5">
            <a:alphaModFix/>
          </a:blip>
          <a:srcRect l="20659" t="21413" r="20747" b="26649"/>
          <a:stretch/>
        </p:blipFill>
        <p:spPr>
          <a:xfrm>
            <a:off x="6507650" y="1875375"/>
            <a:ext cx="1372050" cy="12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g5d275ef1e4_0_135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decoder</a:t>
            </a:r>
            <a:endParaRPr/>
          </a:p>
        </p:txBody>
      </p:sp>
      <p:pic>
        <p:nvPicPr>
          <p:cNvPr id="1042" name="Google Shape;1042;g5d275ef1e4_0_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334" y="2284039"/>
            <a:ext cx="91257" cy="81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5d275ef1e4_0_135"/>
          <p:cNvSpPr txBox="1"/>
          <p:nvPr/>
        </p:nvSpPr>
        <p:spPr>
          <a:xfrm>
            <a:off x="223002" y="1877707"/>
            <a:ext cx="29190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Node features (Coordinates):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g5d275ef1e4_0_135"/>
          <p:cNvSpPr/>
          <p:nvPr/>
        </p:nvSpPr>
        <p:spPr>
          <a:xfrm>
            <a:off x="1160580" y="2119229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5d275ef1e4_0_135"/>
          <p:cNvSpPr/>
          <p:nvPr/>
        </p:nvSpPr>
        <p:spPr>
          <a:xfrm>
            <a:off x="947119" y="2510856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5d275ef1e4_0_135"/>
          <p:cNvSpPr/>
          <p:nvPr/>
        </p:nvSpPr>
        <p:spPr>
          <a:xfrm>
            <a:off x="1195055" y="2345141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5d275ef1e4_0_135"/>
          <p:cNvSpPr/>
          <p:nvPr/>
        </p:nvSpPr>
        <p:spPr>
          <a:xfrm>
            <a:off x="1245815" y="2578191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5d275ef1e4_0_135"/>
          <p:cNvSpPr/>
          <p:nvPr/>
        </p:nvSpPr>
        <p:spPr>
          <a:xfrm>
            <a:off x="1488332" y="220182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9" name="Google Shape;1049;g5d275ef1e4_0_135"/>
          <p:cNvCxnSpPr>
            <a:stCxn id="1047" idx="0"/>
          </p:cNvCxnSpPr>
          <p:nvPr/>
        </p:nvCxnSpPr>
        <p:spPr>
          <a:xfrm rot="10800000">
            <a:off x="1266365" y="2446791"/>
            <a:ext cx="44700" cy="131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g5d275ef1e4_0_135"/>
          <p:cNvCxnSpPr>
            <a:stCxn id="1046" idx="0"/>
          </p:cNvCxnSpPr>
          <p:nvPr/>
        </p:nvCxnSpPr>
        <p:spPr>
          <a:xfrm rot="10800000">
            <a:off x="1221305" y="2217041"/>
            <a:ext cx="39000" cy="128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g5d275ef1e4_0_135"/>
          <p:cNvCxnSpPr>
            <a:stCxn id="1047" idx="2"/>
          </p:cNvCxnSpPr>
          <p:nvPr/>
        </p:nvCxnSpPr>
        <p:spPr>
          <a:xfrm rot="10800000">
            <a:off x="1077515" y="2584491"/>
            <a:ext cx="168300" cy="45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g5d275ef1e4_0_135"/>
          <p:cNvCxnSpPr>
            <a:stCxn id="1046" idx="3"/>
          </p:cNvCxnSpPr>
          <p:nvPr/>
        </p:nvCxnSpPr>
        <p:spPr>
          <a:xfrm flipH="1">
            <a:off x="1054867" y="2433740"/>
            <a:ext cx="159300" cy="77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3" name="Google Shape;1053;g5d275ef1e4_0_135"/>
          <p:cNvCxnSpPr>
            <a:stCxn id="1048" idx="3"/>
          </p:cNvCxnSpPr>
          <p:nvPr/>
        </p:nvCxnSpPr>
        <p:spPr>
          <a:xfrm flipH="1">
            <a:off x="1325643" y="2290421"/>
            <a:ext cx="181800" cy="83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4" name="Google Shape;1054;g5d275ef1e4_0_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9825" y="2442674"/>
            <a:ext cx="708184" cy="18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g5d275ef1e4_0_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8009" y="2433325"/>
            <a:ext cx="792117" cy="1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g5d275ef1e4_0_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6700" y="2208350"/>
            <a:ext cx="234227" cy="1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g5d275ef1e4_0_1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58806" y="2263705"/>
            <a:ext cx="146980" cy="7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g5d275ef1e4_0_135"/>
          <p:cNvPicPr preferRelativeResize="0"/>
          <p:nvPr/>
        </p:nvPicPr>
        <p:blipFill rotWithShape="1">
          <a:blip r:embed="rId11">
            <a:alphaModFix/>
          </a:blip>
          <a:srcRect r="19406"/>
          <a:stretch/>
        </p:blipFill>
        <p:spPr>
          <a:xfrm>
            <a:off x="3772860" y="2170200"/>
            <a:ext cx="26100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5d275ef1e4_0_135"/>
          <p:cNvSpPr/>
          <p:nvPr/>
        </p:nvSpPr>
        <p:spPr>
          <a:xfrm>
            <a:off x="4216588" y="2126275"/>
            <a:ext cx="261000" cy="96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g5d275ef1e4_0_135"/>
          <p:cNvSpPr/>
          <p:nvPr/>
        </p:nvSpPr>
        <p:spPr>
          <a:xfrm>
            <a:off x="4216588" y="2278675"/>
            <a:ext cx="261000" cy="966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g5d275ef1e4_0_135"/>
          <p:cNvSpPr/>
          <p:nvPr/>
        </p:nvSpPr>
        <p:spPr>
          <a:xfrm>
            <a:off x="4216588" y="2431075"/>
            <a:ext cx="261000" cy="96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2" name="Google Shape;1062;g5d275ef1e4_0_1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15275" y="2485500"/>
            <a:ext cx="1428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5d275ef1e4_0_135"/>
          <p:cNvSpPr/>
          <p:nvPr/>
        </p:nvSpPr>
        <p:spPr>
          <a:xfrm>
            <a:off x="4632075" y="2132725"/>
            <a:ext cx="181800" cy="83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g5d275ef1e4_0_135"/>
          <p:cNvSpPr/>
          <p:nvPr/>
        </p:nvSpPr>
        <p:spPr>
          <a:xfrm>
            <a:off x="4632075" y="2285125"/>
            <a:ext cx="181800" cy="83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g5d275ef1e4_0_135"/>
          <p:cNvSpPr/>
          <p:nvPr/>
        </p:nvSpPr>
        <p:spPr>
          <a:xfrm>
            <a:off x="4632075" y="2437525"/>
            <a:ext cx="181800" cy="83700"/>
          </a:xfrm>
          <a:prstGeom prst="rect">
            <a:avLst/>
          </a:prstGeom>
          <a:solidFill>
            <a:srgbClr val="4C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g5d275ef1e4_0_135"/>
          <p:cNvSpPr/>
          <p:nvPr/>
        </p:nvSpPr>
        <p:spPr>
          <a:xfrm>
            <a:off x="4860675" y="2132725"/>
            <a:ext cx="181800" cy="83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5d275ef1e4_0_135"/>
          <p:cNvSpPr/>
          <p:nvPr/>
        </p:nvSpPr>
        <p:spPr>
          <a:xfrm>
            <a:off x="4860675" y="2285125"/>
            <a:ext cx="181800" cy="83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g5d275ef1e4_0_135"/>
          <p:cNvSpPr/>
          <p:nvPr/>
        </p:nvSpPr>
        <p:spPr>
          <a:xfrm>
            <a:off x="4860675" y="2437525"/>
            <a:ext cx="181800" cy="83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g5d275ef1e4_0_135"/>
          <p:cNvSpPr/>
          <p:nvPr/>
        </p:nvSpPr>
        <p:spPr>
          <a:xfrm>
            <a:off x="5089275" y="2132725"/>
            <a:ext cx="181800" cy="83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g5d275ef1e4_0_135"/>
          <p:cNvSpPr/>
          <p:nvPr/>
        </p:nvSpPr>
        <p:spPr>
          <a:xfrm>
            <a:off x="5089275" y="2285125"/>
            <a:ext cx="181800" cy="83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g5d275ef1e4_0_135"/>
          <p:cNvSpPr/>
          <p:nvPr/>
        </p:nvSpPr>
        <p:spPr>
          <a:xfrm>
            <a:off x="5089275" y="2437525"/>
            <a:ext cx="181800" cy="83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g5d275ef1e4_0_135"/>
          <p:cNvSpPr/>
          <p:nvPr/>
        </p:nvSpPr>
        <p:spPr>
          <a:xfrm>
            <a:off x="4099388" y="2022025"/>
            <a:ext cx="1220400" cy="6453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3" name="Google Shape;1073;g5d275ef1e4_0_135"/>
          <p:cNvPicPr preferRelativeResize="0"/>
          <p:nvPr/>
        </p:nvPicPr>
        <p:blipFill rotWithShape="1">
          <a:blip r:embed="rId13">
            <a:alphaModFix/>
          </a:blip>
          <a:srcRect l="35447" r="2482"/>
          <a:stretch/>
        </p:blipFill>
        <p:spPr>
          <a:xfrm>
            <a:off x="4234975" y="2945075"/>
            <a:ext cx="1358275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g5d275ef1e4_0_135"/>
          <p:cNvPicPr preferRelativeResize="0"/>
          <p:nvPr/>
        </p:nvPicPr>
        <p:blipFill rotWithShape="1">
          <a:blip r:embed="rId13">
            <a:alphaModFix/>
          </a:blip>
          <a:srcRect l="3019" r="67637"/>
          <a:stretch/>
        </p:blipFill>
        <p:spPr>
          <a:xfrm>
            <a:off x="3820850" y="2659675"/>
            <a:ext cx="642100" cy="35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5" name="Google Shape;1075;g5d275ef1e4_0_135"/>
          <p:cNvCxnSpPr>
            <a:stCxn id="1073" idx="0"/>
            <a:endCxn id="1068" idx="2"/>
          </p:cNvCxnSpPr>
          <p:nvPr/>
        </p:nvCxnSpPr>
        <p:spPr>
          <a:xfrm rot="10800000" flipH="1">
            <a:off x="4914113" y="2521175"/>
            <a:ext cx="3750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6" name="Google Shape;1076;g5d275ef1e4_0_135"/>
          <p:cNvCxnSpPr/>
          <p:nvPr/>
        </p:nvCxnSpPr>
        <p:spPr>
          <a:xfrm rot="10800000" flipH="1">
            <a:off x="4145700" y="2564350"/>
            <a:ext cx="220500" cy="14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7" name="Google Shape;1077;g5d275ef1e4_0_135"/>
          <p:cNvSpPr txBox="1"/>
          <p:nvPr/>
        </p:nvSpPr>
        <p:spPr>
          <a:xfrm>
            <a:off x="3048950" y="3300575"/>
            <a:ext cx="951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neural network</a:t>
            </a:r>
            <a:endParaRPr sz="1000"/>
          </a:p>
        </p:txBody>
      </p:sp>
      <p:cxnSp>
        <p:nvCxnSpPr>
          <p:cNvPr id="1078" name="Google Shape;1078;g5d275ef1e4_0_135"/>
          <p:cNvCxnSpPr/>
          <p:nvPr/>
        </p:nvCxnSpPr>
        <p:spPr>
          <a:xfrm rot="10800000" flipH="1">
            <a:off x="3316275" y="2945075"/>
            <a:ext cx="551700" cy="43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9" name="Google Shape;1079;g5d275ef1e4_0_135"/>
          <p:cNvCxnSpPr/>
          <p:nvPr/>
        </p:nvCxnSpPr>
        <p:spPr>
          <a:xfrm rot="10800000" flipH="1">
            <a:off x="4000550" y="3239825"/>
            <a:ext cx="434700" cy="26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0" name="Google Shape;1080;g5d275ef1e4_0_135"/>
          <p:cNvSpPr txBox="1"/>
          <p:nvPr/>
        </p:nvSpPr>
        <p:spPr>
          <a:xfrm>
            <a:off x="4134050" y="1691125"/>
            <a:ext cx="12204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mean, covariance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        matrix</a:t>
            </a:r>
            <a:endParaRPr sz="1000"/>
          </a:p>
        </p:txBody>
      </p:sp>
      <p:sp>
        <p:nvSpPr>
          <p:cNvPr id="1081" name="Google Shape;1081;g5d275ef1e4_0_135"/>
          <p:cNvSpPr txBox="1"/>
          <p:nvPr/>
        </p:nvSpPr>
        <p:spPr>
          <a:xfrm>
            <a:off x="223000" y="3964450"/>
            <a:ext cx="30000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Post processing: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82" name="Google Shape;1082;g5d275ef1e4_0_135"/>
          <p:cNvSpPr txBox="1"/>
          <p:nvPr/>
        </p:nvSpPr>
        <p:spPr>
          <a:xfrm>
            <a:off x="2847100" y="4073025"/>
            <a:ext cx="43188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Feed the structure to </a:t>
            </a:r>
            <a:r>
              <a:rPr lang="en-US" sz="800" b="1">
                <a:solidFill>
                  <a:schemeClr val="dk1"/>
                </a:solidFill>
              </a:rPr>
              <a:t>Gaussian</a:t>
            </a:r>
            <a:r>
              <a:rPr lang="en-US" sz="800">
                <a:solidFill>
                  <a:schemeClr val="dk1"/>
                </a:solidFill>
              </a:rPr>
              <a:t> software to generate stable structure i.e. structure whose energy is minimum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5d275ef1e4_0_179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1089" name="Google Shape;1089;g5d275ef1e4_0_179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property oriented decoder</a:t>
            </a:r>
            <a:endParaRPr/>
          </a:p>
        </p:txBody>
      </p:sp>
      <p:cxnSp>
        <p:nvCxnSpPr>
          <p:cNvPr id="1090" name="Google Shape;1090;g5d275ef1e4_0_179"/>
          <p:cNvCxnSpPr/>
          <p:nvPr/>
        </p:nvCxnSpPr>
        <p:spPr>
          <a:xfrm>
            <a:off x="4376047" y="1251588"/>
            <a:ext cx="0" cy="1202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91" name="Google Shape;1091;g5d275ef1e4_0_179"/>
          <p:cNvCxnSpPr/>
          <p:nvPr/>
        </p:nvCxnSpPr>
        <p:spPr>
          <a:xfrm flipH="1">
            <a:off x="3722855" y="1957252"/>
            <a:ext cx="1689300" cy="8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092" name="Google Shape;1092;g5d275ef1e4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32" y="1295962"/>
            <a:ext cx="155817" cy="15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5d275ef1e4_0_179"/>
          <p:cNvSpPr/>
          <p:nvPr/>
        </p:nvSpPr>
        <p:spPr>
          <a:xfrm>
            <a:off x="4726987" y="1543612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g5d275ef1e4_0_179"/>
          <p:cNvSpPr/>
          <p:nvPr/>
        </p:nvSpPr>
        <p:spPr>
          <a:xfrm>
            <a:off x="4646289" y="1659863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g5d275ef1e4_0_179"/>
          <p:cNvSpPr/>
          <p:nvPr/>
        </p:nvSpPr>
        <p:spPr>
          <a:xfrm>
            <a:off x="4580972" y="1561876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g5d275ef1e4_0_179"/>
          <p:cNvSpPr/>
          <p:nvPr/>
        </p:nvSpPr>
        <p:spPr>
          <a:xfrm>
            <a:off x="4967937" y="1806842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g5d275ef1e4_0_179"/>
          <p:cNvSpPr/>
          <p:nvPr/>
        </p:nvSpPr>
        <p:spPr>
          <a:xfrm>
            <a:off x="5103512" y="1708856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g5d275ef1e4_0_179"/>
          <p:cNvSpPr/>
          <p:nvPr/>
        </p:nvSpPr>
        <p:spPr>
          <a:xfrm>
            <a:off x="4123749" y="1745165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5d275ef1e4_0_179"/>
          <p:cNvSpPr/>
          <p:nvPr/>
        </p:nvSpPr>
        <p:spPr>
          <a:xfrm>
            <a:off x="3993114" y="1794158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g5d275ef1e4_0_179"/>
          <p:cNvSpPr/>
          <p:nvPr/>
        </p:nvSpPr>
        <p:spPr>
          <a:xfrm>
            <a:off x="3993114" y="1598186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1" name="Google Shape;1101;g5d275ef1e4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9256" y="1661202"/>
            <a:ext cx="137052" cy="9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5d275ef1e4_0_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1446" y="1413706"/>
            <a:ext cx="1498511" cy="1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5d275ef1e4_0_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7431" y="1533006"/>
            <a:ext cx="1416366" cy="1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g5d275ef1e4_0_179"/>
          <p:cNvSpPr/>
          <p:nvPr/>
        </p:nvSpPr>
        <p:spPr>
          <a:xfrm>
            <a:off x="2223223" y="1692528"/>
            <a:ext cx="914400" cy="481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g5d275ef1e4_0_179"/>
          <p:cNvSpPr txBox="1"/>
          <p:nvPr/>
        </p:nvSpPr>
        <p:spPr>
          <a:xfrm>
            <a:off x="1497217" y="1201617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Probabilistic encoder</a:t>
            </a:r>
            <a:endParaRPr sz="1200"/>
          </a:p>
        </p:txBody>
      </p:sp>
      <p:sp>
        <p:nvSpPr>
          <p:cNvPr id="1106" name="Google Shape;1106;g5d275ef1e4_0_179"/>
          <p:cNvSpPr/>
          <p:nvPr/>
        </p:nvSpPr>
        <p:spPr>
          <a:xfrm>
            <a:off x="6197424" y="1690849"/>
            <a:ext cx="914400" cy="481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5d275ef1e4_0_179"/>
          <p:cNvSpPr txBox="1"/>
          <p:nvPr/>
        </p:nvSpPr>
        <p:spPr>
          <a:xfrm>
            <a:off x="5471419" y="1199938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Probabilistic decoder</a:t>
            </a:r>
            <a:endParaRPr sz="1200"/>
          </a:p>
        </p:txBody>
      </p:sp>
      <p:sp>
        <p:nvSpPr>
          <p:cNvPr id="1108" name="Google Shape;1108;g5d275ef1e4_0_179"/>
          <p:cNvSpPr txBox="1"/>
          <p:nvPr/>
        </p:nvSpPr>
        <p:spPr>
          <a:xfrm>
            <a:off x="3265650" y="2505816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Latent embedding</a:t>
            </a:r>
            <a:endParaRPr sz="1200"/>
          </a:p>
        </p:txBody>
      </p:sp>
      <p:pic>
        <p:nvPicPr>
          <p:cNvPr id="1109" name="Google Shape;1109;g5d275ef1e4_0_179"/>
          <p:cNvPicPr preferRelativeResize="0"/>
          <p:nvPr/>
        </p:nvPicPr>
        <p:blipFill rotWithShape="1">
          <a:blip r:embed="rId7">
            <a:alphaModFix/>
          </a:blip>
          <a:srcRect l="20657" t="26545" r="18604" b="29003"/>
          <a:stretch/>
        </p:blipFill>
        <p:spPr>
          <a:xfrm>
            <a:off x="314650" y="1439125"/>
            <a:ext cx="1461674" cy="10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g5d275ef1e4_0_179"/>
          <p:cNvPicPr preferRelativeResize="0"/>
          <p:nvPr/>
        </p:nvPicPr>
        <p:blipFill rotWithShape="1">
          <a:blip r:embed="rId7">
            <a:alphaModFix/>
          </a:blip>
          <a:srcRect l="20659" t="21413" r="20747" b="26649"/>
          <a:stretch/>
        </p:blipFill>
        <p:spPr>
          <a:xfrm>
            <a:off x="7422050" y="1418175"/>
            <a:ext cx="1372050" cy="12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g5d275ef1e4_0_179"/>
          <p:cNvSpPr/>
          <p:nvPr/>
        </p:nvSpPr>
        <p:spPr>
          <a:xfrm rot="1434428">
            <a:off x="4498912" y="2888543"/>
            <a:ext cx="914238" cy="48109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5d275ef1e4_0_179"/>
          <p:cNvSpPr txBox="1"/>
          <p:nvPr/>
        </p:nvSpPr>
        <p:spPr>
          <a:xfrm>
            <a:off x="5395219" y="2876338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perty-oriented</a:t>
            </a: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decoder</a:t>
            </a:r>
            <a:endParaRPr sz="1200"/>
          </a:p>
        </p:txBody>
      </p:sp>
      <p:pic>
        <p:nvPicPr>
          <p:cNvPr id="1113" name="Google Shape;1113;g5d275ef1e4_0_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7431" y="3464256"/>
            <a:ext cx="1416366" cy="19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g5d275ef1e4_0_1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02700" y="3464250"/>
            <a:ext cx="220925" cy="2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g5d275ef1e4_0_179"/>
          <p:cNvPicPr preferRelativeResize="0"/>
          <p:nvPr/>
        </p:nvPicPr>
        <p:blipFill rotWithShape="1">
          <a:blip r:embed="rId9">
            <a:alphaModFix/>
          </a:blip>
          <a:srcRect l="25978" t="33458" r="28872" b="31540"/>
          <a:stretch/>
        </p:blipFill>
        <p:spPr>
          <a:xfrm>
            <a:off x="7655275" y="2981850"/>
            <a:ext cx="1030799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g5d275ef1e4_0_179"/>
          <p:cNvSpPr txBox="1"/>
          <p:nvPr/>
        </p:nvSpPr>
        <p:spPr>
          <a:xfrm>
            <a:off x="7281023" y="3780938"/>
            <a:ext cx="17793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better property</a:t>
            </a:r>
            <a:endParaRPr sz="10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value</a:t>
            </a:r>
            <a:endParaRPr sz="1000"/>
          </a:p>
        </p:txBody>
      </p:sp>
      <p:sp>
        <p:nvSpPr>
          <p:cNvPr id="1117" name="Google Shape;1117;g5d275ef1e4_0_179"/>
          <p:cNvSpPr txBox="1"/>
          <p:nvPr/>
        </p:nvSpPr>
        <p:spPr>
          <a:xfrm>
            <a:off x="6376825" y="4175788"/>
            <a:ext cx="2683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275ef1e4_0_211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1124" name="Google Shape;1124;g5d275ef1e4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950" y="1449400"/>
            <a:ext cx="47339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g5d275ef1e4_0_211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property oriented decoder (KL control)</a:t>
            </a:r>
            <a:endParaRPr/>
          </a:p>
        </p:txBody>
      </p:sp>
      <p:pic>
        <p:nvPicPr>
          <p:cNvPr id="1126" name="Google Shape;1126;g5d275ef1e4_0_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225" y="2865325"/>
            <a:ext cx="4565550" cy="5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g5d275ef1e4_0_211"/>
          <p:cNvSpPr/>
          <p:nvPr/>
        </p:nvSpPr>
        <p:spPr>
          <a:xfrm rot="-5400000">
            <a:off x="5670950" y="1473900"/>
            <a:ext cx="261900" cy="14961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g5d275ef1e4_0_211"/>
          <p:cNvSpPr txBox="1"/>
          <p:nvPr/>
        </p:nvSpPr>
        <p:spPr>
          <a:xfrm>
            <a:off x="5281375" y="2352900"/>
            <a:ext cx="13308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Cost function</a:t>
            </a:r>
            <a:endParaRPr sz="1000"/>
          </a:p>
        </p:txBody>
      </p:sp>
      <p:sp>
        <p:nvSpPr>
          <p:cNvPr id="1129" name="Google Shape;1129;g5d275ef1e4_0_211"/>
          <p:cNvSpPr/>
          <p:nvPr/>
        </p:nvSpPr>
        <p:spPr>
          <a:xfrm rot="-5400000">
            <a:off x="3932850" y="2918550"/>
            <a:ext cx="255000" cy="1023300"/>
          </a:xfrm>
          <a:prstGeom prst="leftBrace">
            <a:avLst>
              <a:gd name="adj1" fmla="val 8333"/>
              <a:gd name="adj2" fmla="val 5350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g5d275ef1e4_0_211"/>
          <p:cNvSpPr txBox="1"/>
          <p:nvPr/>
        </p:nvSpPr>
        <p:spPr>
          <a:xfrm>
            <a:off x="3157200" y="3640425"/>
            <a:ext cx="1806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45F06"/>
                </a:solidFill>
              </a:rPr>
              <a:t>loss function penalizes low values of the molecular property values of interest</a:t>
            </a:r>
            <a:endParaRPr sz="1000">
              <a:solidFill>
                <a:srgbClr val="B45F06"/>
              </a:solidFill>
            </a:endParaRPr>
          </a:p>
        </p:txBody>
      </p:sp>
      <p:sp>
        <p:nvSpPr>
          <p:cNvPr id="1131" name="Google Shape;1131;g5d275ef1e4_0_211"/>
          <p:cNvSpPr/>
          <p:nvPr/>
        </p:nvSpPr>
        <p:spPr>
          <a:xfrm rot="-5400000">
            <a:off x="5554200" y="2844550"/>
            <a:ext cx="350700" cy="1585800"/>
          </a:xfrm>
          <a:prstGeom prst="leftBrace">
            <a:avLst>
              <a:gd name="adj1" fmla="val 8333"/>
              <a:gd name="adj2" fmla="val 5350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g5d275ef1e4_0_211"/>
          <p:cNvSpPr txBox="1"/>
          <p:nvPr/>
        </p:nvSpPr>
        <p:spPr>
          <a:xfrm>
            <a:off x="4750475" y="3903350"/>
            <a:ext cx="34404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8761D"/>
                </a:solidFill>
              </a:rPr>
              <a:t>penalizes property-oriented decoders whose generated molecules differ more from those that the original decoder</a:t>
            </a:r>
            <a:endParaRPr sz="1000">
              <a:solidFill>
                <a:srgbClr val="38761D"/>
              </a:solidFill>
            </a:endParaRPr>
          </a:p>
        </p:txBody>
      </p:sp>
      <p:pic>
        <p:nvPicPr>
          <p:cNvPr id="1133" name="Google Shape;1133;g5d275ef1e4_0_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150" y="2731192"/>
            <a:ext cx="19526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g5d275ef1e4_0_211"/>
          <p:cNvSpPr/>
          <p:nvPr/>
        </p:nvSpPr>
        <p:spPr>
          <a:xfrm>
            <a:off x="4874600" y="2832200"/>
            <a:ext cx="1710900" cy="648000"/>
          </a:xfrm>
          <a:prstGeom prst="ellipse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5" name="Google Shape;1135;g5d275ef1e4_0_211"/>
          <p:cNvCxnSpPr>
            <a:stCxn id="1133" idx="1"/>
            <a:endCxn id="1134" idx="6"/>
          </p:cNvCxnSpPr>
          <p:nvPr/>
        </p:nvCxnSpPr>
        <p:spPr>
          <a:xfrm flipH="1">
            <a:off x="6585450" y="3016942"/>
            <a:ext cx="206700" cy="1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6" name="Google Shape;1136;g5d275ef1e4_0_211"/>
          <p:cNvCxnSpPr/>
          <p:nvPr/>
        </p:nvCxnSpPr>
        <p:spPr>
          <a:xfrm>
            <a:off x="4296600" y="2881800"/>
            <a:ext cx="550800" cy="23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7" name="Google Shape;1137;g5d275ef1e4_0_211"/>
          <p:cNvSpPr txBox="1"/>
          <p:nvPr/>
        </p:nvSpPr>
        <p:spPr>
          <a:xfrm>
            <a:off x="3681800" y="2634300"/>
            <a:ext cx="15444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control parameter</a:t>
            </a: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d275ef1e4_0_237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1152" name="Google Shape;1152;g5d275ef1e4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100" y="1000475"/>
            <a:ext cx="5984649" cy="18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g5d275ef1e4_0_237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Effect of temperature parameter </a:t>
            </a:r>
            <a:endParaRPr/>
          </a:p>
        </p:txBody>
      </p:sp>
      <p:pic>
        <p:nvPicPr>
          <p:cNvPr id="1154" name="Google Shape;1154;g5d275ef1e4_0_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75" y="2896525"/>
            <a:ext cx="5109026" cy="19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5d275ef1e4_0_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24" y="1847792"/>
            <a:ext cx="23812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g5d275ef1e4_0_237"/>
          <p:cNvSpPr txBox="1"/>
          <p:nvPr/>
        </p:nvSpPr>
        <p:spPr>
          <a:xfrm>
            <a:off x="1392750" y="1847800"/>
            <a:ext cx="2205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g5d275ef1e4_0_237"/>
          <p:cNvSpPr txBox="1"/>
          <p:nvPr/>
        </p:nvSpPr>
        <p:spPr>
          <a:xfrm>
            <a:off x="972900" y="1827088"/>
            <a:ext cx="13650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0.0001</a:t>
            </a:r>
            <a:endParaRPr/>
          </a:p>
        </p:txBody>
      </p:sp>
      <p:pic>
        <p:nvPicPr>
          <p:cNvPr id="1158" name="Google Shape;1158;g5d275ef1e4_0_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24" y="3295592"/>
            <a:ext cx="23812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g5d275ef1e4_0_237"/>
          <p:cNvSpPr txBox="1"/>
          <p:nvPr/>
        </p:nvSpPr>
        <p:spPr>
          <a:xfrm>
            <a:off x="972900" y="3274888"/>
            <a:ext cx="13650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0.01</a:t>
            </a:r>
            <a:endParaRPr/>
          </a:p>
        </p:txBody>
      </p:sp>
      <p:sp>
        <p:nvSpPr>
          <p:cNvPr id="1160" name="Google Shape;1160;g5d275ef1e4_0_237"/>
          <p:cNvSpPr/>
          <p:nvPr/>
        </p:nvSpPr>
        <p:spPr>
          <a:xfrm>
            <a:off x="1606475" y="3916225"/>
            <a:ext cx="5488200" cy="654900"/>
          </a:xfrm>
          <a:prstGeom prst="flowChartConnec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g5d275ef1e4_0_237"/>
          <p:cNvSpPr txBox="1"/>
          <p:nvPr/>
        </p:nvSpPr>
        <p:spPr>
          <a:xfrm>
            <a:off x="7232625" y="3826600"/>
            <a:ext cx="1634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Similar to the training data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5d275ef1e4_0_252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1168" name="Google Shape;1168;g5d275ef1e4_0_252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Best three molecules QED</a:t>
            </a:r>
            <a:endParaRPr/>
          </a:p>
        </p:txBody>
      </p:sp>
      <p:pic>
        <p:nvPicPr>
          <p:cNvPr id="1169" name="Google Shape;1169;g5d275ef1e4_0_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50" y="1096825"/>
            <a:ext cx="8106125" cy="31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5d275ef1e4_0_23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1144" name="Google Shape;1144;g5d275ef1e4_0_230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Property scores for first three molecules </a:t>
            </a:r>
            <a:endParaRPr/>
          </a:p>
        </p:txBody>
      </p:sp>
      <p:pic>
        <p:nvPicPr>
          <p:cNvPr id="1145" name="Google Shape;1145;g5d275ef1e4_0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225" y="1552275"/>
            <a:ext cx="6368350" cy="212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34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 idx="4294967295"/>
          </p:nvPr>
        </p:nvSpPr>
        <p:spPr>
          <a:xfrm>
            <a:off x="424800" y="221841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Limitations of current models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391680" y="1150945"/>
            <a:ext cx="80718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Text-based approaches </a:t>
            </a:r>
            <a:r>
              <a:rPr lang="en-US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[Dai et al. ‘18; Kusner et al., ‘17; Gomez-Bombarelli et al., ‘16]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2851" y="2902047"/>
            <a:ext cx="7677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Graph-based approaches </a:t>
            </a:r>
            <a:r>
              <a:rPr lang="en-US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[Simonovsky &amp; Komodakis, ‘18; Jin et al. ’18; Liu et al., ‘18]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52950" y="1640878"/>
            <a:ext cx="50652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SMILES strings do not capture structural </a:t>
            </a:r>
            <a:b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similarity between molecules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652950" y="2217417"/>
            <a:ext cx="4608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single molecule can have multiple </a:t>
            </a:r>
            <a:b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SMILES representations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5551762" y="1885724"/>
            <a:ext cx="33945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Lack of diversity and validity </a:t>
            </a: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b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generated molecules</a:t>
            </a:r>
            <a:endParaRPr sz="2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355809" y="1565650"/>
            <a:ext cx="291000" cy="125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665059" y="3382261"/>
            <a:ext cx="50652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only generate (and be trained on) molecules with the same number of atoms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665058" y="3991884"/>
            <a:ext cx="5065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invariant to permutation of node labels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652950" y="4389835"/>
            <a:ext cx="50652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 molecular graphs by combining a small set of graphlets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5878349" y="3862209"/>
            <a:ext cx="33945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Lack of diversity </a:t>
            </a: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b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generated molecules</a:t>
            </a:r>
            <a:endParaRPr sz="2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5731055" y="3274370"/>
            <a:ext cx="227700" cy="16491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2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1175" name="Google Shape;1175;p22"/>
          <p:cNvSpPr txBox="1">
            <a:spLocks noGrp="1"/>
          </p:cNvSpPr>
          <p:nvPr>
            <p:ph type="title" idx="4294967295"/>
          </p:nvPr>
        </p:nvSpPr>
        <p:spPr>
          <a:xfrm>
            <a:off x="424800" y="200901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/>
          </a:p>
        </p:txBody>
      </p:sp>
      <p:sp>
        <p:nvSpPr>
          <p:cNvPr id="1176" name="Google Shape;1176;p22"/>
          <p:cNvSpPr/>
          <p:nvPr/>
        </p:nvSpPr>
        <p:spPr>
          <a:xfrm>
            <a:off x="456997" y="1003965"/>
            <a:ext cx="81648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have introduced a variational autoencoder (VAE) for molecular graphs which, thanks to several technical innovations, beats the state of the art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/>
          </a:p>
        </p:txBody>
      </p:sp>
      <p:sp>
        <p:nvSpPr>
          <p:cNvPr id="1177" name="Google Shape;1177;p22"/>
          <p:cNvSpPr/>
          <p:nvPr/>
        </p:nvSpPr>
        <p:spPr>
          <a:xfrm>
            <a:off x="456997" y="2130810"/>
            <a:ext cx="81648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interesting questions for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/>
          </a:p>
        </p:txBody>
      </p:sp>
      <p:sp>
        <p:nvSpPr>
          <p:cNvPr id="1178" name="Google Shape;1178;p22"/>
          <p:cNvSpPr/>
          <p:nvPr/>
        </p:nvSpPr>
        <p:spPr>
          <a:xfrm>
            <a:off x="914220" y="4267984"/>
            <a:ext cx="757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Other applications for generative models of graphs</a:t>
            </a:r>
            <a:endParaRPr sz="1200"/>
          </a:p>
        </p:txBody>
      </p:sp>
      <p:sp>
        <p:nvSpPr>
          <p:cNvPr id="1179" name="Google Shape;1179;p22"/>
          <p:cNvSpPr/>
          <p:nvPr/>
        </p:nvSpPr>
        <p:spPr>
          <a:xfrm>
            <a:off x="914220" y="2620743"/>
            <a:ext cx="757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Generative models of dynamic graphs would allow to simulate chemical synthesis</a:t>
            </a:r>
            <a:endParaRPr sz="1200"/>
          </a:p>
        </p:txBody>
      </p:sp>
      <p:sp>
        <p:nvSpPr>
          <p:cNvPr id="1180" name="Google Shape;1180;p22"/>
          <p:cNvSpPr/>
          <p:nvPr/>
        </p:nvSpPr>
        <p:spPr>
          <a:xfrm>
            <a:off x="914220" y="3436306"/>
            <a:ext cx="757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Generative model which learns to provide candidate molecules with desirable properties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3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1188" name="Google Shape;1188;p23"/>
          <p:cNvSpPr txBox="1">
            <a:spLocks noGrp="1"/>
          </p:cNvSpPr>
          <p:nvPr>
            <p:ph type="title" idx="4294967295"/>
          </p:nvPr>
        </p:nvSpPr>
        <p:spPr>
          <a:xfrm>
            <a:off x="286560" y="970455"/>
            <a:ext cx="2073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23"/>
          <p:cNvSpPr txBox="1"/>
          <p:nvPr/>
        </p:nvSpPr>
        <p:spPr>
          <a:xfrm>
            <a:off x="6596842" y="2816716"/>
            <a:ext cx="2090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preprint at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3"/>
          <p:cNvSpPr/>
          <p:nvPr/>
        </p:nvSpPr>
        <p:spPr>
          <a:xfrm>
            <a:off x="2527585" y="3159669"/>
            <a:ext cx="6094020" cy="50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8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arxiv.org</a:t>
            </a:r>
            <a:r>
              <a:rPr lang="en-US" sz="2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/abs/</a:t>
            </a:r>
            <a:r>
              <a:rPr lang="en-US" sz="2800" b="1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800" b="1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802.05283.pdf</a:t>
            </a:r>
            <a:endParaRPr sz="1200" dirty="0"/>
          </a:p>
        </p:txBody>
      </p:sp>
      <p:sp>
        <p:nvSpPr>
          <p:cNvPr id="1191" name="Google Shape;1191;p23"/>
          <p:cNvSpPr txBox="1"/>
          <p:nvPr/>
        </p:nvSpPr>
        <p:spPr>
          <a:xfrm>
            <a:off x="6858112" y="3747588"/>
            <a:ext cx="20901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 at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23"/>
          <p:cNvSpPr/>
          <p:nvPr/>
        </p:nvSpPr>
        <p:spPr>
          <a:xfrm>
            <a:off x="848902" y="4090541"/>
            <a:ext cx="7797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https://github.com/Networks-Learning/nevae</a:t>
            </a:r>
            <a:endParaRPr sz="1200"/>
          </a:p>
        </p:txBody>
      </p:sp>
      <p:sp>
        <p:nvSpPr>
          <p:cNvPr id="1194" name="Google Shape;1194;p23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7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AAAI'19 - CNeRG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4"/>
          <p:cNvSpPr txBox="1">
            <a:spLocks noGrp="1"/>
          </p:cNvSpPr>
          <p:nvPr>
            <p:ph type="title"/>
          </p:nvPr>
        </p:nvSpPr>
        <p:spPr>
          <a:xfrm>
            <a:off x="424800" y="0"/>
            <a:ext cx="8228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/>
          </a:p>
        </p:txBody>
      </p:sp>
      <p:sp>
        <p:nvSpPr>
          <p:cNvPr id="1200" name="Google Shape;1200;p24"/>
          <p:cNvSpPr txBox="1"/>
          <p:nvPr/>
        </p:nvSpPr>
        <p:spPr>
          <a:xfrm>
            <a:off x="811213" y="2461023"/>
            <a:ext cx="78090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the work of Complex Network Research Group (CNeRG), IIT KGP at: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-US" sz="2700" u="sng">
                <a:solidFill>
                  <a:srgbClr val="B08E00"/>
                </a:solidFill>
                <a:latin typeface="Arial"/>
                <a:ea typeface="Arial"/>
                <a:cs typeface="Arial"/>
                <a:sym typeface="Arial"/>
              </a:rPr>
              <a:t>http://www.cnerg.org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Facebook: </a:t>
            </a:r>
            <a:r>
              <a:rPr lang="en-US" sz="2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https://web.facebook.com/iitkgpcnerg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Twitter: </a:t>
            </a:r>
            <a:r>
              <a:rPr lang="en-US" sz="2700" u="sng">
                <a:solidFill>
                  <a:srgbClr val="B08E00"/>
                </a:solidFill>
                <a:latin typeface="Arial"/>
                <a:ea typeface="Arial"/>
                <a:cs typeface="Arial"/>
                <a:sym typeface="Arial"/>
              </a:rPr>
              <a:t>https://www.twitter.com/cnerg</a:t>
            </a:r>
            <a:endParaRPr sz="2700" u="sng">
              <a:solidFill>
                <a:srgbClr val="B08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613" y="220650"/>
            <a:ext cx="5145086" cy="208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24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9600" cy="33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4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5d2f7c31f5_0_326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1209" name="Google Shape;1209;g5d2f7c31f5_0_326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Training is efficient</a:t>
            </a:r>
            <a:endParaRPr/>
          </a:p>
        </p:txBody>
      </p:sp>
      <p:pic>
        <p:nvPicPr>
          <p:cNvPr id="1210" name="Google Shape;1210;g5d2f7c31f5_0_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405" y="1150945"/>
            <a:ext cx="3868025" cy="54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5d2f7c31f5_0_3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719" y="1236285"/>
            <a:ext cx="754769" cy="37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5d2f7c31f5_0_3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6558" y="1276716"/>
            <a:ext cx="987916" cy="27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5d2f7c31f5_0_3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7895" y="1314234"/>
            <a:ext cx="96205" cy="19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g5d2f7c31f5_0_3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665" y="2079370"/>
            <a:ext cx="4213251" cy="63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g5d2f7c31f5_0_326"/>
          <p:cNvSpPr/>
          <p:nvPr/>
        </p:nvSpPr>
        <p:spPr>
          <a:xfrm rot="-5400000">
            <a:off x="5643853" y="763213"/>
            <a:ext cx="172800" cy="16491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6" name="Google Shape;1216;g5d2f7c31f5_0_3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49980" y="2590159"/>
            <a:ext cx="518285" cy="17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g5d2f7c31f5_0_326"/>
          <p:cNvSpPr/>
          <p:nvPr/>
        </p:nvSpPr>
        <p:spPr>
          <a:xfrm>
            <a:off x="2547157" y="1711601"/>
            <a:ext cx="23514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Bottleneck due to…</a:t>
            </a:r>
            <a:endParaRPr sz="1200"/>
          </a:p>
        </p:txBody>
      </p:sp>
      <p:sp>
        <p:nvSpPr>
          <p:cNvPr id="1218" name="Google Shape;1218;g5d2f7c31f5_0_326"/>
          <p:cNvSpPr/>
          <p:nvPr/>
        </p:nvSpPr>
        <p:spPr>
          <a:xfrm>
            <a:off x="4769439" y="2708618"/>
            <a:ext cx="2676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Edge partition function</a:t>
            </a:r>
            <a:endParaRPr sz="1200"/>
          </a:p>
        </p:txBody>
      </p:sp>
      <p:sp>
        <p:nvSpPr>
          <p:cNvPr id="1219" name="Google Shape;1219;g5d2f7c31f5_0_326"/>
          <p:cNvSpPr/>
          <p:nvPr/>
        </p:nvSpPr>
        <p:spPr>
          <a:xfrm>
            <a:off x="4245412" y="2277790"/>
            <a:ext cx="3200400" cy="4128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0" name="Google Shape;1220;g5d2f7c31f5_0_326"/>
          <p:cNvCxnSpPr/>
          <p:nvPr/>
        </p:nvCxnSpPr>
        <p:spPr>
          <a:xfrm rot="10800000">
            <a:off x="1175430" y="2375777"/>
            <a:ext cx="522600" cy="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221" name="Google Shape;1221;g5d2f7c31f5_0_326"/>
          <p:cNvCxnSpPr/>
          <p:nvPr/>
        </p:nvCxnSpPr>
        <p:spPr>
          <a:xfrm>
            <a:off x="5747714" y="1698945"/>
            <a:ext cx="0" cy="267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222" name="Google Shape;1222;g5d2f7c31f5_0_326"/>
          <p:cNvCxnSpPr/>
          <p:nvPr/>
        </p:nvCxnSpPr>
        <p:spPr>
          <a:xfrm flipH="1">
            <a:off x="1175414" y="1956567"/>
            <a:ext cx="4572300" cy="22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3" name="Google Shape;1223;g5d2f7c31f5_0_326"/>
          <p:cNvCxnSpPr/>
          <p:nvPr/>
        </p:nvCxnSpPr>
        <p:spPr>
          <a:xfrm>
            <a:off x="1175490" y="1983831"/>
            <a:ext cx="0" cy="398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4" name="Google Shape;1224;g5d2f7c31f5_0_326"/>
          <p:cNvSpPr txBox="1"/>
          <p:nvPr/>
        </p:nvSpPr>
        <p:spPr>
          <a:xfrm>
            <a:off x="559555" y="3231182"/>
            <a:ext cx="8099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extend </a:t>
            </a: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 sampling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[Mikolov et al., 2013] </a:t>
            </a:r>
            <a:b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NLP literature to graphs:</a:t>
            </a:r>
            <a:endParaRPr sz="1200"/>
          </a:p>
        </p:txBody>
      </p:sp>
      <p:sp>
        <p:nvSpPr>
          <p:cNvPr id="1225" name="Google Shape;1225;g5d2f7c31f5_0_326"/>
          <p:cNvSpPr txBox="1"/>
          <p:nvPr/>
        </p:nvSpPr>
        <p:spPr>
          <a:xfrm>
            <a:off x="985068" y="4004587"/>
            <a:ext cx="5154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go down from                   to     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g5d2f7c31f5_0_326"/>
          <p:cNvSpPr txBox="1"/>
          <p:nvPr/>
        </p:nvSpPr>
        <p:spPr>
          <a:xfrm>
            <a:off x="998059" y="4429520"/>
            <a:ext cx="42270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 that, in sparse graphs:</a:t>
            </a:r>
            <a:endParaRPr sz="2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7" name="Google Shape;1227;g5d2f7c31f5_0_326"/>
          <p:cNvGrpSpPr/>
          <p:nvPr/>
        </p:nvGrpSpPr>
        <p:grpSpPr>
          <a:xfrm>
            <a:off x="5419999" y="3943640"/>
            <a:ext cx="735811" cy="349222"/>
            <a:chOff x="4996833" y="5800035"/>
            <a:chExt cx="1081438" cy="513260"/>
          </a:xfrm>
        </p:grpSpPr>
        <p:pic>
          <p:nvPicPr>
            <p:cNvPr id="1228" name="Google Shape;1228;g5d2f7c31f5_0_3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996833" y="5800035"/>
              <a:ext cx="822726" cy="513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9" name="Google Shape;1229;g5d2f7c31f5_0_32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02207" y="5839783"/>
              <a:ext cx="461368" cy="442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Google Shape;1230;g5d2f7c31f5_0_32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935303" y="5851892"/>
              <a:ext cx="142968" cy="441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1" name="Google Shape;1231;g5d2f7c31f5_0_326"/>
          <p:cNvGrpSpPr/>
          <p:nvPr/>
        </p:nvGrpSpPr>
        <p:grpSpPr>
          <a:xfrm>
            <a:off x="4506757" y="4384589"/>
            <a:ext cx="915855" cy="290259"/>
            <a:chOff x="5538204" y="6498167"/>
            <a:chExt cx="1346053" cy="426601"/>
          </a:xfrm>
        </p:grpSpPr>
        <p:pic>
          <p:nvPicPr>
            <p:cNvPr id="1232" name="Google Shape;1232;g5d2f7c31f5_0_32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65293" y="6508671"/>
              <a:ext cx="1118964" cy="416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g5d2f7c31f5_0_32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38204" y="6498167"/>
              <a:ext cx="444376" cy="426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4" name="Google Shape;1234;g5d2f7c31f5_0_3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4827" y="3990287"/>
            <a:ext cx="872436" cy="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g5d2f7c31f5_0_326"/>
          <p:cNvSpPr txBox="1">
            <a:spLocks noGrp="1"/>
          </p:cNvSpPr>
          <p:nvPr>
            <p:ph type="dt" idx="10"/>
          </p:nvPr>
        </p:nvSpPr>
        <p:spPr>
          <a:xfrm>
            <a:off x="4564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26/12/18</a:t>
            </a:r>
            <a:endParaRPr/>
          </a:p>
        </p:txBody>
      </p:sp>
      <p:sp>
        <p:nvSpPr>
          <p:cNvPr id="1236" name="Google Shape;1236;g5d2f7c31f5_0_326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7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AAAI'19 - CNeRG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5d2f7c31f5_0_499"/>
          <p:cNvSpPr txBox="1">
            <a:spLocks noGrp="1"/>
          </p:cNvSpPr>
          <p:nvPr>
            <p:ph type="sldNum" idx="12"/>
          </p:nvPr>
        </p:nvSpPr>
        <p:spPr>
          <a:xfrm>
            <a:off x="6554876" y="4711013"/>
            <a:ext cx="2131200" cy="3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1243" name="Google Shape;1243;g5d2f7c31f5_0_4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950" y="1444050"/>
            <a:ext cx="7869696" cy="277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g5d2f7c31f5_0_499"/>
          <p:cNvSpPr/>
          <p:nvPr/>
        </p:nvSpPr>
        <p:spPr>
          <a:xfrm>
            <a:off x="3409073" y="2249099"/>
            <a:ext cx="1016700" cy="1707300"/>
          </a:xfrm>
          <a:prstGeom prst="flowChartConnector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g5d2f7c31f5_0_499"/>
          <p:cNvSpPr txBox="1"/>
          <p:nvPr/>
        </p:nvSpPr>
        <p:spPr>
          <a:xfrm>
            <a:off x="3453923" y="4206195"/>
            <a:ext cx="1118100" cy="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g5d2f7c31f5_0_499"/>
          <p:cNvSpPr txBox="1"/>
          <p:nvPr/>
        </p:nvSpPr>
        <p:spPr>
          <a:xfrm>
            <a:off x="1270925" y="3720391"/>
            <a:ext cx="254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247" name="Google Shape;1247;g5d2f7c31f5_0_499"/>
          <p:cNvSpPr txBox="1"/>
          <p:nvPr/>
        </p:nvSpPr>
        <p:spPr>
          <a:xfrm>
            <a:off x="2392324" y="3578917"/>
            <a:ext cx="2541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248" name="Google Shape;1248;g5d2f7c31f5_0_499"/>
          <p:cNvSpPr txBox="1"/>
          <p:nvPr/>
        </p:nvSpPr>
        <p:spPr>
          <a:xfrm>
            <a:off x="1783624" y="3001303"/>
            <a:ext cx="2541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249" name="Google Shape;1249;g5d2f7c31f5_0_499"/>
          <p:cNvSpPr txBox="1"/>
          <p:nvPr/>
        </p:nvSpPr>
        <p:spPr>
          <a:xfrm>
            <a:off x="3453923" y="1707782"/>
            <a:ext cx="1118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w</a:t>
            </a:r>
            <a:r>
              <a:rPr lang="en-US">
                <a:solidFill>
                  <a:srgbClr val="0000FF"/>
                </a:solidFill>
              </a:rPr>
              <a:t>(1)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50" name="Google Shape;1250;g5d2f7c31f5_0_499"/>
          <p:cNvSpPr txBox="1"/>
          <p:nvPr/>
        </p:nvSpPr>
        <p:spPr>
          <a:xfrm>
            <a:off x="3453923" y="4136735"/>
            <a:ext cx="1118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1</a:t>
            </a:r>
            <a:r>
              <a:rPr lang="en-US">
                <a:solidFill>
                  <a:srgbClr val="0000FF"/>
                </a:solidFill>
              </a:rPr>
              <a:t>(1),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(1)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1251" name="Google Shape;1251;g5d2f7c31f5_0_499"/>
          <p:cNvCxnSpPr>
            <a:endCxn id="1244" idx="3"/>
          </p:cNvCxnSpPr>
          <p:nvPr/>
        </p:nvCxnSpPr>
        <p:spPr>
          <a:xfrm rot="10800000" flipH="1">
            <a:off x="2960366" y="3706370"/>
            <a:ext cx="597600" cy="8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2" name="Google Shape;1252;g5d2f7c31f5_0_499"/>
          <p:cNvSpPr/>
          <p:nvPr/>
        </p:nvSpPr>
        <p:spPr>
          <a:xfrm>
            <a:off x="4155648" y="2250561"/>
            <a:ext cx="1016700" cy="1707300"/>
          </a:xfrm>
          <a:prstGeom prst="flowChartConnector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g5d2f7c31f5_0_499"/>
          <p:cNvSpPr txBox="1"/>
          <p:nvPr/>
        </p:nvSpPr>
        <p:spPr>
          <a:xfrm>
            <a:off x="2661449" y="4561202"/>
            <a:ext cx="10167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hop encoding</a:t>
            </a:r>
            <a:endParaRPr/>
          </a:p>
        </p:txBody>
      </p:sp>
      <p:sp>
        <p:nvSpPr>
          <p:cNvPr id="1254" name="Google Shape;1254;g5d2f7c31f5_0_499"/>
          <p:cNvSpPr txBox="1"/>
          <p:nvPr/>
        </p:nvSpPr>
        <p:spPr>
          <a:xfrm>
            <a:off x="4425773" y="4621217"/>
            <a:ext cx="10167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hop encoding</a:t>
            </a:r>
            <a:endParaRPr/>
          </a:p>
        </p:txBody>
      </p:sp>
      <p:cxnSp>
        <p:nvCxnSpPr>
          <p:cNvPr id="1255" name="Google Shape;1255;g5d2f7c31f5_0_499"/>
          <p:cNvCxnSpPr>
            <a:stCxn id="1254" idx="0"/>
            <a:endCxn id="1252" idx="4"/>
          </p:cNvCxnSpPr>
          <p:nvPr/>
        </p:nvCxnSpPr>
        <p:spPr>
          <a:xfrm rot="10800000">
            <a:off x="4664123" y="3957917"/>
            <a:ext cx="270000" cy="66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6" name="Google Shape;1256;g5d2f7c31f5_0_499"/>
          <p:cNvSpPr/>
          <p:nvPr/>
        </p:nvSpPr>
        <p:spPr>
          <a:xfrm>
            <a:off x="5427597" y="1715811"/>
            <a:ext cx="2781000" cy="3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7" name="Google Shape;1257;g5d2f7c31f5_0_4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150" y="948750"/>
            <a:ext cx="33909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g5d2f7c31f5_0_499"/>
          <p:cNvSpPr txBox="1"/>
          <p:nvPr/>
        </p:nvSpPr>
        <p:spPr>
          <a:xfrm>
            <a:off x="4240073" y="4136735"/>
            <a:ext cx="1118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1</a:t>
            </a:r>
            <a:r>
              <a:rPr lang="en-US">
                <a:solidFill>
                  <a:srgbClr val="0000FF"/>
                </a:solidFill>
              </a:rPr>
              <a:t>(2),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(2)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5d2f7c31f5_0_358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1265" name="Google Shape;1265;g5d2f7c31f5_0_358"/>
          <p:cNvSpPr txBox="1"/>
          <p:nvPr/>
        </p:nvSpPr>
        <p:spPr>
          <a:xfrm>
            <a:off x="198675" y="2316100"/>
            <a:ext cx="50046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extend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 sampling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[Mikolov et al., 2013] 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NLP literature to graphs:</a:t>
            </a:r>
            <a:endParaRPr sz="1800"/>
          </a:p>
        </p:txBody>
      </p:sp>
      <p:sp>
        <p:nvSpPr>
          <p:cNvPr id="1266" name="Google Shape;1266;g5d2f7c31f5_0_358"/>
          <p:cNvSpPr txBox="1"/>
          <p:nvPr/>
        </p:nvSpPr>
        <p:spPr>
          <a:xfrm>
            <a:off x="461599" y="2895748"/>
            <a:ext cx="3184800" cy="2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go down from                   to     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7" name="Google Shape;1267;g5d2f7c31f5_0_358"/>
          <p:cNvGrpSpPr/>
          <p:nvPr/>
        </p:nvGrpSpPr>
        <p:grpSpPr>
          <a:xfrm>
            <a:off x="2619548" y="2876844"/>
            <a:ext cx="454637" cy="261711"/>
            <a:chOff x="4996833" y="5800035"/>
            <a:chExt cx="1081438" cy="513260"/>
          </a:xfrm>
        </p:grpSpPr>
        <p:pic>
          <p:nvPicPr>
            <p:cNvPr id="1268" name="Google Shape;1268;g5d2f7c31f5_0_3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96833" y="5800035"/>
              <a:ext cx="822726" cy="513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9" name="Google Shape;1269;g5d2f7c31f5_0_3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02207" y="5839783"/>
              <a:ext cx="461368" cy="442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0" name="Google Shape;1270;g5d2f7c31f5_0_3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35303" y="5851892"/>
              <a:ext cx="142968" cy="4419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1" name="Google Shape;1271;g5d2f7c31f5_0_3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9209" y="2959781"/>
            <a:ext cx="539077" cy="22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NeVAE: A variational autoencoder for graphs</a:t>
            </a:r>
            <a:endParaRPr/>
          </a:p>
        </p:txBody>
      </p:sp>
      <p:cxnSp>
        <p:nvCxnSpPr>
          <p:cNvPr id="174" name="Google Shape;174;p5"/>
          <p:cNvCxnSpPr/>
          <p:nvPr/>
        </p:nvCxnSpPr>
        <p:spPr>
          <a:xfrm>
            <a:off x="4376047" y="1251588"/>
            <a:ext cx="0" cy="1202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5" name="Google Shape;175;p5"/>
          <p:cNvCxnSpPr/>
          <p:nvPr/>
        </p:nvCxnSpPr>
        <p:spPr>
          <a:xfrm flipH="1">
            <a:off x="3722855" y="1957252"/>
            <a:ext cx="1689300" cy="8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32" y="1295962"/>
            <a:ext cx="155817" cy="15409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722730" y="1636545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26363" y="1527830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13396" y="1824517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509269" y="202382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57206" y="1862457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807966" y="2095507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050482" y="1719138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179651" y="1541290"/>
            <a:ext cx="130500" cy="103800"/>
          </a:xfrm>
          <a:prstGeom prst="ellipse">
            <a:avLst/>
          </a:prstGeom>
          <a:solidFill>
            <a:srgbClr val="538CD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5"/>
          <p:cNvCxnSpPr>
            <a:endCxn id="178" idx="4"/>
          </p:cNvCxnSpPr>
          <p:nvPr/>
        </p:nvCxnSpPr>
        <p:spPr>
          <a:xfrm rot="10800000">
            <a:off x="391613" y="1637030"/>
            <a:ext cx="75000" cy="193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5"/>
          <p:cNvCxnSpPr>
            <a:stCxn id="182" idx="0"/>
          </p:cNvCxnSpPr>
          <p:nvPr/>
        </p:nvCxnSpPr>
        <p:spPr>
          <a:xfrm rot="10800000">
            <a:off x="828516" y="1964107"/>
            <a:ext cx="44700" cy="131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5"/>
          <p:cNvCxnSpPr>
            <a:stCxn id="181" idx="0"/>
          </p:cNvCxnSpPr>
          <p:nvPr/>
        </p:nvCxnSpPr>
        <p:spPr>
          <a:xfrm rot="10800000">
            <a:off x="783456" y="1734357"/>
            <a:ext cx="39000" cy="128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5"/>
          <p:cNvCxnSpPr>
            <a:stCxn id="182" idx="2"/>
          </p:cNvCxnSpPr>
          <p:nvPr/>
        </p:nvCxnSpPr>
        <p:spPr>
          <a:xfrm rot="10800000">
            <a:off x="639666" y="2101807"/>
            <a:ext cx="168300" cy="45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5"/>
          <p:cNvCxnSpPr>
            <a:stCxn id="180" idx="1"/>
          </p:cNvCxnSpPr>
          <p:nvPr/>
        </p:nvCxnSpPr>
        <p:spPr>
          <a:xfrm rot="10800000">
            <a:off x="502881" y="1918123"/>
            <a:ext cx="25500" cy="120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5"/>
          <p:cNvCxnSpPr>
            <a:stCxn id="181" idx="3"/>
          </p:cNvCxnSpPr>
          <p:nvPr/>
        </p:nvCxnSpPr>
        <p:spPr>
          <a:xfrm flipH="1">
            <a:off x="617017" y="1951056"/>
            <a:ext cx="159300" cy="77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5"/>
          <p:cNvCxnSpPr>
            <a:stCxn id="183" idx="3"/>
          </p:cNvCxnSpPr>
          <p:nvPr/>
        </p:nvCxnSpPr>
        <p:spPr>
          <a:xfrm flipH="1">
            <a:off x="887794" y="1807737"/>
            <a:ext cx="181800" cy="83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5"/>
          <p:cNvCxnSpPr>
            <a:stCxn id="183" idx="7"/>
          </p:cNvCxnSpPr>
          <p:nvPr/>
        </p:nvCxnSpPr>
        <p:spPr>
          <a:xfrm rot="10800000" flipH="1">
            <a:off x="1161871" y="1635640"/>
            <a:ext cx="57900" cy="98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5"/>
          <p:cNvSpPr/>
          <p:nvPr/>
        </p:nvSpPr>
        <p:spPr>
          <a:xfrm>
            <a:off x="4726987" y="1543612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4646289" y="1659863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4580972" y="1561876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4967937" y="1806842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103512" y="1708856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4123749" y="1745165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993114" y="1794158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3993114" y="1598186"/>
            <a:ext cx="70200" cy="6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0285" y="1496555"/>
            <a:ext cx="91257" cy="8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9256" y="1661202"/>
            <a:ext cx="137052" cy="9664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/>
          <p:nvPr/>
        </p:nvSpPr>
        <p:spPr>
          <a:xfrm>
            <a:off x="8064626" y="1686000"/>
            <a:ext cx="130500" cy="10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7668259" y="1577285"/>
            <a:ext cx="130500" cy="10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7755292" y="1873973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7851166" y="2073277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8099102" y="191191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8149862" y="2144962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8392379" y="1768594"/>
            <a:ext cx="130500" cy="10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8521547" y="1590745"/>
            <a:ext cx="130500" cy="103800"/>
          </a:xfrm>
          <a:prstGeom prst="ellipse">
            <a:avLst/>
          </a:prstGeom>
          <a:solidFill>
            <a:srgbClr val="538CD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5"/>
          <p:cNvCxnSpPr>
            <a:stCxn id="203" idx="2"/>
            <a:endCxn id="204" idx="5"/>
          </p:cNvCxnSpPr>
          <p:nvPr/>
        </p:nvCxnSpPr>
        <p:spPr>
          <a:xfrm rot="10800000">
            <a:off x="7779626" y="1670550"/>
            <a:ext cx="285000" cy="66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5"/>
          <p:cNvCxnSpPr>
            <a:stCxn id="207" idx="0"/>
          </p:cNvCxnSpPr>
          <p:nvPr/>
        </p:nvCxnSpPr>
        <p:spPr>
          <a:xfrm rot="10800000">
            <a:off x="8125352" y="1783812"/>
            <a:ext cx="39000" cy="128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5"/>
          <p:cNvCxnSpPr>
            <a:stCxn id="208" idx="2"/>
          </p:cNvCxnSpPr>
          <p:nvPr/>
        </p:nvCxnSpPr>
        <p:spPr>
          <a:xfrm rot="10800000">
            <a:off x="7981562" y="2151262"/>
            <a:ext cx="168300" cy="45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5"/>
          <p:cNvCxnSpPr>
            <a:stCxn id="206" idx="1"/>
          </p:cNvCxnSpPr>
          <p:nvPr/>
        </p:nvCxnSpPr>
        <p:spPr>
          <a:xfrm rot="10800000">
            <a:off x="7844777" y="1967578"/>
            <a:ext cx="25500" cy="120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5"/>
          <p:cNvCxnSpPr>
            <a:stCxn id="207" idx="3"/>
          </p:cNvCxnSpPr>
          <p:nvPr/>
        </p:nvCxnSpPr>
        <p:spPr>
          <a:xfrm flipH="1">
            <a:off x="7958913" y="2000511"/>
            <a:ext cx="159300" cy="77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5"/>
          <p:cNvCxnSpPr>
            <a:stCxn id="209" idx="3"/>
          </p:cNvCxnSpPr>
          <p:nvPr/>
        </p:nvCxnSpPr>
        <p:spPr>
          <a:xfrm flipH="1">
            <a:off x="8229690" y="1857193"/>
            <a:ext cx="181800" cy="83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5"/>
          <p:cNvCxnSpPr>
            <a:stCxn id="209" idx="7"/>
          </p:cNvCxnSpPr>
          <p:nvPr/>
        </p:nvCxnSpPr>
        <p:spPr>
          <a:xfrm rot="10800000" flipH="1">
            <a:off x="8503768" y="1685095"/>
            <a:ext cx="57900" cy="987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2181" y="1546010"/>
            <a:ext cx="91257" cy="8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1446" y="1413706"/>
            <a:ext cx="1498511" cy="1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3631" y="1398568"/>
            <a:ext cx="1416366" cy="1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/>
          <p:nvPr/>
        </p:nvSpPr>
        <p:spPr>
          <a:xfrm>
            <a:off x="2223223" y="1692528"/>
            <a:ext cx="914400" cy="481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1497217" y="1201617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Probabilistic encoder</a:t>
            </a:r>
            <a:endParaRPr sz="1200"/>
          </a:p>
        </p:txBody>
      </p:sp>
      <p:sp>
        <p:nvSpPr>
          <p:cNvPr id="223" name="Google Shape;223;p5"/>
          <p:cNvSpPr/>
          <p:nvPr/>
        </p:nvSpPr>
        <p:spPr>
          <a:xfrm>
            <a:off x="6197424" y="1690849"/>
            <a:ext cx="914400" cy="481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5471419" y="1199938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Probabilistic decoder</a:t>
            </a:r>
            <a:endParaRPr sz="1200"/>
          </a:p>
        </p:txBody>
      </p:sp>
      <p:sp>
        <p:nvSpPr>
          <p:cNvPr id="225" name="Google Shape;225;p5"/>
          <p:cNvSpPr txBox="1"/>
          <p:nvPr/>
        </p:nvSpPr>
        <p:spPr>
          <a:xfrm>
            <a:off x="3265650" y="2505816"/>
            <a:ext cx="23664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Latent embedding</a:t>
            </a:r>
            <a:endParaRPr sz="1200"/>
          </a:p>
        </p:txBody>
      </p:sp>
      <p:sp>
        <p:nvSpPr>
          <p:cNvPr id="226" name="Google Shape;226;p5"/>
          <p:cNvSpPr txBox="1"/>
          <p:nvPr/>
        </p:nvSpPr>
        <p:spPr>
          <a:xfrm>
            <a:off x="393786" y="3331524"/>
            <a:ext cx="65316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Encoder: </a:t>
            </a: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Aggregator functions from representation learning learned using variational inference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6689079" y="3339402"/>
            <a:ext cx="192900" cy="429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6969858" y="3361139"/>
            <a:ext cx="25989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Permutation invariant </a:t>
            </a:r>
            <a:br>
              <a:rPr lang="en-US" sz="18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Variable size graphs</a:t>
            </a:r>
            <a:endParaRPr sz="1800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393786" y="3980475"/>
            <a:ext cx="61632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Decoder: </a:t>
            </a: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guarantees structural &amp; functional properties using </a:t>
            </a:r>
            <a:r>
              <a:rPr lang="en-US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masking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6461096" y="3982695"/>
            <a:ext cx="200400" cy="4509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6800771" y="4128194"/>
            <a:ext cx="13875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High validity</a:t>
            </a:r>
            <a:endParaRPr sz="1800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413397" y="2876970"/>
            <a:ext cx="2394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u="sng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Key innovations:</a:t>
            </a:r>
            <a:endParaRPr sz="2200" u="sng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d321d632c_0_0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9" name="Google Shape;239;g5d321d632c_0_0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Background on Variational Autoencoder</a:t>
            </a:r>
            <a:endParaRPr/>
          </a:p>
        </p:txBody>
      </p:sp>
      <p:pic>
        <p:nvPicPr>
          <p:cNvPr id="240" name="Google Shape;240;g5d321d632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2125"/>
            <a:ext cx="8839200" cy="240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5d321d632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25" y="3488900"/>
            <a:ext cx="1785150" cy="4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5d321d632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425" y="3536575"/>
            <a:ext cx="6067825" cy="6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5d321d632c_0_0"/>
          <p:cNvSpPr txBox="1"/>
          <p:nvPr/>
        </p:nvSpPr>
        <p:spPr>
          <a:xfrm>
            <a:off x="4844075" y="4048650"/>
            <a:ext cx="9102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Prior</a:t>
            </a:r>
            <a:endParaRPr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5d321d632c_0_0"/>
          <p:cNvSpPr txBox="1"/>
          <p:nvPr/>
        </p:nvSpPr>
        <p:spPr>
          <a:xfrm>
            <a:off x="3498625" y="3960200"/>
            <a:ext cx="1489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Approximate posterior</a:t>
            </a:r>
            <a:endParaRPr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5d321d632c_0_0"/>
          <p:cNvSpPr txBox="1"/>
          <p:nvPr/>
        </p:nvSpPr>
        <p:spPr>
          <a:xfrm>
            <a:off x="6798250" y="4035225"/>
            <a:ext cx="13653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Generation distribution</a:t>
            </a:r>
            <a:endParaRPr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d2f7c31f5_0_158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2" name="Google Shape;252;g5d2f7c31f5_0_158"/>
          <p:cNvSpPr txBox="1">
            <a:spLocks noGrp="1"/>
          </p:cNvSpPr>
          <p:nvPr>
            <p:ph type="sldNum" idx="12"/>
          </p:nvPr>
        </p:nvSpPr>
        <p:spPr>
          <a:xfrm>
            <a:off x="6554876" y="4711013"/>
            <a:ext cx="2131200" cy="3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53" name="Google Shape;253;g5d2f7c31f5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950" y="1444050"/>
            <a:ext cx="7705252" cy="277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5d2f7c31f5_0_158"/>
          <p:cNvSpPr/>
          <p:nvPr/>
        </p:nvSpPr>
        <p:spPr>
          <a:xfrm>
            <a:off x="3409073" y="2249099"/>
            <a:ext cx="1016700" cy="1707300"/>
          </a:xfrm>
          <a:prstGeom prst="flowChartConnector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5d2f7c31f5_0_158"/>
          <p:cNvSpPr txBox="1"/>
          <p:nvPr/>
        </p:nvSpPr>
        <p:spPr>
          <a:xfrm>
            <a:off x="3453923" y="4206195"/>
            <a:ext cx="1118100" cy="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5d2f7c31f5_0_158"/>
          <p:cNvSpPr txBox="1"/>
          <p:nvPr/>
        </p:nvSpPr>
        <p:spPr>
          <a:xfrm>
            <a:off x="1270925" y="3720391"/>
            <a:ext cx="254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57" name="Google Shape;257;g5d2f7c31f5_0_158"/>
          <p:cNvSpPr txBox="1"/>
          <p:nvPr/>
        </p:nvSpPr>
        <p:spPr>
          <a:xfrm>
            <a:off x="2392324" y="3578917"/>
            <a:ext cx="2541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58" name="Google Shape;258;g5d2f7c31f5_0_158"/>
          <p:cNvSpPr txBox="1"/>
          <p:nvPr/>
        </p:nvSpPr>
        <p:spPr>
          <a:xfrm>
            <a:off x="1783624" y="3001303"/>
            <a:ext cx="2541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59" name="Google Shape;259;g5d2f7c31f5_0_158"/>
          <p:cNvSpPr txBox="1"/>
          <p:nvPr/>
        </p:nvSpPr>
        <p:spPr>
          <a:xfrm>
            <a:off x="3453923" y="1707782"/>
            <a:ext cx="1118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w</a:t>
            </a:r>
            <a:r>
              <a:rPr lang="en-US">
                <a:solidFill>
                  <a:srgbClr val="0000FF"/>
                </a:solidFill>
              </a:rPr>
              <a:t>(1)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60" name="Google Shape;260;g5d2f7c31f5_0_158"/>
          <p:cNvSpPr txBox="1"/>
          <p:nvPr/>
        </p:nvSpPr>
        <p:spPr>
          <a:xfrm>
            <a:off x="3453923" y="4136735"/>
            <a:ext cx="1118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1</a:t>
            </a:r>
            <a:r>
              <a:rPr lang="en-US">
                <a:solidFill>
                  <a:srgbClr val="0000FF"/>
                </a:solidFill>
              </a:rPr>
              <a:t>(1),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(1)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261" name="Google Shape;261;g5d2f7c31f5_0_158"/>
          <p:cNvCxnSpPr>
            <a:endCxn id="254" idx="3"/>
          </p:cNvCxnSpPr>
          <p:nvPr/>
        </p:nvCxnSpPr>
        <p:spPr>
          <a:xfrm rot="10800000" flipH="1">
            <a:off x="2960366" y="3706370"/>
            <a:ext cx="597600" cy="8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g5d2f7c31f5_0_158"/>
          <p:cNvSpPr/>
          <p:nvPr/>
        </p:nvSpPr>
        <p:spPr>
          <a:xfrm>
            <a:off x="4155648" y="2250561"/>
            <a:ext cx="1016700" cy="1707300"/>
          </a:xfrm>
          <a:prstGeom prst="flowChartConnector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5d2f7c31f5_0_158"/>
          <p:cNvSpPr txBox="1"/>
          <p:nvPr/>
        </p:nvSpPr>
        <p:spPr>
          <a:xfrm>
            <a:off x="2661449" y="4561202"/>
            <a:ext cx="10167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hop encoding</a:t>
            </a:r>
            <a:endParaRPr/>
          </a:p>
        </p:txBody>
      </p:sp>
      <p:sp>
        <p:nvSpPr>
          <p:cNvPr id="264" name="Google Shape;264;g5d2f7c31f5_0_158"/>
          <p:cNvSpPr txBox="1"/>
          <p:nvPr/>
        </p:nvSpPr>
        <p:spPr>
          <a:xfrm>
            <a:off x="4425773" y="4621217"/>
            <a:ext cx="10167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hop encoding</a:t>
            </a:r>
            <a:endParaRPr/>
          </a:p>
        </p:txBody>
      </p:sp>
      <p:cxnSp>
        <p:nvCxnSpPr>
          <p:cNvPr id="265" name="Google Shape;265;g5d2f7c31f5_0_158"/>
          <p:cNvCxnSpPr>
            <a:stCxn id="264" idx="0"/>
            <a:endCxn id="262" idx="4"/>
          </p:cNvCxnSpPr>
          <p:nvPr/>
        </p:nvCxnSpPr>
        <p:spPr>
          <a:xfrm rot="10800000">
            <a:off x="4664123" y="3957917"/>
            <a:ext cx="270000" cy="66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g5d2f7c31f5_0_158"/>
          <p:cNvSpPr/>
          <p:nvPr/>
        </p:nvSpPr>
        <p:spPr>
          <a:xfrm>
            <a:off x="5427597" y="1715811"/>
            <a:ext cx="2781000" cy="3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g5d2f7c31f5_0_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3350" y="1264625"/>
            <a:ext cx="3836756" cy="5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5d2f7c31f5_0_158"/>
          <p:cNvSpPr txBox="1"/>
          <p:nvPr/>
        </p:nvSpPr>
        <p:spPr>
          <a:xfrm>
            <a:off x="4240073" y="4136735"/>
            <a:ext cx="1118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1</a:t>
            </a:r>
            <a:r>
              <a:rPr lang="en-US">
                <a:solidFill>
                  <a:srgbClr val="0000FF"/>
                </a:solidFill>
              </a:rPr>
              <a:t>(2),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(2)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69" name="Google Shape;269;g5d2f7c31f5_0_158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encoder</a:t>
            </a:r>
            <a:endParaRPr/>
          </a:p>
        </p:txBody>
      </p:sp>
      <p:sp>
        <p:nvSpPr>
          <p:cNvPr id="270" name="Google Shape;270;g5d2f7c31f5_0_158"/>
          <p:cNvSpPr txBox="1"/>
          <p:nvPr/>
        </p:nvSpPr>
        <p:spPr>
          <a:xfrm>
            <a:off x="-222063" y="998545"/>
            <a:ext cx="73305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Compute node embeddings using (symmetric) aggregator functions: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6850" y="1806425"/>
            <a:ext cx="4968201" cy="2461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4294967295"/>
          </p:nvPr>
        </p:nvSpPr>
        <p:spPr>
          <a:xfrm>
            <a:off x="424800" y="221842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The probabilistic encoder</a:t>
            </a:r>
            <a:endParaRPr/>
          </a:p>
        </p:txBody>
      </p:sp>
      <p:sp>
        <p:nvSpPr>
          <p:cNvPr id="278" name="Google Shape;278;p6"/>
          <p:cNvSpPr txBox="1"/>
          <p:nvPr/>
        </p:nvSpPr>
        <p:spPr>
          <a:xfrm>
            <a:off x="623049" y="1337475"/>
            <a:ext cx="62400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Compute latent variable distributions from node </a:t>
            </a:r>
            <a:b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embeddings:</a:t>
            </a:r>
            <a:endParaRPr sz="1200"/>
          </a:p>
        </p:txBody>
      </p:sp>
      <p:pic>
        <p:nvPicPr>
          <p:cNvPr id="279" name="Google Shape;279;p6"/>
          <p:cNvPicPr preferRelativeResize="0"/>
          <p:nvPr/>
        </p:nvPicPr>
        <p:blipFill rotWithShape="1">
          <a:blip r:embed="rId4">
            <a:alphaModFix/>
          </a:blip>
          <a:srcRect l="65959"/>
          <a:stretch/>
        </p:blipFill>
        <p:spPr>
          <a:xfrm>
            <a:off x="343875" y="1997275"/>
            <a:ext cx="2347502" cy="18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"/>
          <p:cNvSpPr/>
          <p:nvPr/>
        </p:nvSpPr>
        <p:spPr>
          <a:xfrm>
            <a:off x="164475" y="2093275"/>
            <a:ext cx="2347500" cy="28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sldNum" idx="12"/>
          </p:nvPr>
        </p:nvSpPr>
        <p:spPr>
          <a:xfrm>
            <a:off x="6554880" y="4685532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title" idx="4294967295"/>
          </p:nvPr>
        </p:nvSpPr>
        <p:spPr>
          <a:xfrm>
            <a:off x="424800" y="221843"/>
            <a:ext cx="87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Encoder has desirable properties</a:t>
            </a:r>
            <a:endParaRPr/>
          </a:p>
        </p:txBody>
      </p:sp>
      <p:sp>
        <p:nvSpPr>
          <p:cNvPr id="288" name="Google Shape;288;p7"/>
          <p:cNvSpPr txBox="1"/>
          <p:nvPr/>
        </p:nvSpPr>
        <p:spPr>
          <a:xfrm>
            <a:off x="156024" y="1309739"/>
            <a:ext cx="6241659" cy="139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Permutation </a:t>
            </a:r>
            <a:r>
              <a:rPr lang="en-US" sz="2500" b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equivariance</a:t>
            </a:r>
            <a:r>
              <a:rPr lang="en-US" sz="25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25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we permute the node labels, their </a:t>
            </a:r>
            <a:endParaRPr sz="12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embeddings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500" b="1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(k) get permuted in </a:t>
            </a:r>
            <a:r>
              <a:rPr lang="en-US" sz="25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5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same 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manner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87679" y="3169211"/>
            <a:ext cx="6860100" cy="104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Size independent:</a:t>
            </a:r>
            <a:r>
              <a:rPr lang="en-US" sz="25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 matrices W</a:t>
            </a:r>
            <a:r>
              <a:rPr lang="en-US" sz="2500" b="1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…, </a:t>
            </a:r>
            <a:r>
              <a:rPr lang="en-US" sz="25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500" b="1" baseline="-25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not depend</a:t>
            </a:r>
            <a:b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number of nodes or edges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85561" y="1518812"/>
            <a:ext cx="1995397" cy="1400145"/>
            <a:chOff x="6904257" y="2598843"/>
            <a:chExt cx="1995397" cy="1400145"/>
          </a:xfrm>
        </p:grpSpPr>
        <p:sp>
          <p:nvSpPr>
            <p:cNvPr id="290" name="Google Shape;290;p7"/>
            <p:cNvSpPr/>
            <p:nvPr/>
          </p:nvSpPr>
          <p:spPr>
            <a:xfrm>
              <a:off x="7515750" y="2974424"/>
              <a:ext cx="130500" cy="1023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119382" y="2865709"/>
              <a:ext cx="130500" cy="109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206415" y="3162397"/>
              <a:ext cx="130500" cy="103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3" name="Google Shape;293;p7"/>
            <p:cNvCxnSpPr>
              <a:endCxn id="291" idx="4"/>
            </p:cNvCxnSpPr>
            <p:nvPr/>
          </p:nvCxnSpPr>
          <p:spPr>
            <a:xfrm rot="10800000">
              <a:off x="7184632" y="2974909"/>
              <a:ext cx="75000" cy="1935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7"/>
            <p:cNvCxnSpPr>
              <a:stCxn id="290" idx="3"/>
              <a:endCxn id="292" idx="7"/>
            </p:cNvCxnSpPr>
            <p:nvPr/>
          </p:nvCxnSpPr>
          <p:spPr>
            <a:xfrm flipH="1">
              <a:off x="7317661" y="3061743"/>
              <a:ext cx="217200" cy="1158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5" name="Google Shape;295;p7"/>
            <p:cNvSpPr/>
            <p:nvPr/>
          </p:nvSpPr>
          <p:spPr>
            <a:xfrm>
              <a:off x="8491308" y="2953387"/>
              <a:ext cx="130500" cy="1023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094940" y="2844672"/>
              <a:ext cx="130500" cy="109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181973" y="3141360"/>
              <a:ext cx="130500" cy="103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8" name="Google Shape;298;p7"/>
            <p:cNvCxnSpPr>
              <a:endCxn id="296" idx="4"/>
            </p:cNvCxnSpPr>
            <p:nvPr/>
          </p:nvCxnSpPr>
          <p:spPr>
            <a:xfrm rot="10800000">
              <a:off x="8160190" y="2953872"/>
              <a:ext cx="75000" cy="1935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" name="Google Shape;299;p7"/>
            <p:cNvCxnSpPr>
              <a:stCxn id="295" idx="3"/>
              <a:endCxn id="297" idx="7"/>
            </p:cNvCxnSpPr>
            <p:nvPr/>
          </p:nvCxnSpPr>
          <p:spPr>
            <a:xfrm flipH="1">
              <a:off x="8293219" y="3040706"/>
              <a:ext cx="217200" cy="11580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0" name="Google Shape;300;p7"/>
            <p:cNvSpPr/>
            <p:nvPr/>
          </p:nvSpPr>
          <p:spPr>
            <a:xfrm>
              <a:off x="7064252" y="3355642"/>
              <a:ext cx="6342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5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x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1129" y="3558283"/>
              <a:ext cx="6198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5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y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064252" y="3747588"/>
              <a:ext cx="6429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5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z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8033827" y="3342018"/>
              <a:ext cx="6270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5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z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8053724" y="3544659"/>
              <a:ext cx="6198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5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y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8046848" y="3733964"/>
              <a:ext cx="6591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500" b="1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x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904257" y="2673540"/>
              <a:ext cx="2796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497981" y="2758001"/>
              <a:ext cx="2664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6926924" y="3111021"/>
              <a:ext cx="3231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948288" y="3136783"/>
              <a:ext cx="2796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633254" y="2847318"/>
              <a:ext cx="2664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902481" y="2598843"/>
              <a:ext cx="3231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endParaRPr sz="15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1715</Words>
  <Application>Microsoft Macintosh PowerPoint</Application>
  <PresentationFormat>On-screen Show (16:9)</PresentationFormat>
  <Paragraphs>461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Glossy</vt:lpstr>
      <vt:lpstr>Bidisha Samanta, Abir De, Gourhari Jana, Pratim Kumar Chattaraj, Niloy Ganguly, Manuel Gomez-Rodriguez  IIT Kharagpur, MPI-SWS  AAAI’19</vt:lpstr>
      <vt:lpstr>Discovering new, plausible drug-like molecules</vt:lpstr>
      <vt:lpstr>Generative models for molecule design</vt:lpstr>
      <vt:lpstr>Limitations of current models</vt:lpstr>
      <vt:lpstr>NeVAE: A variational autoencoder for graphs</vt:lpstr>
      <vt:lpstr>Background on Variational Autoencoder</vt:lpstr>
      <vt:lpstr>The probabilistic encoder</vt:lpstr>
      <vt:lpstr>The probabilistic encoder</vt:lpstr>
      <vt:lpstr>Encoder has desirable properties</vt:lpstr>
      <vt:lpstr>The probabilistic decoder (Block Diagram)</vt:lpstr>
      <vt:lpstr>The probabilistic decoder</vt:lpstr>
      <vt:lpstr>The probabilistic decoder</vt:lpstr>
      <vt:lpstr>The probabilistic decoder</vt:lpstr>
      <vt:lpstr>Decoder guarantees structural properties</vt:lpstr>
      <vt:lpstr>The probabilistic decoder</vt:lpstr>
      <vt:lpstr>The probabilistic decoder (Permutation Invariant)</vt:lpstr>
      <vt:lpstr>Training is permutation invariant</vt:lpstr>
      <vt:lpstr>Experimental setup</vt:lpstr>
      <vt:lpstr>Quantitative evaluation metrics</vt:lpstr>
      <vt:lpstr>Competing methods</vt:lpstr>
      <vt:lpstr>Validity of the discovered molecules</vt:lpstr>
      <vt:lpstr>Novelty of the discovered molecules</vt:lpstr>
      <vt:lpstr>Uniqueness of the discovered molecules</vt:lpstr>
      <vt:lpstr>Smooth, meaningful space of molecules</vt:lpstr>
      <vt:lpstr>Interpolation on latent space</vt:lpstr>
      <vt:lpstr>Predicting &amp; optimizing for molecule properties</vt:lpstr>
      <vt:lpstr>Predicting &amp; optimizing for molecule properties</vt:lpstr>
      <vt:lpstr>Property prediction (Sparse Gaussian Process)</vt:lpstr>
      <vt:lpstr>Property maximization (Bayesian Optimization)</vt:lpstr>
      <vt:lpstr>Limitation</vt:lpstr>
      <vt:lpstr>The probabilistic encoder</vt:lpstr>
      <vt:lpstr>The probabilistic encoder</vt:lpstr>
      <vt:lpstr>The probabilistic decoder</vt:lpstr>
      <vt:lpstr>The probabilistic decoder</vt:lpstr>
      <vt:lpstr>The property oriented decoder</vt:lpstr>
      <vt:lpstr>The property oriented decoder (KL control)</vt:lpstr>
      <vt:lpstr>Effect of temperature parameter </vt:lpstr>
      <vt:lpstr>Best three molecules QED</vt:lpstr>
      <vt:lpstr>Property scores for first three molecules </vt:lpstr>
      <vt:lpstr>Conclusions</vt:lpstr>
      <vt:lpstr>Thanks!</vt:lpstr>
      <vt:lpstr>Thank you!</vt:lpstr>
      <vt:lpstr>Training is efficient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Bidisha Samanta, Abir De, Gourhari Jana, Pratim Kumar Chattaraj, Niloy Ganguly, Manuel Gomez-Rodriguez   IIT Kharagpur, MPI-SWS</dc:title>
  <dc:creator>Manuel Gomez Rodriguez</dc:creator>
  <cp:lastModifiedBy>Niloy Ganguly</cp:lastModifiedBy>
  <cp:revision>20</cp:revision>
  <dcterms:created xsi:type="dcterms:W3CDTF">2014-02-12T10:07:58Z</dcterms:created>
  <dcterms:modified xsi:type="dcterms:W3CDTF">2019-07-15T09:29:05Z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