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4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477" r:id="rId43"/>
    <p:sldId id="470" r:id="rId44"/>
    <p:sldId id="471" r:id="rId45"/>
    <p:sldId id="472" r:id="rId46"/>
    <p:sldId id="475" r:id="rId47"/>
    <p:sldId id="480" r:id="rId48"/>
    <p:sldId id="481" r:id="rId49"/>
    <p:sldId id="464" r:id="rId50"/>
    <p:sldId id="430" r:id="rId51"/>
    <p:sldId id="432" r:id="rId52"/>
    <p:sldId id="433" r:id="rId53"/>
    <p:sldId id="434" r:id="rId54"/>
    <p:sldId id="428" r:id="rId55"/>
    <p:sldId id="436" r:id="rId56"/>
    <p:sldId id="438" r:id="rId57"/>
    <p:sldId id="441" r:id="rId58"/>
    <p:sldId id="440" r:id="rId59"/>
    <p:sldId id="442" r:id="rId60"/>
    <p:sldId id="410" r:id="rId61"/>
    <p:sldId id="411" r:id="rId62"/>
    <p:sldId id="443" r:id="rId63"/>
    <p:sldId id="413" r:id="rId64"/>
    <p:sldId id="444" r:id="rId65"/>
    <p:sldId id="445" r:id="rId66"/>
    <p:sldId id="417" r:id="rId67"/>
    <p:sldId id="446" r:id="rId68"/>
    <p:sldId id="447" r:id="rId69"/>
    <p:sldId id="448" r:id="rId70"/>
    <p:sldId id="449" r:id="rId71"/>
    <p:sldId id="450" r:id="rId72"/>
    <p:sldId id="423" r:id="rId73"/>
    <p:sldId id="426" r:id="rId74"/>
    <p:sldId id="334" r:id="rId75"/>
    <p:sldId id="460" r:id="rId76"/>
    <p:sldId id="394" r:id="rId77"/>
    <p:sldId id="463" r:id="rId78"/>
    <p:sldId id="395" r:id="rId79"/>
    <p:sldId id="396" r:id="rId80"/>
    <p:sldId id="397" r:id="rId81"/>
    <p:sldId id="452" r:id="rId82"/>
    <p:sldId id="453" r:id="rId83"/>
    <p:sldId id="454" r:id="rId84"/>
    <p:sldId id="484" r:id="rId85"/>
    <p:sldId id="486" r:id="rId86"/>
    <p:sldId id="468" r:id="rId87"/>
    <p:sldId id="405" r:id="rId88"/>
    <p:sldId id="406" r:id="rId89"/>
    <p:sldId id="408" r:id="rId90"/>
    <p:sldId id="465" r:id="rId91"/>
    <p:sldId id="409" r:id="rId92"/>
    <p:sldId id="466" r:id="rId93"/>
    <p:sldId id="400" r:id="rId94"/>
    <p:sldId id="412" r:id="rId95"/>
    <p:sldId id="414" r:id="rId96"/>
    <p:sldId id="415" r:id="rId97"/>
    <p:sldId id="467" r:id="rId98"/>
    <p:sldId id="416" r:id="rId99"/>
    <p:sldId id="401" r:id="rId100"/>
    <p:sldId id="402" r:id="rId101"/>
    <p:sldId id="403" r:id="rId102"/>
    <p:sldId id="418" r:id="rId103"/>
    <p:sldId id="419" r:id="rId104"/>
    <p:sldId id="420" r:id="rId105"/>
    <p:sldId id="421" r:id="rId106"/>
    <p:sldId id="299" r:id="rId107"/>
    <p:sldId id="469" r:id="rId108"/>
    <p:sldId id="301" r:id="rId109"/>
    <p:sldId id="302" r:id="rId110"/>
    <p:sldId id="300" r:id="rId111"/>
    <p:sldId id="303" r:id="rId112"/>
    <p:sldId id="304" r:id="rId113"/>
    <p:sldId id="305" r:id="rId114"/>
    <p:sldId id="306" r:id="rId115"/>
    <p:sldId id="307" r:id="rId116"/>
    <p:sldId id="308" r:id="rId117"/>
    <p:sldId id="309" r:id="rId118"/>
    <p:sldId id="310" r:id="rId119"/>
    <p:sldId id="311" r:id="rId120"/>
    <p:sldId id="312" r:id="rId121"/>
    <p:sldId id="313" r:id="rId122"/>
    <p:sldId id="314" r:id="rId123"/>
    <p:sldId id="315" r:id="rId124"/>
    <p:sldId id="316" r:id="rId125"/>
    <p:sldId id="317" r:id="rId126"/>
    <p:sldId id="318" r:id="rId127"/>
    <p:sldId id="319" r:id="rId128"/>
    <p:sldId id="320" r:id="rId129"/>
    <p:sldId id="321" r:id="rId130"/>
    <p:sldId id="322" r:id="rId131"/>
    <p:sldId id="323" r:id="rId132"/>
    <p:sldId id="324" r:id="rId133"/>
    <p:sldId id="325" r:id="rId134"/>
    <p:sldId id="326" r:id="rId135"/>
    <p:sldId id="478" r:id="rId136"/>
    <p:sldId id="479" r:id="rId137"/>
    <p:sldId id="482" r:id="rId138"/>
    <p:sldId id="483" r:id="rId139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89" d="100"/>
          <a:sy n="89" d="100"/>
        </p:scale>
        <p:origin x="-1424" y="-10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20" Type="http://schemas.openxmlformats.org/officeDocument/2006/relationships/slide" Target="slides/slide118.xml"/><Relationship Id="rId121" Type="http://schemas.openxmlformats.org/officeDocument/2006/relationships/slide" Target="slides/slide119.xml"/><Relationship Id="rId122" Type="http://schemas.openxmlformats.org/officeDocument/2006/relationships/slide" Target="slides/slide120.xml"/><Relationship Id="rId123" Type="http://schemas.openxmlformats.org/officeDocument/2006/relationships/slide" Target="slides/slide121.xml"/><Relationship Id="rId124" Type="http://schemas.openxmlformats.org/officeDocument/2006/relationships/slide" Target="slides/slide122.xml"/><Relationship Id="rId125" Type="http://schemas.openxmlformats.org/officeDocument/2006/relationships/slide" Target="slides/slide123.xml"/><Relationship Id="rId126" Type="http://schemas.openxmlformats.org/officeDocument/2006/relationships/slide" Target="slides/slide124.xml"/><Relationship Id="rId127" Type="http://schemas.openxmlformats.org/officeDocument/2006/relationships/slide" Target="slides/slide125.xml"/><Relationship Id="rId128" Type="http://schemas.openxmlformats.org/officeDocument/2006/relationships/slide" Target="slides/slide126.xml"/><Relationship Id="rId129" Type="http://schemas.openxmlformats.org/officeDocument/2006/relationships/slide" Target="slides/slide1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00" Type="http://schemas.openxmlformats.org/officeDocument/2006/relationships/slide" Target="slides/slide98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30" Type="http://schemas.openxmlformats.org/officeDocument/2006/relationships/slide" Target="slides/slide128.xml"/><Relationship Id="rId131" Type="http://schemas.openxmlformats.org/officeDocument/2006/relationships/slide" Target="slides/slide129.xml"/><Relationship Id="rId132" Type="http://schemas.openxmlformats.org/officeDocument/2006/relationships/slide" Target="slides/slide130.xml"/><Relationship Id="rId133" Type="http://schemas.openxmlformats.org/officeDocument/2006/relationships/slide" Target="slides/slide131.xml"/><Relationship Id="rId134" Type="http://schemas.openxmlformats.org/officeDocument/2006/relationships/slide" Target="slides/slide132.xml"/><Relationship Id="rId135" Type="http://schemas.openxmlformats.org/officeDocument/2006/relationships/slide" Target="slides/slide133.xml"/><Relationship Id="rId136" Type="http://schemas.openxmlformats.org/officeDocument/2006/relationships/slide" Target="slides/slide134.xml"/><Relationship Id="rId137" Type="http://schemas.openxmlformats.org/officeDocument/2006/relationships/slide" Target="slides/slide135.xml"/><Relationship Id="rId138" Type="http://schemas.openxmlformats.org/officeDocument/2006/relationships/slide" Target="slides/slide136.xml"/><Relationship Id="rId139" Type="http://schemas.openxmlformats.org/officeDocument/2006/relationships/slide" Target="slides/slide13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slide" Target="slides/slide112.xml"/><Relationship Id="rId115" Type="http://schemas.openxmlformats.org/officeDocument/2006/relationships/slide" Target="slides/slide113.xml"/><Relationship Id="rId116" Type="http://schemas.openxmlformats.org/officeDocument/2006/relationships/slide" Target="slides/slide114.xml"/><Relationship Id="rId117" Type="http://schemas.openxmlformats.org/officeDocument/2006/relationships/slide" Target="slides/slide115.xml"/><Relationship Id="rId118" Type="http://schemas.openxmlformats.org/officeDocument/2006/relationships/slide" Target="slides/slide116.xml"/><Relationship Id="rId119" Type="http://schemas.openxmlformats.org/officeDocument/2006/relationships/slide" Target="slides/slide1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Relationship Id="rId140" Type="http://schemas.openxmlformats.org/officeDocument/2006/relationships/notesMaster" Target="notesMasters/notesMaster1.xml"/><Relationship Id="rId141" Type="http://schemas.openxmlformats.org/officeDocument/2006/relationships/printerSettings" Target="printerSettings/printerSettings1.bin"/><Relationship Id="rId142" Type="http://schemas.openxmlformats.org/officeDocument/2006/relationships/presProps" Target="presProps.xml"/><Relationship Id="rId143" Type="http://schemas.openxmlformats.org/officeDocument/2006/relationships/viewProps" Target="viewProps.xml"/><Relationship Id="rId144" Type="http://schemas.openxmlformats.org/officeDocument/2006/relationships/theme" Target="theme/theme1.xml"/><Relationship Id="rId1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686095" y="685800"/>
            <a:ext cx="54866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384977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FE15BEC9-229D-4C46-88BD-2BF1B9DE0C4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56675" name="Notes Placeholder 2">
            <a:extLst>
              <a:ext uri="{FF2B5EF4-FFF2-40B4-BE49-F238E27FC236}">
                <a16:creationId xmlns:a16="http://schemas.microsoft.com/office/drawing/2014/main" xmlns="" id="{98B386C0-6CED-734E-95E6-0B2D3459EEA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3936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B2A44173-7839-3A44-BD89-C6D9D4E4520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57699" name="Notes Placeholder 2">
            <a:extLst>
              <a:ext uri="{FF2B5EF4-FFF2-40B4-BE49-F238E27FC236}">
                <a16:creationId xmlns:a16="http://schemas.microsoft.com/office/drawing/2014/main" xmlns="" id="{ED0165FC-438F-3149-BD25-445DF141F2A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98630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47CB050E-27A9-704C-A1E8-8211E10BC05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58723" name="Notes Placeholder 2">
            <a:extLst>
              <a:ext uri="{FF2B5EF4-FFF2-40B4-BE49-F238E27FC236}">
                <a16:creationId xmlns:a16="http://schemas.microsoft.com/office/drawing/2014/main" xmlns="" id="{BB5F5375-DBBD-8442-A10F-B3FA7DDF757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256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4EE82E49-33F6-D646-90CC-8E2297828DF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59747" name="Notes Placeholder 2">
            <a:extLst>
              <a:ext uri="{FF2B5EF4-FFF2-40B4-BE49-F238E27FC236}">
                <a16:creationId xmlns:a16="http://schemas.microsoft.com/office/drawing/2014/main" xmlns="" id="{57F1D864-9F69-6C4E-8920-3A9BC1E0A9B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58145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4CD3F1B4-394B-A845-995B-02E094F77A9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60771" name="Notes Placeholder 2">
            <a:extLst>
              <a:ext uri="{FF2B5EF4-FFF2-40B4-BE49-F238E27FC236}">
                <a16:creationId xmlns:a16="http://schemas.microsoft.com/office/drawing/2014/main" xmlns="" id="{6AFC62CD-7CFC-184F-B325-A5BD815D086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4070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Shape 14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8" name="Shape 1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82600" lvl="0" indent="-342900" rtl="0">
              <a:spcBef>
                <a:spcPts val="0"/>
              </a:spcBef>
              <a:buClr>
                <a:srgbClr val="FF6309"/>
              </a:buClr>
              <a:buSzPct val="100000"/>
              <a:buFont typeface="Lato"/>
            </a:pPr>
            <a:r>
              <a:rPr lang="en" sz="1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assumed fixed form of the arrival rate. How to model a more generic model using deep framework to capture any form of nonlinearity?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Shape 14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8" name="Shape 1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82600" lvl="0" indent="-342900" rtl="0">
              <a:spcBef>
                <a:spcPts val="0"/>
              </a:spcBef>
              <a:buClr>
                <a:srgbClr val="FF6309"/>
              </a:buClr>
              <a:buSzPct val="100000"/>
              <a:buFont typeface="Lato"/>
            </a:pPr>
            <a:r>
              <a:rPr lang="en" sz="1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assumed fixed form of the arrival rate. How to model a more generic model using deep framework to capture any form of nonlinearity?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79786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Shape 150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Shape 15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Shape 151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6" name="Shape 15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Shape 14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7" name="Shape 14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Shape 152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22" name="Shape 15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Shape 156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1" name="Shape 15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Shape 156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7" name="Shape 15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Shape 160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6" name="Shape 16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Shape 161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6" name="Shape 16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Shape 162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5" name="Shape 16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Shape 164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1" name="Shape 16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Shape 165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2" name="Shape 16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Shape 165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0" name="Shape 16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Shape 168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2" name="Shape 16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Shape 173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1" name="Shape 17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Shape 175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53" name="Shape 17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Shape 177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71" name="Shape 17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Shape 180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5" name="Shape 18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Shape 182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8" name="Shape 18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Shape 184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9" name="Shape 18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cells with light orange (blue)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color indicates the best (second best) predictor. Numbers in the bracket denote percentage improvement over the nearest baseline. Numbers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 the italics indicate the best performer among the four state-of-the-art baselines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Shape 185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56" name="Shape 18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Shape 194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1" name="Shape 19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Shape 199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6" name="Shape 19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Shape 215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3" name="Shape 2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Shape 21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89" name="Shape 2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Shape 220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04" name="Shape 2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Shape 222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5" name="Shape 2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Shape 223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40" name="Shape 2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>
            <a:spLocks noGrp="1" noRot="1" noChangeAspect="1"/>
          </p:cNvSpPr>
          <p:nvPr>
            <p:ph type="sldImg" idx="2"/>
          </p:nvPr>
        </p:nvSpPr>
        <p:spPr>
          <a:xfrm>
            <a:off x="1065213" y="1200150"/>
            <a:ext cx="51847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9" name="Shape 599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59" cy="3780629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r>
              <a:rPr lang="en-US" sz="1300" dirty="0"/>
              <a:t>http://barabasi.com/f/250.pdf</a:t>
            </a:r>
            <a:endParaRPr sz="1300"/>
          </a:p>
        </p:txBody>
      </p:sp>
      <p:sp>
        <p:nvSpPr>
          <p:cNvPr id="600" name="Shape 600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19" cy="481634"/>
          </a:xfrm>
          <a:prstGeom prst="rect">
            <a:avLst/>
          </a:prstGeom>
          <a:noFill/>
          <a:ln>
            <a:noFill/>
          </a:ln>
        </p:spPr>
        <p:txBody>
          <a:bodyPr lIns="96645" tIns="48309" rIns="96645" bIns="48309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 sz="1500"/>
              <a:pPr>
                <a:buClr>
                  <a:srgbClr val="000000"/>
                </a:buClr>
                <a:buSzPct val="25000"/>
              </a:pPr>
              <a:t>134</a:t>
            </a:fld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104765288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>
            <a:spLocks noGrp="1" noRot="1" noChangeAspect="1"/>
          </p:cNvSpPr>
          <p:nvPr>
            <p:ph type="sldImg" idx="2"/>
          </p:nvPr>
        </p:nvSpPr>
        <p:spPr>
          <a:xfrm>
            <a:off x="1065213" y="1200150"/>
            <a:ext cx="51847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9" name="Shape 599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59" cy="3780629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r>
              <a:rPr lang="en-US" sz="1300" dirty="0"/>
              <a:t>http://barabasi.com/f/250.pdf</a:t>
            </a:r>
            <a:endParaRPr sz="1300"/>
          </a:p>
        </p:txBody>
      </p:sp>
      <p:sp>
        <p:nvSpPr>
          <p:cNvPr id="600" name="Shape 600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19" cy="481634"/>
          </a:xfrm>
          <a:prstGeom prst="rect">
            <a:avLst/>
          </a:prstGeom>
          <a:noFill/>
          <a:ln>
            <a:noFill/>
          </a:ln>
        </p:spPr>
        <p:txBody>
          <a:bodyPr lIns="96645" tIns="48309" rIns="96645" bIns="48309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 sz="1500"/>
              <a:pPr>
                <a:buClr>
                  <a:srgbClr val="000000"/>
                </a:buClr>
                <a:buSzPct val="25000"/>
              </a:pPr>
              <a:t>135</a:t>
            </a:fld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031730577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Shape 14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8" name="Shape 1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82600" lvl="0" indent="-342900" rtl="0">
              <a:spcBef>
                <a:spcPts val="0"/>
              </a:spcBef>
              <a:buClr>
                <a:srgbClr val="FF6309"/>
              </a:buClr>
              <a:buSzPct val="100000"/>
              <a:buFont typeface="Lato"/>
            </a:pPr>
            <a:r>
              <a:rPr lang="en" sz="15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assumed fixed form of the arrival rate. How to model a more generic model using deep framework to capture any form of nonlinearity?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429906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Shape 14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8" name="Shape 1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82600" lvl="0" indent="-342900" rtl="0">
              <a:spcBef>
                <a:spcPts val="0"/>
              </a:spcBef>
              <a:buClr>
                <a:srgbClr val="FF6309"/>
              </a:buClr>
              <a:buSzPct val="100000"/>
              <a:buFont typeface="Lato"/>
            </a:pPr>
            <a:r>
              <a:rPr lang="en" sz="15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assumed fixed form of the arrival rate. How to model a more generic model using deep framework to capture any form of nonlinearity?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3364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7" name="Shape 4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Hashtag diffusion models are of two types. 1. Fetaure based: Rely on offline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8" name="Shape 4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6" name="Shape 4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3" name="Shape 6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4" name="Shape 6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71" name="Shape 6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Shape 81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7" name="Shape 8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Shape 93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1" name="Shape 9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Shape 94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6" name="Shape 9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9" name="Shape 9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Shape 101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7" name="Shape 10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Shape 105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51" name="Shape 10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Shape 106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5" name="Shape 10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Shape 107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5" name="Shape 10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Shape 108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4" name="Shape 10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Shape 108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0" name="Shape 10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`Today people express their opinion in social media in various topics – for example political issues, investors stock, product reviews etc. Hence Social Media has become a platform for sensing granular opinion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Shape 11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2" name="Shape 1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Shape 112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" name="Shape 1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Shape 113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6" name="Shape 1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Shape 127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Shape 1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Shape 12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8" name="Shape 1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Shape 132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4" name="Shape 1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Shape 139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94" name="Shape 13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Shape 141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5" name="Shape 14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Shape 143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2" name="Shape 14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Shape 144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47" name="Shape 1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Shape 108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4" name="Shape 10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7359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 noRot="1" noChangeAspect="1"/>
          </p:cNvSpPr>
          <p:nvPr>
            <p:ph type="sldImg" idx="2"/>
          </p:nvPr>
        </p:nvSpPr>
        <p:spPr>
          <a:xfrm>
            <a:off x="1065213" y="1200150"/>
            <a:ext cx="51847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59" cy="3780629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r>
              <a:rPr lang="en-US" sz="1300" dirty="0"/>
              <a:t>So we propose here to have a generalized model of SLANT called Deep-SLANT. Here we don’t assume any fixed representation of the function of f and g.</a:t>
            </a:r>
            <a:endParaRPr sz="1300"/>
          </a:p>
        </p:txBody>
      </p:sp>
      <p:sp>
        <p:nvSpPr>
          <p:cNvPr id="469" name="Shape 469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19" cy="481634"/>
          </a:xfrm>
          <a:prstGeom prst="rect">
            <a:avLst/>
          </a:prstGeom>
          <a:noFill/>
          <a:ln>
            <a:noFill/>
          </a:ln>
        </p:spPr>
        <p:txBody>
          <a:bodyPr lIns="96645" tIns="48309" rIns="96645" bIns="48309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 sz="1500"/>
              <a:pPr>
                <a:buClr>
                  <a:srgbClr val="000000"/>
                </a:buClr>
                <a:buSzPct val="25000"/>
              </a:pPr>
              <a:t>42</a:t>
            </a:fld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231309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 noRot="1" noChangeAspect="1"/>
          </p:cNvSpPr>
          <p:nvPr>
            <p:ph type="sldImg" idx="2"/>
          </p:nvPr>
        </p:nvSpPr>
        <p:spPr>
          <a:xfrm>
            <a:off x="1065213" y="1200150"/>
            <a:ext cx="51847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59" cy="3780629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endParaRPr sz="1300"/>
          </a:p>
        </p:txBody>
      </p:sp>
      <p:sp>
        <p:nvSpPr>
          <p:cNvPr id="469" name="Shape 469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19" cy="481634"/>
          </a:xfrm>
          <a:prstGeom prst="rect">
            <a:avLst/>
          </a:prstGeom>
          <a:noFill/>
          <a:ln>
            <a:noFill/>
          </a:ln>
        </p:spPr>
        <p:txBody>
          <a:bodyPr lIns="96645" tIns="48309" rIns="96645" bIns="48309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 sz="1500"/>
              <a:pPr>
                <a:buClr>
                  <a:srgbClr val="000000"/>
                </a:buClr>
                <a:buSzPct val="25000"/>
              </a:pPr>
              <a:t>43</a:t>
            </a:fld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0453323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>
            <a:spLocks noGrp="1" noRot="1" noChangeAspect="1"/>
          </p:cNvSpPr>
          <p:nvPr>
            <p:ph type="sldImg" idx="2"/>
          </p:nvPr>
        </p:nvSpPr>
        <p:spPr>
          <a:xfrm>
            <a:off x="1065213" y="1200150"/>
            <a:ext cx="51847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3" name="Shape 573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59" cy="3780629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r>
              <a:rPr lang="en-US" sz="1300" dirty="0"/>
              <a:t>Explanation for the non-linear approximations which can help using deep architecture for small amount of learning data</a:t>
            </a:r>
            <a:endParaRPr sz="1300"/>
          </a:p>
        </p:txBody>
      </p:sp>
      <p:sp>
        <p:nvSpPr>
          <p:cNvPr id="574" name="Shape 574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19" cy="481634"/>
          </a:xfrm>
          <a:prstGeom prst="rect">
            <a:avLst/>
          </a:prstGeom>
          <a:noFill/>
          <a:ln>
            <a:noFill/>
          </a:ln>
        </p:spPr>
        <p:txBody>
          <a:bodyPr lIns="96645" tIns="48309" rIns="96645" bIns="48309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 sz="1500"/>
              <a:pPr>
                <a:buClr>
                  <a:srgbClr val="000000"/>
                </a:buClr>
                <a:buSzPct val="25000"/>
              </a:pPr>
              <a:t>44</a:t>
            </a:fld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5379166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>
            <a:spLocks noGrp="1" noRot="1" noChangeAspect="1"/>
          </p:cNvSpPr>
          <p:nvPr>
            <p:ph type="sldImg" idx="2"/>
          </p:nvPr>
        </p:nvSpPr>
        <p:spPr>
          <a:xfrm>
            <a:off x="1065213" y="1200150"/>
            <a:ext cx="51847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9" name="Shape 599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59" cy="3780629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>
            <a:noAutofit/>
          </a:bodyPr>
          <a:lstStyle/>
          <a:p>
            <a:pPr>
              <a:buSzPct val="25000"/>
            </a:pPr>
            <a:r>
              <a:rPr lang="en-US" sz="1300" dirty="0"/>
              <a:t>http://barabasi.com/f/250.pdf</a:t>
            </a:r>
            <a:endParaRPr sz="1300"/>
          </a:p>
        </p:txBody>
      </p:sp>
      <p:sp>
        <p:nvSpPr>
          <p:cNvPr id="600" name="Shape 600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19" cy="481634"/>
          </a:xfrm>
          <a:prstGeom prst="rect">
            <a:avLst/>
          </a:prstGeom>
          <a:noFill/>
          <a:ln>
            <a:noFill/>
          </a:ln>
        </p:spPr>
        <p:txBody>
          <a:bodyPr lIns="96645" tIns="48309" rIns="96645" bIns="48309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 sz="1500"/>
              <a:pPr>
                <a:buClr>
                  <a:srgbClr val="000000"/>
                </a:buClr>
                <a:buSzPct val="25000"/>
              </a:pPr>
              <a:t>45</a:t>
            </a:fld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5335534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Shape 146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Shape 14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Shape 147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3" name="Shape 14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Shape 108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4" name="Shape 10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84226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research on opinion dynamics got a fresh lease with the advent of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onlines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social networks, specially from data driven perspective.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 recently there are few sets of models For example biased voter model in 2014 and then Linear Models like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AsLM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then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SLANt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7772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each of plethora of models,  the underlying premise remained similar.  There is a network of users and the user is influenced by here neighbors.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 for example here Alice is connected to Bob, Charlie and David to whom they are following. Alice has some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intial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opinion in a discussion, it keeps changing as it is exposed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either of her friends. 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9268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However, the reality is different. An user in reality is not exposed to only her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nbrs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but also to the other sources of information.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example, she may read some news, some external source etc. So, in practice she would express opinions that are gathered from external sources. So we see there is a clear demarcation between opinions--endo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6942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Despite such a rich literature, the existing models strive to capture the externalities.. Its not that they don’t acknowledge them.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But they take care of them by adding an odd constant to offset them. 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90417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3168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436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look carefully, these opinions change with time. For example, if you have an opinion on some topics, it may change after you read an informative article about it.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243530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look carefully, these opinions change with time. For example, if you have an opinion on some topics, it may change after you read an informative article about it.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87119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look carefully, these opinions change with time. For example, if you have an opinion on some topics, it may change after you read an informative article about it.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4506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look carefully, these opinions change with time. For example, if you have an opinion on some topics, it may change after you read an informative article about it.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8106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look carefully, these opinions change with time. For example, if you have an opinion on some topics, it may change after you read an informative article about it.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5132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look carefully, these opinions change with time. For example, if you have an opinion on some topics, it may change after you read an informative article about it.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34010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look carefully, these opinions change with time. For example, if you have an opinion on some topics, it may change after you read an informative article about it.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6288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look carefully, these opinions change with time. For example, if you have an opinion on some topics, it may change after you read an informative article about it.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77101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look carefully, these opinions change with time. For example, if you have an opinion on some topics, it may change after you read an informative article about it.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90864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look carefully, these opinions change with time. For example, if you have an opinion on some topics, it may change after you read an informative article about it.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2022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look carefully, these opinions change with time. For example, if you have an opinion on some topics, it may change after you read an informative article about it.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81176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look carefully, these opinions change with time. For example, if you have an opinion on some topics, it may change after you read an informative article about it.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25848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look carefully, these opinions change with time. For example, if you have an opinion on some topics, it may change after you read an informative article about it.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848730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look carefully, these opinions change with time. For example, if you have an opinion on some topics, it may change after you read an informative article about it.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025128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consider variance to measure the quality of estimation. 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5487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look carefully, these opinions change with time. For example, if you have an opinion on some topics, it may change after you read an informative article about it.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656730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Shape 14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8" name="Shape 1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82600" lvl="0" indent="-342900" rtl="0">
              <a:spcBef>
                <a:spcPts val="0"/>
              </a:spcBef>
              <a:buClr>
                <a:srgbClr val="FF6309"/>
              </a:buClr>
              <a:buSzPct val="100000"/>
              <a:buFont typeface="Lato"/>
            </a:pPr>
            <a:r>
              <a:rPr lang="en" sz="15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assumed fixed form of the arrival rate. How to model a more generic model using deep framework to capture any form of nonlinearity?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45379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Shape 14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8" name="Shape 1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82600" lvl="0" indent="-342900" rtl="0">
              <a:spcBef>
                <a:spcPts val="0"/>
              </a:spcBef>
              <a:buClr>
                <a:srgbClr val="FF6309"/>
              </a:buClr>
              <a:buSzPct val="100000"/>
              <a:buFont typeface="Lato"/>
            </a:pPr>
            <a:r>
              <a:rPr lang="en" sz="15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assumed fixed form of the arrival rate. How to model a more generic model using deep framework to capture any form of nonlinearity?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119883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333025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Shape 14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8" name="Shape 1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82600" lvl="0" indent="-342900" rtl="0">
              <a:spcBef>
                <a:spcPts val="0"/>
              </a:spcBef>
              <a:buClr>
                <a:srgbClr val="FF6309"/>
              </a:buClr>
              <a:buSzPct val="100000"/>
              <a:buFont typeface="Lato"/>
            </a:pPr>
            <a:r>
              <a:rPr lang="en" sz="15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assumed fixed form of the arrival rate. How to model a more generic model using deep framework to capture any form of nonlinearity?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423033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Shape 14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8" name="Shape 1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82600" lvl="0" indent="-342900" rtl="0">
              <a:spcBef>
                <a:spcPts val="0"/>
              </a:spcBef>
              <a:buClr>
                <a:srgbClr val="FF6309"/>
              </a:buClr>
              <a:buSzPct val="100000"/>
              <a:buFont typeface="Lato"/>
            </a:pPr>
            <a:r>
              <a:rPr lang="en" sz="15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assumed fixed form of the arrival rate. How to model a more generic model using deep framework to capture any form of nonlinearity?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174578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Shape 14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8" name="Shape 1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82600" lvl="0" indent="-342900" rtl="0">
              <a:spcBef>
                <a:spcPts val="0"/>
              </a:spcBef>
              <a:buClr>
                <a:srgbClr val="FF6309"/>
              </a:buClr>
              <a:buSzPct val="100000"/>
              <a:buFont typeface="Lato"/>
            </a:pPr>
            <a:r>
              <a:rPr lang="en" sz="15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assumed fixed form of the arrival rate. How to model a more generic model using deep framework to capture any form of nonlinearity?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721914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Shape 14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8" name="Shape 1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82600" lvl="0" indent="-342900" rtl="0">
              <a:spcBef>
                <a:spcPts val="0"/>
              </a:spcBef>
              <a:buClr>
                <a:srgbClr val="FF6309"/>
              </a:buClr>
              <a:buSzPct val="100000"/>
              <a:buFont typeface="Lato"/>
            </a:pPr>
            <a:r>
              <a:rPr lang="en" sz="15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assumed fixed form of the arrival rate. How to model a more generic model using deep framework to capture any form of nonlinearity?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139171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Shape 14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8" name="Shape 1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82600" lvl="0" indent="-342900" rtl="0">
              <a:spcBef>
                <a:spcPts val="0"/>
              </a:spcBef>
              <a:buClr>
                <a:srgbClr val="FF6309"/>
              </a:buClr>
              <a:buSzPct val="100000"/>
              <a:buFont typeface="Lato"/>
            </a:pPr>
            <a:r>
              <a:rPr lang="en" sz="15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assumed fixed form of the arrival rate. How to model a more generic model using deep framework to capture any form of nonlinearity?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841226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Shape 14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8" name="Shape 1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82600" lvl="0" indent="-342900" rtl="0">
              <a:spcBef>
                <a:spcPts val="0"/>
              </a:spcBef>
              <a:buClr>
                <a:srgbClr val="FF6309"/>
              </a:buClr>
              <a:buSzPct val="100000"/>
              <a:buFont typeface="Lato"/>
            </a:pPr>
            <a:r>
              <a:rPr lang="en" sz="15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assumed fixed form of the arrival rate. How to model a more generic model using deep framework to capture any form of nonlinearity?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5490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Shape 14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8" name="Shape 1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82600" lvl="0" indent="-342900" rtl="0">
              <a:spcBef>
                <a:spcPts val="0"/>
              </a:spcBef>
              <a:buClr>
                <a:srgbClr val="FF6309"/>
              </a:buClr>
              <a:buSzPct val="100000"/>
              <a:buFont typeface="Lato"/>
            </a:pPr>
            <a:r>
              <a:rPr lang="en" sz="15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assumed fixed form of the arrival rate. How to model a more generic model using deep framework to capture any form of nonlinearity?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536224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Shape 14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8" name="Shape 1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82600" lvl="0" indent="-342900" rtl="0">
              <a:spcBef>
                <a:spcPts val="0"/>
              </a:spcBef>
              <a:buClr>
                <a:srgbClr val="FF6309"/>
              </a:buClr>
              <a:buSzPct val="100000"/>
              <a:buFont typeface="Lato"/>
            </a:pPr>
            <a:r>
              <a:rPr lang="en" sz="15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assumed fixed form of the arrival rate. How to model a more generic model using deep framework to capture any form of nonlinearity?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764076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Shape 14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8" name="Shape 1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82600" lvl="0" indent="-342900" rtl="0">
              <a:spcBef>
                <a:spcPts val="0"/>
              </a:spcBef>
              <a:buClr>
                <a:srgbClr val="FF6309"/>
              </a:buClr>
              <a:buSzPct val="100000"/>
              <a:buFont typeface="Lato"/>
            </a:pPr>
            <a:r>
              <a:rPr lang="en" sz="15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assumed fixed form of the arrival rate. How to model a more generic model using deep framework to capture any form of nonlinearity?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823988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Shape 14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8" name="Shape 1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82600" lvl="0" indent="-342900" rtl="0">
              <a:spcBef>
                <a:spcPts val="0"/>
              </a:spcBef>
              <a:buClr>
                <a:srgbClr val="FF6309"/>
              </a:buClr>
              <a:buSzPct val="100000"/>
              <a:buFont typeface="Lato"/>
            </a:pPr>
            <a:r>
              <a:rPr lang="en" sz="1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assumed fixed form of the arrival rate. How to model a more generic model using deep framework to capture any form of nonlinearity?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Shape 150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Shape 15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Shape 108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4" name="Shape 10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093051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F5A90902-0664-204F-BD33-677B5F8BE4E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42339" name="Notes Placeholder 2">
            <a:extLst>
              <a:ext uri="{FF2B5EF4-FFF2-40B4-BE49-F238E27FC236}">
                <a16:creationId xmlns:a16="http://schemas.microsoft.com/office/drawing/2014/main" xmlns="" id="{A1A4AB59-7935-D44B-9F6C-CEB52126EE4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62726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2C0B6268-7B20-E440-AED7-7B553540B68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43363" name="Notes Placeholder 2">
            <a:extLst>
              <a:ext uri="{FF2B5EF4-FFF2-40B4-BE49-F238E27FC236}">
                <a16:creationId xmlns:a16="http://schemas.microsoft.com/office/drawing/2014/main" xmlns="" id="{41E97661-C3D7-FC41-9B30-2B0BD458AC2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83380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58DDC551-F3C6-4B4D-83DA-F4EAE7A09A7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44387" name="Notes Placeholder 2">
            <a:extLst>
              <a:ext uri="{FF2B5EF4-FFF2-40B4-BE49-F238E27FC236}">
                <a16:creationId xmlns:a16="http://schemas.microsoft.com/office/drawing/2014/main" xmlns="" id="{D60D92B7-FC12-EE4F-ABD0-69FF83F35EE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2451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A244E359-DA45-A04A-8F3D-EB19437B15D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45411" name="Notes Placeholder 2">
            <a:extLst>
              <a:ext uri="{FF2B5EF4-FFF2-40B4-BE49-F238E27FC236}">
                <a16:creationId xmlns:a16="http://schemas.microsoft.com/office/drawing/2014/main" xmlns="" id="{9E8EC9D0-09F0-0F4D-A44B-725F37EEC45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740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7FACDD06-6F57-3F49-8D00-AB909DD00E0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46435" name="Notes Placeholder 2">
            <a:extLst>
              <a:ext uri="{FF2B5EF4-FFF2-40B4-BE49-F238E27FC236}">
                <a16:creationId xmlns:a16="http://schemas.microsoft.com/office/drawing/2014/main" xmlns="" id="{1BCA98CE-D6A8-A945-ACD1-64703E1D088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5253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A7BF14FF-304A-0041-995B-E305460CAA5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47459" name="Notes Placeholder 2">
            <a:extLst>
              <a:ext uri="{FF2B5EF4-FFF2-40B4-BE49-F238E27FC236}">
                <a16:creationId xmlns:a16="http://schemas.microsoft.com/office/drawing/2014/main" xmlns="" id="{50C2F980-EAF8-474E-BB3E-28EA299ECF2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45743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F66AEE27-C62C-AB44-AF5F-5F582BB7C6C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48483" name="Notes Placeholder 2">
            <a:extLst>
              <a:ext uri="{FF2B5EF4-FFF2-40B4-BE49-F238E27FC236}">
                <a16:creationId xmlns:a16="http://schemas.microsoft.com/office/drawing/2014/main" xmlns="" id="{683B8E05-DC1D-0647-B1C3-FEFC805D5BC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6953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91492A46-3983-944D-9E16-8BEC22A9E97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49507" name="Notes Placeholder 2">
            <a:extLst>
              <a:ext uri="{FF2B5EF4-FFF2-40B4-BE49-F238E27FC236}">
                <a16:creationId xmlns:a16="http://schemas.microsoft.com/office/drawing/2014/main" xmlns="" id="{B5742FAE-70F8-444E-B7C6-0976A19F4AD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1782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FD38EE91-A85E-0840-B4D5-E70E64D2E1E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50531" name="Notes Placeholder 2">
            <a:extLst>
              <a:ext uri="{FF2B5EF4-FFF2-40B4-BE49-F238E27FC236}">
                <a16:creationId xmlns:a16="http://schemas.microsoft.com/office/drawing/2014/main" xmlns="" id="{EDF5C6AC-2050-1B49-9903-B82670127AA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34129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A316BA2A-D672-EB4E-AF69-B3E4A9F9093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51555" name="Notes Placeholder 2">
            <a:extLst>
              <a:ext uri="{FF2B5EF4-FFF2-40B4-BE49-F238E27FC236}">
                <a16:creationId xmlns:a16="http://schemas.microsoft.com/office/drawing/2014/main" xmlns="" id="{60A97BA3-D5FF-284E-9D52-C49062ACB4A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23048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1FB71F7D-F452-144E-A680-64A7677589A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52579" name="Notes Placeholder 2">
            <a:extLst>
              <a:ext uri="{FF2B5EF4-FFF2-40B4-BE49-F238E27FC236}">
                <a16:creationId xmlns:a16="http://schemas.microsoft.com/office/drawing/2014/main" xmlns="" id="{7ED11F81-1F9C-8A40-A6BF-EA57E0F9A40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31846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61FDF18C-20FC-184D-B838-84D072266EE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53603" name="Notes Placeholder 2">
            <a:extLst>
              <a:ext uri="{FF2B5EF4-FFF2-40B4-BE49-F238E27FC236}">
                <a16:creationId xmlns:a16="http://schemas.microsoft.com/office/drawing/2014/main" xmlns="" id="{45148CF5-4E64-2D4D-BE91-413B5AA3E90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35028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1081A0C3-2DD6-5949-9429-17EA1255318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54627" name="Notes Placeholder 2">
            <a:extLst>
              <a:ext uri="{FF2B5EF4-FFF2-40B4-BE49-F238E27FC236}">
                <a16:creationId xmlns:a16="http://schemas.microsoft.com/office/drawing/2014/main" xmlns="" id="{366F3E61-610F-EA41-B361-034537A1C69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160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D9893F5E-FAFF-6247-A735-E2E1078DD13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55651" name="Notes Placeholder 2">
            <a:extLst>
              <a:ext uri="{FF2B5EF4-FFF2-40B4-BE49-F238E27FC236}">
                <a16:creationId xmlns:a16="http://schemas.microsoft.com/office/drawing/2014/main" xmlns="" id="{2514912D-DBCD-C348-8F4F-81ECB559722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343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54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Shape 11"/>
          <p:cNvGrpSpPr/>
          <p:nvPr/>
        </p:nvGrpSpPr>
        <p:grpSpPr>
          <a:xfrm>
            <a:off x="830391" y="1323731"/>
            <a:ext cx="745763" cy="50919"/>
            <a:chOff x="4580560" y="2589002"/>
            <a:chExt cx="1064463" cy="25199"/>
          </a:xfrm>
        </p:grpSpPr>
        <p:sp>
          <p:nvSpPr>
            <p:cNvPr id="12" name="Shape 12"/>
            <p:cNvSpPr/>
            <p:nvPr/>
          </p:nvSpPr>
          <p:spPr>
            <a:xfrm rot="-5400000">
              <a:off x="5366323" y="2335502"/>
              <a:ext cx="25199" cy="532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5925" tIns="95925" rIns="95925" bIns="95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3"/>
            <p:cNvSpPr/>
            <p:nvPr/>
          </p:nvSpPr>
          <p:spPr>
            <a:xfrm rot="-5400000">
              <a:off x="4836310" y="2333252"/>
              <a:ext cx="25199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5925" tIns="95925" rIns="95925" bIns="95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729450" y="1469387"/>
            <a:ext cx="7688100" cy="184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leway"/>
              <a:buNone/>
              <a:defRPr sz="44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44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44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44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44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44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44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44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44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729627" y="3525444"/>
            <a:ext cx="7688100" cy="60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724950" y="4858389"/>
            <a:ext cx="7697399" cy="51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Shape 76"/>
          <p:cNvGrpSpPr/>
          <p:nvPr/>
        </p:nvGrpSpPr>
        <p:grpSpPr>
          <a:xfrm>
            <a:off x="830391" y="4632481"/>
            <a:ext cx="745763" cy="50919"/>
            <a:chOff x="4580560" y="2589002"/>
            <a:chExt cx="1064463" cy="25199"/>
          </a:xfrm>
        </p:grpSpPr>
        <p:sp>
          <p:nvSpPr>
            <p:cNvPr id="77" name="Shape 77"/>
            <p:cNvSpPr/>
            <p:nvPr/>
          </p:nvSpPr>
          <p:spPr>
            <a:xfrm rot="-5400000">
              <a:off x="5366323" y="2335502"/>
              <a:ext cx="25199" cy="5321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5925" tIns="95925" rIns="95925" bIns="95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Shape 78"/>
            <p:cNvSpPr/>
            <p:nvPr/>
          </p:nvSpPr>
          <p:spPr>
            <a:xfrm rot="-5400000">
              <a:off x="4836310" y="2333252"/>
              <a:ext cx="25199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5925" tIns="95925" rIns="95925" bIns="95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729450" y="815500"/>
            <a:ext cx="7688399" cy="138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sz="8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84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84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84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84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84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84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84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84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729450" y="2525430"/>
            <a:ext cx="7688399" cy="175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lt1"/>
              </a:buClr>
              <a:buSzPct val="100000"/>
              <a:buFont typeface="Lato"/>
              <a:buChar char="●"/>
              <a:def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l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l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l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l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l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l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l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l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216796" y="1609820"/>
            <a:ext cx="8572499" cy="1146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68580" marR="0" lvl="0" indent="160019" algn="l" rtl="0">
              <a:lnSpc>
                <a:spcPct val="85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60604" marR="0" lvl="1" indent="-32004" algn="l" rtl="0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11480" marR="0" lvl="2" indent="-220980" algn="l" rtl="0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 "/>
              <a:defRPr sz="15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617220" marR="0" lvl="3" indent="-464820" algn="l" rtl="0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Arial"/>
              <a:buChar char=" "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00113" marR="0" lvl="4" indent="-33338" algn="l" rtl="0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−"/>
              <a:defRPr sz="135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21581" marR="0" lvl="5" indent="-2381" algn="l" rtl="0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rgbClr val="262626"/>
              </a:buClr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50000" marR="0" lvl="6" indent="-2250" algn="l" rtl="0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 "/>
              <a:defRPr sz="135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200000" marR="0" lvl="7" indent="-9375" algn="l" rtl="0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 "/>
              <a:defRPr sz="135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350000" marR="0" lvl="8" indent="-6975" algn="l" rtl="0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 "/>
              <a:defRPr sz="135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212657" y="594033"/>
            <a:ext cx="8574732" cy="4501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/>
              <a:buNone/>
              <a:defRPr sz="2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350"/>
            </a:lvl2pPr>
            <a:lvl3pPr lvl="2" indent="0">
              <a:spcBef>
                <a:spcPts val="0"/>
              </a:spcBef>
              <a:buFont typeface="Arial"/>
              <a:buNone/>
              <a:defRPr sz="1350"/>
            </a:lvl3pPr>
            <a:lvl4pPr lvl="3" indent="0">
              <a:spcBef>
                <a:spcPts val="0"/>
              </a:spcBef>
              <a:buFont typeface="Arial"/>
              <a:buNone/>
              <a:defRPr sz="1350"/>
            </a:lvl4pPr>
            <a:lvl5pPr lvl="4" indent="0">
              <a:spcBef>
                <a:spcPts val="0"/>
              </a:spcBef>
              <a:buFont typeface="Arial"/>
              <a:buNone/>
              <a:defRPr sz="1350"/>
            </a:lvl5pPr>
            <a:lvl6pPr lvl="5" indent="0">
              <a:spcBef>
                <a:spcPts val="0"/>
              </a:spcBef>
              <a:buFont typeface="Arial"/>
              <a:buNone/>
              <a:defRPr sz="1350"/>
            </a:lvl6pPr>
            <a:lvl7pPr lvl="6" indent="0">
              <a:spcBef>
                <a:spcPts val="0"/>
              </a:spcBef>
              <a:buFont typeface="Arial"/>
              <a:buNone/>
              <a:defRPr sz="1350"/>
            </a:lvl7pPr>
            <a:lvl8pPr lvl="7" indent="0">
              <a:spcBef>
                <a:spcPts val="0"/>
              </a:spcBef>
              <a:buFont typeface="Arial"/>
              <a:buNone/>
              <a:defRPr sz="1350"/>
            </a:lvl8pPr>
            <a:lvl9pPr lvl="8" indent="0">
              <a:spcBef>
                <a:spcPts val="0"/>
              </a:spcBef>
              <a:buFont typeface="Arial"/>
              <a:buNone/>
              <a:defRPr sz="135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212657" y="1188725"/>
            <a:ext cx="8574732" cy="292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Clr>
                <a:srgbClr val="95D2DD"/>
              </a:buClr>
              <a:buFont typeface="Arial"/>
              <a:buNone/>
              <a:defRPr sz="1800" b="0" i="0" u="none" strike="noStrike" cap="none">
                <a:solidFill>
                  <a:srgbClr val="95D2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7175" marR="0" lvl="1" indent="0" algn="l" rtl="0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rgbClr val="262626"/>
              </a:buClr>
              <a:buFont typeface="Arial"/>
              <a:buNone/>
              <a:defRPr sz="1125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14350" marR="0" lvl="2" indent="0" algn="l" rtl="0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rgbClr val="262626"/>
              </a:buClr>
              <a:buFont typeface="Arial"/>
              <a:buNone/>
              <a:defRPr sz="1050" b="1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71525" marR="0" lvl="3" indent="0" algn="l" rtl="0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rgbClr val="262626"/>
              </a:buClr>
              <a:buFont typeface="Arial"/>
              <a:buNone/>
              <a:defRPr sz="9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8700" marR="0" lvl="4" indent="0" algn="l" rtl="0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rgbClr val="262626"/>
              </a:buClr>
              <a:buFont typeface="Arial"/>
              <a:buNone/>
              <a:defRPr sz="9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5875" marR="0" lvl="5" indent="0" algn="l" rtl="0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rgbClr val="262626"/>
              </a:buClr>
              <a:buFont typeface="Arial"/>
              <a:buNone/>
              <a:defRPr sz="9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43050" marR="0" lvl="6" indent="0" algn="l" rtl="0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rgbClr val="262626"/>
              </a:buClr>
              <a:buFont typeface="Arial"/>
              <a:buNone/>
              <a:defRPr sz="9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00225" marR="0" lvl="7" indent="0" algn="l" rtl="0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rgbClr val="262626"/>
              </a:buClr>
              <a:buFont typeface="Arial"/>
              <a:buNone/>
              <a:defRPr sz="9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400" marR="0" lvl="8" indent="0" algn="l" rtl="0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rgbClr val="262626"/>
              </a:buClr>
              <a:buFont typeface="Arial"/>
              <a:buNone/>
              <a:defRPr sz="9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514351" y="5462247"/>
            <a:ext cx="3771899" cy="19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7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2750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0" y="0"/>
            <a:ext cx="4572000" cy="57149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" name="Shape 88"/>
          <p:cNvGrpSpPr/>
          <p:nvPr/>
        </p:nvGrpSpPr>
        <p:grpSpPr>
          <a:xfrm>
            <a:off x="830391" y="1323731"/>
            <a:ext cx="745763" cy="50919"/>
            <a:chOff x="4580560" y="2589002"/>
            <a:chExt cx="1064463" cy="25199"/>
          </a:xfrm>
        </p:grpSpPr>
        <p:sp>
          <p:nvSpPr>
            <p:cNvPr id="89" name="Shape 89"/>
            <p:cNvSpPr/>
            <p:nvPr/>
          </p:nvSpPr>
          <p:spPr>
            <a:xfrm rot="-5400000">
              <a:off x="5366323" y="2335502"/>
              <a:ext cx="25199" cy="532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Shape 90"/>
            <p:cNvSpPr/>
            <p:nvPr/>
          </p:nvSpPr>
          <p:spPr>
            <a:xfrm rot="-5400000">
              <a:off x="4836310" y="2333252"/>
              <a:ext cx="25199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730000" y="1465166"/>
            <a:ext cx="3300899" cy="187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ubTitle" idx="1"/>
          </p:nvPr>
        </p:nvSpPr>
        <p:spPr>
          <a:xfrm>
            <a:off x="724950" y="3512805"/>
            <a:ext cx="3300899" cy="84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2"/>
          </p:nvPr>
        </p:nvSpPr>
        <p:spPr>
          <a:xfrm>
            <a:off x="5174225" y="1502916"/>
            <a:ext cx="3374399" cy="3361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25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0" y="0"/>
            <a:ext cx="9144000" cy="542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" name="Shape 97"/>
          <p:cNvGrpSpPr/>
          <p:nvPr/>
        </p:nvGrpSpPr>
        <p:grpSpPr>
          <a:xfrm>
            <a:off x="830391" y="1323731"/>
            <a:ext cx="745763" cy="50919"/>
            <a:chOff x="4580560" y="2589002"/>
            <a:chExt cx="1064463" cy="25199"/>
          </a:xfrm>
        </p:grpSpPr>
        <p:sp>
          <p:nvSpPr>
            <p:cNvPr id="98" name="Shape 98"/>
            <p:cNvSpPr/>
            <p:nvPr/>
          </p:nvSpPr>
          <p:spPr>
            <a:xfrm rot="-5400000">
              <a:off x="5366323" y="2335502"/>
              <a:ext cx="25199" cy="532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Shape 99"/>
            <p:cNvSpPr/>
            <p:nvPr/>
          </p:nvSpPr>
          <p:spPr>
            <a:xfrm rot="-5400000">
              <a:off x="4836310" y="2333252"/>
              <a:ext cx="25199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729450" y="14651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729450" y="2309860"/>
            <a:ext cx="7688700" cy="2512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25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lt2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0" y="0"/>
            <a:ext cx="9144000" cy="54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" name="Shape 107"/>
          <p:cNvGrpSpPr/>
          <p:nvPr/>
        </p:nvGrpSpPr>
        <p:grpSpPr>
          <a:xfrm>
            <a:off x="830391" y="1323731"/>
            <a:ext cx="745763" cy="50919"/>
            <a:chOff x="4580560" y="2589002"/>
            <a:chExt cx="1064463" cy="25199"/>
          </a:xfrm>
        </p:grpSpPr>
        <p:sp>
          <p:nvSpPr>
            <p:cNvPr id="108" name="Shape 108"/>
            <p:cNvSpPr/>
            <p:nvPr/>
          </p:nvSpPr>
          <p:spPr>
            <a:xfrm rot="-5400000">
              <a:off x="5366323" y="2335502"/>
              <a:ext cx="25199" cy="532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 rot="-5400000">
              <a:off x="4836310" y="2333252"/>
              <a:ext cx="25199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" name="Shape 110"/>
          <p:cNvSpPr txBox="1">
            <a:spLocks noGrp="1"/>
          </p:cNvSpPr>
          <p:nvPr>
            <p:ph type="ctrTitle"/>
          </p:nvPr>
        </p:nvSpPr>
        <p:spPr>
          <a:xfrm>
            <a:off x="729450" y="1469387"/>
            <a:ext cx="7688100" cy="184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4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4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4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4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4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4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4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4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ubTitle" idx="1"/>
          </p:nvPr>
        </p:nvSpPr>
        <p:spPr>
          <a:xfrm>
            <a:off x="729627" y="3525444"/>
            <a:ext cx="7688100" cy="60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Shape 114"/>
          <p:cNvGrpSpPr/>
          <p:nvPr/>
        </p:nvGrpSpPr>
        <p:grpSpPr>
          <a:xfrm>
            <a:off x="830391" y="1323731"/>
            <a:ext cx="745763" cy="50919"/>
            <a:chOff x="4580560" y="2589002"/>
            <a:chExt cx="1064463" cy="25199"/>
          </a:xfrm>
        </p:grpSpPr>
        <p:sp>
          <p:nvSpPr>
            <p:cNvPr id="115" name="Shape 115"/>
            <p:cNvSpPr/>
            <p:nvPr/>
          </p:nvSpPr>
          <p:spPr>
            <a:xfrm rot="-5400000">
              <a:off x="5366323" y="2335502"/>
              <a:ext cx="25199" cy="5321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Shape 116"/>
            <p:cNvSpPr/>
            <p:nvPr/>
          </p:nvSpPr>
          <p:spPr>
            <a:xfrm rot="-5400000">
              <a:off x="4836310" y="2333252"/>
              <a:ext cx="25199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729450" y="1469387"/>
            <a:ext cx="7688399" cy="168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0" y="0"/>
            <a:ext cx="9144000" cy="542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1" name="Shape 121"/>
          <p:cNvGrpSpPr/>
          <p:nvPr/>
        </p:nvGrpSpPr>
        <p:grpSpPr>
          <a:xfrm>
            <a:off x="830391" y="1323731"/>
            <a:ext cx="745763" cy="50919"/>
            <a:chOff x="4580560" y="2589002"/>
            <a:chExt cx="1064463" cy="25199"/>
          </a:xfrm>
        </p:grpSpPr>
        <p:sp>
          <p:nvSpPr>
            <p:cNvPr id="122" name="Shape 122"/>
            <p:cNvSpPr/>
            <p:nvPr/>
          </p:nvSpPr>
          <p:spPr>
            <a:xfrm rot="-5400000">
              <a:off x="5366323" y="2335502"/>
              <a:ext cx="25199" cy="532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 rot="-5400000">
              <a:off x="4836310" y="2333252"/>
              <a:ext cx="25199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729450" y="1465166"/>
            <a:ext cx="7688399" cy="5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29325" y="2309860"/>
            <a:ext cx="3774300" cy="2512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25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2"/>
          </p:nvPr>
        </p:nvSpPr>
        <p:spPr>
          <a:xfrm>
            <a:off x="4643603" y="2309860"/>
            <a:ext cx="3774300" cy="2512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25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0" y="0"/>
            <a:ext cx="9144000" cy="542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" name="Shape 130"/>
          <p:cNvGrpSpPr/>
          <p:nvPr/>
        </p:nvGrpSpPr>
        <p:grpSpPr>
          <a:xfrm>
            <a:off x="830391" y="1323731"/>
            <a:ext cx="745763" cy="50919"/>
            <a:chOff x="4580560" y="2589002"/>
            <a:chExt cx="1064463" cy="25199"/>
          </a:xfrm>
        </p:grpSpPr>
        <p:sp>
          <p:nvSpPr>
            <p:cNvPr id="131" name="Shape 131"/>
            <p:cNvSpPr/>
            <p:nvPr/>
          </p:nvSpPr>
          <p:spPr>
            <a:xfrm rot="-5400000">
              <a:off x="5366323" y="2335502"/>
              <a:ext cx="25199" cy="532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Shape 132"/>
            <p:cNvSpPr/>
            <p:nvPr/>
          </p:nvSpPr>
          <p:spPr>
            <a:xfrm rot="-5400000">
              <a:off x="4836310" y="2333252"/>
              <a:ext cx="25199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729450" y="1465166"/>
            <a:ext cx="7688399" cy="5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0"/>
            <a:ext cx="9144000" cy="542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729450" y="14651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leway"/>
              <a:buNone/>
              <a:defRPr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729450" y="2309860"/>
            <a:ext cx="7688700" cy="2512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●"/>
              <a:defRPr sz="1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0" y="0"/>
            <a:ext cx="9144000" cy="542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7" name="Shape 137"/>
          <p:cNvGrpSpPr/>
          <p:nvPr/>
        </p:nvGrpSpPr>
        <p:grpSpPr>
          <a:xfrm>
            <a:off x="830391" y="1323731"/>
            <a:ext cx="745763" cy="50919"/>
            <a:chOff x="4580560" y="2589002"/>
            <a:chExt cx="1064463" cy="25199"/>
          </a:xfrm>
        </p:grpSpPr>
        <p:sp>
          <p:nvSpPr>
            <p:cNvPr id="138" name="Shape 138"/>
            <p:cNvSpPr/>
            <p:nvPr/>
          </p:nvSpPr>
          <p:spPr>
            <a:xfrm rot="-5400000">
              <a:off x="5366323" y="2335502"/>
              <a:ext cx="25199" cy="532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Shape 139"/>
            <p:cNvSpPr/>
            <p:nvPr/>
          </p:nvSpPr>
          <p:spPr>
            <a:xfrm rot="-5400000">
              <a:off x="4836310" y="2333252"/>
              <a:ext cx="25199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730000" y="1465166"/>
            <a:ext cx="3300899" cy="153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indent="0" rtl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721225" y="3090805"/>
            <a:ext cx="3300899" cy="177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25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3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Shape 144"/>
          <p:cNvGrpSpPr/>
          <p:nvPr/>
        </p:nvGrpSpPr>
        <p:grpSpPr>
          <a:xfrm>
            <a:off x="830391" y="4632481"/>
            <a:ext cx="745763" cy="50919"/>
            <a:chOff x="4580560" y="2589002"/>
            <a:chExt cx="1064463" cy="25199"/>
          </a:xfrm>
        </p:grpSpPr>
        <p:sp>
          <p:nvSpPr>
            <p:cNvPr id="145" name="Shape 145"/>
            <p:cNvSpPr/>
            <p:nvPr/>
          </p:nvSpPr>
          <p:spPr>
            <a:xfrm rot="-5400000">
              <a:off x="5366323" y="2335502"/>
              <a:ext cx="25199" cy="5321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Shape 146"/>
            <p:cNvSpPr/>
            <p:nvPr/>
          </p:nvSpPr>
          <p:spPr>
            <a:xfrm rot="-5400000">
              <a:off x="4836310" y="2333252"/>
              <a:ext cx="25199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729450" y="960333"/>
            <a:ext cx="7021199" cy="331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724950" y="4858389"/>
            <a:ext cx="7697399" cy="511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Shape 153"/>
          <p:cNvGrpSpPr/>
          <p:nvPr/>
        </p:nvGrpSpPr>
        <p:grpSpPr>
          <a:xfrm>
            <a:off x="830391" y="4632481"/>
            <a:ext cx="745763" cy="50919"/>
            <a:chOff x="4580560" y="2589002"/>
            <a:chExt cx="1064463" cy="25199"/>
          </a:xfrm>
        </p:grpSpPr>
        <p:sp>
          <p:nvSpPr>
            <p:cNvPr id="154" name="Shape 154"/>
            <p:cNvSpPr/>
            <p:nvPr/>
          </p:nvSpPr>
          <p:spPr>
            <a:xfrm rot="-5400000">
              <a:off x="5366323" y="2335502"/>
              <a:ext cx="25199" cy="5321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Shape 155"/>
            <p:cNvSpPr/>
            <p:nvPr/>
          </p:nvSpPr>
          <p:spPr>
            <a:xfrm rot="-5400000">
              <a:off x="4836310" y="2333252"/>
              <a:ext cx="25199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729450" y="815500"/>
            <a:ext cx="7688399" cy="138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sz="8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8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8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8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8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8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8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8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8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729450" y="2525430"/>
            <a:ext cx="7688399" cy="175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25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0" y="0"/>
            <a:ext cx="4572000" cy="57149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" name="Shape 27"/>
          <p:cNvGrpSpPr/>
          <p:nvPr/>
        </p:nvGrpSpPr>
        <p:grpSpPr>
          <a:xfrm>
            <a:off x="830391" y="1323731"/>
            <a:ext cx="745763" cy="50919"/>
            <a:chOff x="4580560" y="2589002"/>
            <a:chExt cx="1064463" cy="25199"/>
          </a:xfrm>
        </p:grpSpPr>
        <p:sp>
          <p:nvSpPr>
            <p:cNvPr id="28" name="Shape 28"/>
            <p:cNvSpPr/>
            <p:nvPr/>
          </p:nvSpPr>
          <p:spPr>
            <a:xfrm rot="-5400000">
              <a:off x="5366323" y="2335502"/>
              <a:ext cx="25199" cy="532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5925" tIns="95925" rIns="95925" bIns="95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29"/>
            <p:cNvSpPr/>
            <p:nvPr/>
          </p:nvSpPr>
          <p:spPr>
            <a:xfrm rot="-5400000">
              <a:off x="4836310" y="2333252"/>
              <a:ext cx="25199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5925" tIns="95925" rIns="95925" bIns="95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730000" y="1465166"/>
            <a:ext cx="3300899" cy="187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leway"/>
              <a:buNone/>
              <a:defRPr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ubTitle" idx="1"/>
          </p:nvPr>
        </p:nvSpPr>
        <p:spPr>
          <a:xfrm>
            <a:off x="724950" y="3512805"/>
            <a:ext cx="3300899" cy="84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5174225" y="1502916"/>
            <a:ext cx="3374399" cy="3361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●"/>
              <a:defRPr sz="1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Shape 35"/>
          <p:cNvGrpSpPr/>
          <p:nvPr/>
        </p:nvGrpSpPr>
        <p:grpSpPr>
          <a:xfrm>
            <a:off x="830391" y="1323731"/>
            <a:ext cx="745763" cy="50919"/>
            <a:chOff x="4580560" y="2589002"/>
            <a:chExt cx="1064463" cy="25199"/>
          </a:xfrm>
        </p:grpSpPr>
        <p:sp>
          <p:nvSpPr>
            <p:cNvPr id="36" name="Shape 36"/>
            <p:cNvSpPr/>
            <p:nvPr/>
          </p:nvSpPr>
          <p:spPr>
            <a:xfrm rot="-5400000">
              <a:off x="5366323" y="2335502"/>
              <a:ext cx="25199" cy="5321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5925" tIns="95925" rIns="95925" bIns="95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Shape 37"/>
            <p:cNvSpPr/>
            <p:nvPr/>
          </p:nvSpPr>
          <p:spPr>
            <a:xfrm rot="-5400000">
              <a:off x="4836310" y="2333252"/>
              <a:ext cx="25199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5925" tIns="95925" rIns="95925" bIns="95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729450" y="1469387"/>
            <a:ext cx="7688399" cy="168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sz="38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0" y="0"/>
            <a:ext cx="9144000" cy="542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729450" y="1465166"/>
            <a:ext cx="7688399" cy="5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leway"/>
              <a:buNone/>
              <a:defRPr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729325" y="2309860"/>
            <a:ext cx="3774300" cy="2512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●"/>
              <a:defRPr sz="1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4643603" y="2309860"/>
            <a:ext cx="3774300" cy="2512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●"/>
              <a:defRPr sz="1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0"/>
            <a:ext cx="9144000" cy="542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" name="Shape 53"/>
          <p:cNvGrpSpPr/>
          <p:nvPr/>
        </p:nvGrpSpPr>
        <p:grpSpPr>
          <a:xfrm>
            <a:off x="830391" y="1323731"/>
            <a:ext cx="745763" cy="50919"/>
            <a:chOff x="4580560" y="2589002"/>
            <a:chExt cx="1064463" cy="25199"/>
          </a:xfrm>
        </p:grpSpPr>
        <p:sp>
          <p:nvSpPr>
            <p:cNvPr id="54" name="Shape 54"/>
            <p:cNvSpPr/>
            <p:nvPr/>
          </p:nvSpPr>
          <p:spPr>
            <a:xfrm rot="-5400000">
              <a:off x="5366323" y="2335502"/>
              <a:ext cx="25199" cy="532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5925" tIns="95925" rIns="95925" bIns="95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Shape 55"/>
            <p:cNvSpPr/>
            <p:nvPr/>
          </p:nvSpPr>
          <p:spPr>
            <a:xfrm rot="-5400000">
              <a:off x="4836310" y="2333252"/>
              <a:ext cx="25199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5925" tIns="95925" rIns="95925" bIns="95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729450" y="1465166"/>
            <a:ext cx="7688399" cy="5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leway"/>
              <a:buNone/>
              <a:defRPr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0" y="0"/>
            <a:ext cx="9144000" cy="542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" name="Shape 60"/>
          <p:cNvGrpSpPr/>
          <p:nvPr/>
        </p:nvGrpSpPr>
        <p:grpSpPr>
          <a:xfrm>
            <a:off x="830391" y="1323731"/>
            <a:ext cx="745763" cy="50919"/>
            <a:chOff x="4580560" y="2589002"/>
            <a:chExt cx="1064463" cy="25199"/>
          </a:xfrm>
        </p:grpSpPr>
        <p:sp>
          <p:nvSpPr>
            <p:cNvPr id="61" name="Shape 61"/>
            <p:cNvSpPr/>
            <p:nvPr/>
          </p:nvSpPr>
          <p:spPr>
            <a:xfrm rot="-5400000">
              <a:off x="5366323" y="2335502"/>
              <a:ext cx="25199" cy="532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5925" tIns="95925" rIns="95925" bIns="95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Shape 62"/>
            <p:cNvSpPr/>
            <p:nvPr/>
          </p:nvSpPr>
          <p:spPr>
            <a:xfrm rot="-5400000">
              <a:off x="4836310" y="2333252"/>
              <a:ext cx="25199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5925" tIns="95925" rIns="95925" bIns="95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730000" y="1465166"/>
            <a:ext cx="3300899" cy="153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leway"/>
              <a:buNone/>
              <a:defRPr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721225" y="3090805"/>
            <a:ext cx="3300899" cy="177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●"/>
              <a:defRPr sz="1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3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Shape 67"/>
          <p:cNvGrpSpPr/>
          <p:nvPr/>
        </p:nvGrpSpPr>
        <p:grpSpPr>
          <a:xfrm>
            <a:off x="830391" y="4632481"/>
            <a:ext cx="745763" cy="50919"/>
            <a:chOff x="4580560" y="2589002"/>
            <a:chExt cx="1064463" cy="25199"/>
          </a:xfrm>
        </p:grpSpPr>
        <p:sp>
          <p:nvSpPr>
            <p:cNvPr id="68" name="Shape 68"/>
            <p:cNvSpPr/>
            <p:nvPr/>
          </p:nvSpPr>
          <p:spPr>
            <a:xfrm rot="-5400000">
              <a:off x="5366323" y="2335502"/>
              <a:ext cx="25199" cy="5321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5925" tIns="95925" rIns="95925" bIns="95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 rot="-5400000">
              <a:off x="4836310" y="2333252"/>
              <a:ext cx="25199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5925" tIns="95925" rIns="95925" bIns="95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729450" y="960333"/>
            <a:ext cx="7021199" cy="331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sz="38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599" cy="636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Raleway"/>
              <a:buNone/>
              <a:defRPr sz="29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>
              <a:spcBef>
                <a:spcPts val="0"/>
              </a:spcBef>
              <a:buFont typeface="Raleway"/>
              <a:buNone/>
              <a:defRPr sz="2900" b="1">
                <a:latin typeface="Raleway"/>
                <a:ea typeface="Raleway"/>
                <a:cs typeface="Raleway"/>
                <a:sym typeface="Raleway"/>
              </a:defRPr>
            </a:lvl2pPr>
            <a:lvl3pPr lvl="2" indent="0">
              <a:spcBef>
                <a:spcPts val="0"/>
              </a:spcBef>
              <a:buFont typeface="Raleway"/>
              <a:buNone/>
              <a:defRPr sz="2900" b="1">
                <a:latin typeface="Raleway"/>
                <a:ea typeface="Raleway"/>
                <a:cs typeface="Raleway"/>
                <a:sym typeface="Raleway"/>
              </a:defRPr>
            </a:lvl3pPr>
            <a:lvl4pPr lvl="3" indent="0">
              <a:spcBef>
                <a:spcPts val="0"/>
              </a:spcBef>
              <a:buFont typeface="Raleway"/>
              <a:buNone/>
              <a:defRPr sz="2900" b="1">
                <a:latin typeface="Raleway"/>
                <a:ea typeface="Raleway"/>
                <a:cs typeface="Raleway"/>
                <a:sym typeface="Raleway"/>
              </a:defRPr>
            </a:lvl4pPr>
            <a:lvl5pPr lvl="4" indent="0">
              <a:spcBef>
                <a:spcPts val="0"/>
              </a:spcBef>
              <a:buFont typeface="Raleway"/>
              <a:buNone/>
              <a:defRPr sz="2900" b="1">
                <a:latin typeface="Raleway"/>
                <a:ea typeface="Raleway"/>
                <a:cs typeface="Raleway"/>
                <a:sym typeface="Raleway"/>
              </a:defRPr>
            </a:lvl5pPr>
            <a:lvl6pPr lvl="5" indent="0">
              <a:spcBef>
                <a:spcPts val="0"/>
              </a:spcBef>
              <a:buFont typeface="Raleway"/>
              <a:buNone/>
              <a:defRPr sz="2900" b="1">
                <a:latin typeface="Raleway"/>
                <a:ea typeface="Raleway"/>
                <a:cs typeface="Raleway"/>
                <a:sym typeface="Raleway"/>
              </a:defRPr>
            </a:lvl6pPr>
            <a:lvl7pPr lvl="6" indent="0">
              <a:spcBef>
                <a:spcPts val="0"/>
              </a:spcBef>
              <a:buFont typeface="Raleway"/>
              <a:buNone/>
              <a:defRPr sz="2900" b="1">
                <a:latin typeface="Raleway"/>
                <a:ea typeface="Raleway"/>
                <a:cs typeface="Raleway"/>
                <a:sym typeface="Raleway"/>
              </a:defRPr>
            </a:lvl7pPr>
            <a:lvl8pPr lvl="7" indent="0">
              <a:spcBef>
                <a:spcPts val="0"/>
              </a:spcBef>
              <a:buFont typeface="Raleway"/>
              <a:buNone/>
              <a:defRPr sz="2900" b="1">
                <a:latin typeface="Raleway"/>
                <a:ea typeface="Raleway"/>
                <a:cs typeface="Raleway"/>
                <a:sym typeface="Raleway"/>
              </a:defRPr>
            </a:lvl8pPr>
            <a:lvl9pPr lvl="8" indent="0">
              <a:spcBef>
                <a:spcPts val="0"/>
              </a:spcBef>
              <a:buFont typeface="Raleway"/>
              <a:buNone/>
              <a:defRPr sz="29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80526"/>
            <a:ext cx="8520599" cy="379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●"/>
              <a:defRPr sz="1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69850" algn="l" rtl="0">
              <a:lnSpc>
                <a:spcPct val="115000"/>
              </a:lnSpc>
              <a:spcBef>
                <a:spcPts val="0"/>
              </a:spcBef>
              <a:spcAft>
                <a:spcPts val="17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Lato"/>
                <a:buNone/>
              </a:pPr>
              <a:t>‹#›</a:t>
            </a:fld>
            <a:endParaRPr lang="en" sz="10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599" cy="636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 rtl="0">
              <a:spcBef>
                <a:spcPts val="0"/>
              </a:spcBef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 indent="0" rtl="0">
              <a:spcBef>
                <a:spcPts val="0"/>
              </a:spcBef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 indent="0" rtl="0">
              <a:spcBef>
                <a:spcPts val="0"/>
              </a:spcBef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 indent="0" rtl="0">
              <a:spcBef>
                <a:spcPts val="0"/>
              </a:spcBef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 indent="0" rtl="0">
              <a:spcBef>
                <a:spcPts val="0"/>
              </a:spcBef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 indent="0" rtl="0">
              <a:spcBef>
                <a:spcPts val="0"/>
              </a:spcBef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 indent="0" rtl="0">
              <a:spcBef>
                <a:spcPts val="0"/>
              </a:spcBef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 indent="0" rtl="0">
              <a:spcBef>
                <a:spcPts val="0"/>
              </a:spcBef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311700" y="1280526"/>
            <a:ext cx="8520599" cy="379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25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698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Lato"/>
                <a:buNone/>
              </a:pPr>
              <a:t>‹#›</a:t>
            </a:fld>
            <a:endParaRPr lang="en" sz="10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57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6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62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8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png"/><Relationship Id="rId7" Type="http://schemas.openxmlformats.org/officeDocument/2006/relationships/image" Target="../media/image16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6" Type="http://schemas.openxmlformats.org/officeDocument/2006/relationships/image" Target="../media/image171.png"/><Relationship Id="rId7" Type="http://schemas.openxmlformats.org/officeDocument/2006/relationships/image" Target="../media/image172.png"/><Relationship Id="rId8" Type="http://schemas.openxmlformats.org/officeDocument/2006/relationships/image" Target="../media/image17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png"/><Relationship Id="rId7" Type="http://schemas.openxmlformats.org/officeDocument/2006/relationships/image" Target="../media/image16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74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24.png"/><Relationship Id="rId6" Type="http://schemas.openxmlformats.org/officeDocument/2006/relationships/image" Target="../media/image179.png"/><Relationship Id="rId7" Type="http://schemas.openxmlformats.org/officeDocument/2006/relationships/image" Target="../media/image180.png"/><Relationship Id="rId8" Type="http://schemas.openxmlformats.org/officeDocument/2006/relationships/image" Target="../media/image181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23.png"/><Relationship Id="rId9" Type="http://schemas.openxmlformats.org/officeDocument/2006/relationships/image" Target="../media/image18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34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56.png"/><Relationship Id="rId10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18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6" Type="http://schemas.openxmlformats.org/officeDocument/2006/relationships/image" Target="../media/image186.png"/><Relationship Id="rId7" Type="http://schemas.openxmlformats.org/officeDocument/2006/relationships/image" Target="../media/image18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88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18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191.png"/><Relationship Id="rId5" Type="http://schemas.openxmlformats.org/officeDocument/2006/relationships/image" Target="../media/image19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193.emf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19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34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56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Relationship Id="rId11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6" Type="http://schemas.openxmlformats.org/officeDocument/2006/relationships/image" Target="../media/image86.emf"/><Relationship Id="rId7" Type="http://schemas.openxmlformats.org/officeDocument/2006/relationships/image" Target="../media/image87.emf"/><Relationship Id="rId8" Type="http://schemas.openxmlformats.org/officeDocument/2006/relationships/image" Target="../media/image54.png"/><Relationship Id="rId9" Type="http://schemas.openxmlformats.org/officeDocument/2006/relationships/image" Target="../media/image88.emf"/><Relationship Id="rId10" Type="http://schemas.openxmlformats.org/officeDocument/2006/relationships/image" Target="../media/image89.emf"/><Relationship Id="rId11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6" Type="http://schemas.openxmlformats.org/officeDocument/2006/relationships/image" Target="../media/image86.emf"/><Relationship Id="rId7" Type="http://schemas.openxmlformats.org/officeDocument/2006/relationships/image" Target="../media/image87.emf"/><Relationship Id="rId8" Type="http://schemas.openxmlformats.org/officeDocument/2006/relationships/image" Target="../media/image54.png"/><Relationship Id="rId9" Type="http://schemas.openxmlformats.org/officeDocument/2006/relationships/image" Target="../media/image88.emf"/><Relationship Id="rId10" Type="http://schemas.openxmlformats.org/officeDocument/2006/relationships/image" Target="../media/image89.emf"/><Relationship Id="rId11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6" Type="http://schemas.openxmlformats.org/officeDocument/2006/relationships/image" Target="../media/image86.emf"/><Relationship Id="rId7" Type="http://schemas.openxmlformats.org/officeDocument/2006/relationships/image" Target="../media/image87.emf"/><Relationship Id="rId8" Type="http://schemas.openxmlformats.org/officeDocument/2006/relationships/image" Target="../media/image54.png"/><Relationship Id="rId9" Type="http://schemas.openxmlformats.org/officeDocument/2006/relationships/image" Target="../media/image88.emf"/><Relationship Id="rId10" Type="http://schemas.openxmlformats.org/officeDocument/2006/relationships/image" Target="../media/image89.emf"/><Relationship Id="rId11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9.emf"/><Relationship Id="rId5" Type="http://schemas.openxmlformats.org/officeDocument/2006/relationships/image" Target="../media/image83.emf"/><Relationship Id="rId6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90.emf"/><Relationship Id="rId5" Type="http://schemas.openxmlformats.org/officeDocument/2006/relationships/image" Target="../media/image87.emf"/><Relationship Id="rId6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3.emf"/><Relationship Id="rId7" Type="http://schemas.openxmlformats.org/officeDocument/2006/relationships/image" Target="../media/image87.emf"/><Relationship Id="rId8" Type="http://schemas.openxmlformats.org/officeDocument/2006/relationships/image" Target="../media/image54.png"/><Relationship Id="rId9" Type="http://schemas.openxmlformats.org/officeDocument/2006/relationships/image" Target="../media/image88.emf"/><Relationship Id="rId10" Type="http://schemas.openxmlformats.org/officeDocument/2006/relationships/image" Target="../media/image89.emf"/><Relationship Id="rId11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emf"/><Relationship Id="rId12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3.emf"/><Relationship Id="rId7" Type="http://schemas.openxmlformats.org/officeDocument/2006/relationships/image" Target="../media/image87.emf"/><Relationship Id="rId8" Type="http://schemas.openxmlformats.org/officeDocument/2006/relationships/image" Target="../media/image54.png"/><Relationship Id="rId9" Type="http://schemas.openxmlformats.org/officeDocument/2006/relationships/image" Target="../media/image88.emf"/><Relationship Id="rId10" Type="http://schemas.openxmlformats.org/officeDocument/2006/relationships/image" Target="../media/image89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3.emf"/><Relationship Id="rId7" Type="http://schemas.openxmlformats.org/officeDocument/2006/relationships/image" Target="../media/image93.emf"/><Relationship Id="rId8" Type="http://schemas.openxmlformats.org/officeDocument/2006/relationships/image" Target="../media/image94.emf"/><Relationship Id="rId9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3.emf"/><Relationship Id="rId7" Type="http://schemas.openxmlformats.org/officeDocument/2006/relationships/image" Target="../media/image93.emf"/><Relationship Id="rId8" Type="http://schemas.openxmlformats.org/officeDocument/2006/relationships/image" Target="../media/image94.emf"/><Relationship Id="rId9" Type="http://schemas.openxmlformats.org/officeDocument/2006/relationships/image" Target="../media/image95.emf"/><Relationship Id="rId10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3.emf"/><Relationship Id="rId7" Type="http://schemas.openxmlformats.org/officeDocument/2006/relationships/image" Target="../media/image93.emf"/><Relationship Id="rId8" Type="http://schemas.openxmlformats.org/officeDocument/2006/relationships/image" Target="../media/image94.emf"/><Relationship Id="rId9" Type="http://schemas.openxmlformats.org/officeDocument/2006/relationships/image" Target="../media/image95.emf"/><Relationship Id="rId10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3.emf"/><Relationship Id="rId7" Type="http://schemas.openxmlformats.org/officeDocument/2006/relationships/image" Target="../media/image93.emf"/><Relationship Id="rId8" Type="http://schemas.openxmlformats.org/officeDocument/2006/relationships/image" Target="../media/image94.emf"/><Relationship Id="rId9" Type="http://schemas.openxmlformats.org/officeDocument/2006/relationships/image" Target="../media/image95.emf"/><Relationship Id="rId10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emf"/><Relationship Id="rId1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3.emf"/><Relationship Id="rId7" Type="http://schemas.openxmlformats.org/officeDocument/2006/relationships/image" Target="../media/image93.emf"/><Relationship Id="rId8" Type="http://schemas.openxmlformats.org/officeDocument/2006/relationships/image" Target="../media/image97.emf"/><Relationship Id="rId9" Type="http://schemas.openxmlformats.org/officeDocument/2006/relationships/image" Target="../media/image98.emf"/><Relationship Id="rId10" Type="http://schemas.openxmlformats.org/officeDocument/2006/relationships/image" Target="../media/image94.emf"/></Relationships>
</file>

<file path=ppt/slides/_rels/slide6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0.emf"/><Relationship Id="rId12" Type="http://schemas.openxmlformats.org/officeDocument/2006/relationships/image" Target="../media/image101.emf"/><Relationship Id="rId13" Type="http://schemas.openxmlformats.org/officeDocument/2006/relationships/image" Target="../media/image95.emf"/><Relationship Id="rId14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4.emf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6" Type="http://schemas.openxmlformats.org/officeDocument/2006/relationships/image" Target="../media/image86.emf"/><Relationship Id="rId7" Type="http://schemas.openxmlformats.org/officeDocument/2006/relationships/image" Target="../media/image83.emf"/><Relationship Id="rId8" Type="http://schemas.openxmlformats.org/officeDocument/2006/relationships/image" Target="../media/image97.emf"/><Relationship Id="rId9" Type="http://schemas.openxmlformats.org/officeDocument/2006/relationships/image" Target="../media/image98.emf"/><Relationship Id="rId10" Type="http://schemas.openxmlformats.org/officeDocument/2006/relationships/image" Target="../media/image99.emf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1.emf"/><Relationship Id="rId12" Type="http://schemas.openxmlformats.org/officeDocument/2006/relationships/image" Target="../media/image94.emf"/><Relationship Id="rId13" Type="http://schemas.openxmlformats.org/officeDocument/2006/relationships/image" Target="../media/image95.emf"/><Relationship Id="rId14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3.emf"/><Relationship Id="rId7" Type="http://schemas.openxmlformats.org/officeDocument/2006/relationships/image" Target="../media/image97.emf"/><Relationship Id="rId8" Type="http://schemas.openxmlformats.org/officeDocument/2006/relationships/image" Target="../media/image98.emf"/><Relationship Id="rId9" Type="http://schemas.openxmlformats.org/officeDocument/2006/relationships/image" Target="../media/image99.emf"/><Relationship Id="rId10" Type="http://schemas.openxmlformats.org/officeDocument/2006/relationships/image" Target="../media/image100.emf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9.emf"/><Relationship Id="rId12" Type="http://schemas.openxmlformats.org/officeDocument/2006/relationships/image" Target="../media/image94.emf"/><Relationship Id="rId13" Type="http://schemas.openxmlformats.org/officeDocument/2006/relationships/image" Target="../media/image95.emf"/><Relationship Id="rId14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3.emf"/><Relationship Id="rId7" Type="http://schemas.openxmlformats.org/officeDocument/2006/relationships/image" Target="../media/image97.emf"/><Relationship Id="rId8" Type="http://schemas.openxmlformats.org/officeDocument/2006/relationships/image" Target="../media/image98.emf"/><Relationship Id="rId9" Type="http://schemas.openxmlformats.org/officeDocument/2006/relationships/image" Target="../media/image100.emf"/><Relationship Id="rId10" Type="http://schemas.openxmlformats.org/officeDocument/2006/relationships/image" Target="../media/image101.emf"/></Relationships>
</file>

<file path=ppt/slides/_rels/slide6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1.emf"/><Relationship Id="rId12" Type="http://schemas.openxmlformats.org/officeDocument/2006/relationships/image" Target="../media/image94.emf"/><Relationship Id="rId13" Type="http://schemas.openxmlformats.org/officeDocument/2006/relationships/image" Target="../media/image95.emf"/><Relationship Id="rId14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3.emf"/><Relationship Id="rId7" Type="http://schemas.openxmlformats.org/officeDocument/2006/relationships/image" Target="../media/image97.emf"/><Relationship Id="rId8" Type="http://schemas.openxmlformats.org/officeDocument/2006/relationships/image" Target="../media/image98.emf"/><Relationship Id="rId9" Type="http://schemas.openxmlformats.org/officeDocument/2006/relationships/image" Target="../media/image99.emf"/><Relationship Id="rId10" Type="http://schemas.openxmlformats.org/officeDocument/2006/relationships/image" Target="../media/image10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4.emf"/><Relationship Id="rId12" Type="http://schemas.openxmlformats.org/officeDocument/2006/relationships/image" Target="../media/image95.emf"/><Relationship Id="rId13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3.emf"/><Relationship Id="rId7" Type="http://schemas.openxmlformats.org/officeDocument/2006/relationships/image" Target="../media/image97.emf"/><Relationship Id="rId8" Type="http://schemas.openxmlformats.org/officeDocument/2006/relationships/image" Target="../media/image98.emf"/><Relationship Id="rId9" Type="http://schemas.openxmlformats.org/officeDocument/2006/relationships/image" Target="../media/image100.emf"/><Relationship Id="rId10" Type="http://schemas.openxmlformats.org/officeDocument/2006/relationships/image" Target="../media/image101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88.emf"/><Relationship Id="rId6" Type="http://schemas.openxmlformats.org/officeDocument/2006/relationships/image" Target="../media/image87.emf"/><Relationship Id="rId7" Type="http://schemas.openxmlformats.org/officeDocument/2006/relationships/image" Target="../media/image89.emf"/><Relationship Id="rId8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0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07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0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4" Type="http://schemas.openxmlformats.org/officeDocument/2006/relationships/image" Target="../media/image110.emf"/><Relationship Id="rId5" Type="http://schemas.openxmlformats.org/officeDocument/2006/relationships/image" Target="../media/image111.emf"/><Relationship Id="rId6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4" Type="http://schemas.openxmlformats.org/officeDocument/2006/relationships/image" Target="../media/image1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15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16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27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2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3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3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ctrTitle"/>
          </p:nvPr>
        </p:nvSpPr>
        <p:spPr>
          <a:xfrm>
            <a:off x="729450" y="1469387"/>
            <a:ext cx="7688100" cy="18497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44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Information and Opinion Dynamics in Online Social Networks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endParaRPr sz="44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subTitle" idx="1"/>
          </p:nvPr>
        </p:nvSpPr>
        <p:spPr>
          <a:xfrm>
            <a:off x="729627" y="3948776"/>
            <a:ext cx="7688100" cy="6011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Presented By: </a:t>
            </a:r>
            <a:r>
              <a:rPr lang="en" sz="17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Niloy Ganguly, D</a:t>
            </a:r>
            <a:r>
              <a:rPr lang="en" b="1"/>
              <a:t>epartment of Computer Science</a:t>
            </a:r>
            <a:r>
              <a:rPr lang="en" sz="17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</p:txBody>
      </p:sp>
      <p:pic>
        <p:nvPicPr>
          <p:cNvPr id="165" name="Shape 165" descr="fukushima-oct-2011-10-13.png"/>
          <p:cNvPicPr preferRelativeResize="0"/>
          <p:nvPr/>
        </p:nvPicPr>
        <p:blipFill rotWithShape="1">
          <a:blip r:embed="rId3">
            <a:alphaModFix amt="14000"/>
          </a:blip>
          <a:srcRect/>
          <a:stretch/>
        </p:blipFill>
        <p:spPr>
          <a:xfrm rot="8452940">
            <a:off x="2614469" y="1188128"/>
            <a:ext cx="5007011" cy="365192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Shape 167" descr="iit_logo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0835" y="3345575"/>
            <a:ext cx="1512899" cy="13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/>
          <p:nvPr/>
        </p:nvSpPr>
        <p:spPr>
          <a:xfrm>
            <a:off x="6277810" y="4841292"/>
            <a:ext cx="2789699" cy="437399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2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CNeRG</a:t>
            </a:r>
            <a:r>
              <a:rPr lang="en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IIT  Kharagpur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476250" y="5127175"/>
            <a:ext cx="1088699" cy="37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iitkgpcnerg</a:t>
            </a:r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1195" y="4530776"/>
            <a:ext cx="697200" cy="6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52950" y="4542550"/>
            <a:ext cx="754500" cy="60119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/>
          <p:nvPr/>
        </p:nvSpPr>
        <p:spPr>
          <a:xfrm>
            <a:off x="2054675" y="5168000"/>
            <a:ext cx="870900" cy="18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@cnerg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6591300" y="5157100"/>
            <a:ext cx="1642799" cy="258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www.cnerg.org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xfrm>
            <a:off x="729450" y="7793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Terminating (or survival) process</a:t>
            </a:r>
          </a:p>
        </p:txBody>
      </p:sp>
      <p:cxnSp>
        <p:nvCxnSpPr>
          <p:cNvPr id="370" name="Shape 370"/>
          <p:cNvCxnSpPr/>
          <p:nvPr/>
        </p:nvCxnSpPr>
        <p:spPr>
          <a:xfrm rot="10800000" flipH="1">
            <a:off x="1689616" y="2791608"/>
            <a:ext cx="5289000" cy="7499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pic>
        <p:nvPicPr>
          <p:cNvPr id="371" name="Shape 3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874" y="2453874"/>
            <a:ext cx="426599" cy="36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2" name="Shape 372"/>
          <p:cNvCxnSpPr/>
          <p:nvPr/>
        </p:nvCxnSpPr>
        <p:spPr>
          <a:xfrm>
            <a:off x="1906194" y="2264535"/>
            <a:ext cx="0" cy="583199"/>
          </a:xfrm>
          <a:prstGeom prst="straightConnector1">
            <a:avLst/>
          </a:prstGeom>
          <a:solidFill>
            <a:srgbClr val="4F81BD"/>
          </a:solidFill>
          <a:ln w="2857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73" name="Shape 373"/>
          <p:cNvCxnSpPr/>
          <p:nvPr/>
        </p:nvCxnSpPr>
        <p:spPr>
          <a:xfrm>
            <a:off x="6734193" y="2264535"/>
            <a:ext cx="0" cy="583199"/>
          </a:xfrm>
          <a:prstGeom prst="straightConnector1">
            <a:avLst/>
          </a:prstGeom>
          <a:solidFill>
            <a:srgbClr val="4F81BD"/>
          </a:solidFill>
          <a:ln w="2857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374" name="Shape 374" descr="latex-image-1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4389" y="2922100"/>
            <a:ext cx="474299" cy="1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30000" y="2896303"/>
            <a:ext cx="106500" cy="1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Shape 376"/>
          <p:cNvSpPr/>
          <p:nvPr/>
        </p:nvSpPr>
        <p:spPr>
          <a:xfrm>
            <a:off x="7100877" y="2604718"/>
            <a:ext cx="1222499" cy="2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</a:p>
        </p:txBody>
      </p:sp>
      <p:sp>
        <p:nvSpPr>
          <p:cNvPr id="377" name="Shape 377"/>
          <p:cNvSpPr/>
          <p:nvPr/>
        </p:nvSpPr>
        <p:spPr>
          <a:xfrm>
            <a:off x="1202100" y="3427575"/>
            <a:ext cx="5451899" cy="363600"/>
          </a:xfrm>
          <a:prstGeom prst="rect">
            <a:avLst/>
          </a:prstGeom>
          <a:solidFill>
            <a:srgbClr val="A8B97F">
              <a:alpha val="61568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Intensity of a terminating (or survival) process</a:t>
            </a:r>
          </a:p>
        </p:txBody>
      </p:sp>
      <p:sp>
        <p:nvSpPr>
          <p:cNvPr id="378" name="Shape 378"/>
          <p:cNvSpPr/>
          <p:nvPr/>
        </p:nvSpPr>
        <p:spPr>
          <a:xfrm>
            <a:off x="1187025" y="4302323"/>
            <a:ext cx="1711199" cy="363600"/>
          </a:xfrm>
          <a:prstGeom prst="rect">
            <a:avLst/>
          </a:prstGeom>
          <a:solidFill>
            <a:srgbClr val="008000">
              <a:alpha val="4000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Observations:</a:t>
            </a:r>
          </a:p>
        </p:txBody>
      </p:sp>
      <p:sp>
        <p:nvSpPr>
          <p:cNvPr id="379" name="Shape 379"/>
          <p:cNvSpPr/>
          <p:nvPr/>
        </p:nvSpPr>
        <p:spPr>
          <a:xfrm>
            <a:off x="1752126" y="4716751"/>
            <a:ext cx="6111599" cy="311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AutoNum type="arabicPeriod"/>
            </a:pPr>
            <a:r>
              <a:rPr lang="en"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Limited number of occurrences</a:t>
            </a:r>
          </a:p>
        </p:txBody>
      </p:sp>
      <p:grpSp>
        <p:nvGrpSpPr>
          <p:cNvPr id="380" name="Shape 380"/>
          <p:cNvGrpSpPr/>
          <p:nvPr/>
        </p:nvGrpSpPr>
        <p:grpSpPr>
          <a:xfrm>
            <a:off x="1963984" y="2108521"/>
            <a:ext cx="2269489" cy="676066"/>
            <a:chOff x="3065946" y="2123655"/>
            <a:chExt cx="3342400" cy="1252207"/>
          </a:xfrm>
        </p:grpSpPr>
        <p:cxnSp>
          <p:nvCxnSpPr>
            <p:cNvPr id="381" name="Shape 381"/>
            <p:cNvCxnSpPr>
              <a:endCxn id="382" idx="0"/>
            </p:cNvCxnSpPr>
            <p:nvPr/>
          </p:nvCxnSpPr>
          <p:spPr>
            <a:xfrm rot="10800000" flipH="1">
              <a:off x="3065946" y="2447962"/>
              <a:ext cx="1421700" cy="927900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82" name="Shape 382"/>
            <p:cNvSpPr/>
            <p:nvPr/>
          </p:nvSpPr>
          <p:spPr>
            <a:xfrm>
              <a:off x="4320235" y="2358483"/>
              <a:ext cx="1080000" cy="648000"/>
            </a:xfrm>
            <a:prstGeom prst="arc">
              <a:avLst>
                <a:gd name="adj1" fmla="val 12395245"/>
                <a:gd name="adj2" fmla="val 20915745"/>
              </a:avLst>
            </a:prstGeom>
            <a:noFill/>
            <a:ln w="38100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Shape 383"/>
            <p:cNvSpPr/>
            <p:nvPr/>
          </p:nvSpPr>
          <p:spPr>
            <a:xfrm>
              <a:off x="5328346" y="2123655"/>
              <a:ext cx="1080000" cy="648000"/>
            </a:xfrm>
            <a:prstGeom prst="arc">
              <a:avLst>
                <a:gd name="adj1" fmla="val 4751782"/>
                <a:gd name="adj2" fmla="val 10100673"/>
              </a:avLst>
            </a:prstGeom>
            <a:noFill/>
            <a:ln w="38100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84" name="Shape 384"/>
          <p:cNvCxnSpPr/>
          <p:nvPr/>
        </p:nvCxnSpPr>
        <p:spPr>
          <a:xfrm rot="10800000">
            <a:off x="3891114" y="2458908"/>
            <a:ext cx="0" cy="340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5" name="Shape 385"/>
          <p:cNvCxnSpPr/>
          <p:nvPr/>
        </p:nvCxnSpPr>
        <p:spPr>
          <a:xfrm>
            <a:off x="3891114" y="2507524"/>
            <a:ext cx="0" cy="291599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6" name="Shape 386"/>
          <p:cNvSpPr/>
          <p:nvPr/>
        </p:nvSpPr>
        <p:spPr>
          <a:xfrm>
            <a:off x="3830000" y="2410328"/>
            <a:ext cx="122099" cy="972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Shape 3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52176" y="3843655"/>
            <a:ext cx="3238798" cy="41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37050" y="3916851"/>
            <a:ext cx="626400" cy="29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52176" y="3860078"/>
            <a:ext cx="3238798" cy="3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Shape 390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10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2BFDF71-814E-AB4F-9B8D-2425B35FD6C3}"/>
              </a:ext>
            </a:extLst>
          </p:cNvPr>
          <p:cNvSpPr/>
          <p:nvPr/>
        </p:nvSpPr>
        <p:spPr>
          <a:xfrm>
            <a:off x="-1" y="-31950"/>
            <a:ext cx="9144001" cy="66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042" name="Title 1">
            <a:extLst>
              <a:ext uri="{FF2B5EF4-FFF2-40B4-BE49-F238E27FC236}">
                <a16:creationId xmlns:a16="http://schemas.microsoft.com/office/drawing/2014/main" xmlns="" id="{3033D85F-B8E2-EB42-A03B-D360C47348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" y="-31950"/>
            <a:ext cx="8174887" cy="632451"/>
          </a:xfrm>
        </p:spPr>
        <p:txBody>
          <a:bodyPr>
            <a:spAutoFit/>
          </a:bodyPr>
          <a:lstStyle/>
          <a:p>
            <a:pPr eaLnBrk="1"/>
            <a:r>
              <a:rPr lang="en-US" altLang="en-US" sz="2910" dirty="0">
                <a:latin typeface="Calibri" panose="020F0502020204030204" pitchFamily="34" charset="0"/>
              </a:rPr>
              <a:t>Top-k-opinion-shaping</a:t>
            </a:r>
          </a:p>
        </p:txBody>
      </p:sp>
      <p:pic>
        <p:nvPicPr>
          <p:cNvPr id="87043" name="Picture 2">
            <a:extLst>
              <a:ext uri="{FF2B5EF4-FFF2-40B4-BE49-F238E27FC236}">
                <a16:creationId xmlns:a16="http://schemas.microsoft.com/office/drawing/2014/main" xmlns="" id="{2C3F1E72-1241-F44B-B3E3-18D68855D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67" y="1177443"/>
            <a:ext cx="7360057" cy="116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>
            <a:extLst>
              <a:ext uri="{FF2B5EF4-FFF2-40B4-BE49-F238E27FC236}">
                <a16:creationId xmlns:a16="http://schemas.microsoft.com/office/drawing/2014/main" xmlns="" id="{2C03C14D-601A-3442-BC81-74588B709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62" y="3395120"/>
            <a:ext cx="6989045" cy="44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5">
            <a:extLst>
              <a:ext uri="{FF2B5EF4-FFF2-40B4-BE49-F238E27FC236}">
                <a16:creationId xmlns:a16="http://schemas.microsoft.com/office/drawing/2014/main" xmlns="" id="{56C2082C-3630-0648-8DD0-CE33B871D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64" y="2991906"/>
            <a:ext cx="6451426" cy="32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6">
            <a:extLst>
              <a:ext uri="{FF2B5EF4-FFF2-40B4-BE49-F238E27FC236}">
                <a16:creationId xmlns:a16="http://schemas.microsoft.com/office/drawing/2014/main" xmlns="" id="{5542E2C5-0AA9-4746-BEEB-9314B402C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72" y="4134346"/>
            <a:ext cx="596421" cy="52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TextBox 12">
            <a:extLst>
              <a:ext uri="{FF2B5EF4-FFF2-40B4-BE49-F238E27FC236}">
                <a16:creationId xmlns:a16="http://schemas.microsoft.com/office/drawing/2014/main" xmlns="" id="{8D188606-8EFA-2A40-AA5E-EAF3C9FF3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790" y="4156747"/>
            <a:ext cx="5241783" cy="52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22"/>
              <a:t>=</a:t>
            </a:r>
            <a:r>
              <a:rPr lang="en-US" altLang="en-US" sz="2822" b="1"/>
              <a:t>  </a:t>
            </a:r>
            <a:r>
              <a:rPr lang="en-US" altLang="en-US" sz="2822" b="1" i="1"/>
              <a:t>i-th </a:t>
            </a:r>
            <a:r>
              <a:rPr lang="en-US" altLang="en-US" sz="2822"/>
              <a:t>largest component of  </a:t>
            </a:r>
            <a:r>
              <a:rPr lang="en-US" altLang="en-US" sz="2822" b="1" i="1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6830349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E52DC7D-7075-CD4B-8145-E35B828BFC21}"/>
              </a:ext>
            </a:extLst>
          </p:cNvPr>
          <p:cNvSpPr/>
          <p:nvPr/>
        </p:nvSpPr>
        <p:spPr>
          <a:xfrm>
            <a:off x="0" y="17325"/>
            <a:ext cx="9144001" cy="66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066" name="Title 1">
            <a:extLst>
              <a:ext uri="{FF2B5EF4-FFF2-40B4-BE49-F238E27FC236}">
                <a16:creationId xmlns:a16="http://schemas.microsoft.com/office/drawing/2014/main" xmlns="" id="{51B97FD6-34A6-7047-AA1E-26AA7C99B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7646" y="-4329"/>
            <a:ext cx="8174887" cy="632451"/>
          </a:xfrm>
        </p:spPr>
        <p:txBody>
          <a:bodyPr>
            <a:spAutoFit/>
          </a:bodyPr>
          <a:lstStyle/>
          <a:p>
            <a:pPr eaLnBrk="1"/>
            <a:r>
              <a:rPr lang="en-US" altLang="en-US" sz="2910" dirty="0">
                <a:latin typeface="Calibri" panose="020F0502020204030204" pitchFamily="34" charset="0"/>
              </a:rPr>
              <a:t>Experiments on Politics dataset</a:t>
            </a:r>
          </a:p>
        </p:txBody>
      </p:sp>
      <p:pic>
        <p:nvPicPr>
          <p:cNvPr id="88067" name="Picture 4">
            <a:extLst>
              <a:ext uri="{FF2B5EF4-FFF2-40B4-BE49-F238E27FC236}">
                <a16:creationId xmlns:a16="http://schemas.microsoft.com/office/drawing/2014/main" xmlns="" id="{19CA4291-2F43-B842-9D36-43C0F5C81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69" y="1976870"/>
            <a:ext cx="3091308" cy="262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5">
            <a:extLst>
              <a:ext uri="{FF2B5EF4-FFF2-40B4-BE49-F238E27FC236}">
                <a16:creationId xmlns:a16="http://schemas.microsoft.com/office/drawing/2014/main" xmlns="" id="{7475C9E8-3EC6-5B42-8FA4-E8A4A0C2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13" y="2111274"/>
            <a:ext cx="2865901" cy="24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TextBox 13">
            <a:extLst>
              <a:ext uri="{FF2B5EF4-FFF2-40B4-BE49-F238E27FC236}">
                <a16:creationId xmlns:a16="http://schemas.microsoft.com/office/drawing/2014/main" xmlns="" id="{034319A2-0225-274A-8455-FBAE413E3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0796" y="4750868"/>
            <a:ext cx="2688094" cy="4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381" dirty="0"/>
              <a:t>MMOSH-1</a:t>
            </a:r>
          </a:p>
        </p:txBody>
      </p:sp>
      <p:sp>
        <p:nvSpPr>
          <p:cNvPr id="88072" name="TextBox 15">
            <a:extLst>
              <a:ext uri="{FF2B5EF4-FFF2-40B4-BE49-F238E27FC236}">
                <a16:creationId xmlns:a16="http://schemas.microsoft.com/office/drawing/2014/main" xmlns="" id="{F44B3448-E02A-7B40-9B1F-1114721F7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616" y="4650674"/>
            <a:ext cx="2284880" cy="4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381" dirty="0"/>
              <a:t>Top-k-OSH-1</a:t>
            </a:r>
          </a:p>
        </p:txBody>
      </p:sp>
      <p:pic>
        <p:nvPicPr>
          <p:cNvPr id="88073" name="Picture 2">
            <a:extLst>
              <a:ext uri="{FF2B5EF4-FFF2-40B4-BE49-F238E27FC236}">
                <a16:creationId xmlns:a16="http://schemas.microsoft.com/office/drawing/2014/main" xmlns="" id="{68BAA3DF-83C4-504E-89AD-12AEAC4E0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77" y="774228"/>
            <a:ext cx="6471026" cy="40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3">
            <a:extLst>
              <a:ext uri="{FF2B5EF4-FFF2-40B4-BE49-F238E27FC236}">
                <a16:creationId xmlns:a16="http://schemas.microsoft.com/office/drawing/2014/main" xmlns="" id="{2985DA6F-BB34-2B47-9F4C-1C5179B4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74" y="1177442"/>
            <a:ext cx="6653033" cy="47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2229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5BF2306-4AB8-144C-830C-1B856CA8400F}"/>
              </a:ext>
            </a:extLst>
          </p:cNvPr>
          <p:cNvSpPr/>
          <p:nvPr/>
        </p:nvSpPr>
        <p:spPr>
          <a:xfrm>
            <a:off x="-1" y="-31950"/>
            <a:ext cx="9144001" cy="66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090" name="Title 1">
            <a:extLst>
              <a:ext uri="{FF2B5EF4-FFF2-40B4-BE49-F238E27FC236}">
                <a16:creationId xmlns:a16="http://schemas.microsoft.com/office/drawing/2014/main" xmlns="" id="{035AC850-EBA3-8E48-8794-DF2FA25CDF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5047" y="-17499"/>
            <a:ext cx="8174887" cy="632451"/>
          </a:xfrm>
        </p:spPr>
        <p:txBody>
          <a:bodyPr>
            <a:spAutoFit/>
          </a:bodyPr>
          <a:lstStyle/>
          <a:p>
            <a:pPr eaLnBrk="1"/>
            <a:r>
              <a:rPr lang="en-US" altLang="en-US" sz="2910" dirty="0">
                <a:latin typeface="Calibri" panose="020F0502020204030204" pitchFamily="34" charset="0"/>
              </a:rPr>
              <a:t>Experiments on </a:t>
            </a:r>
            <a:r>
              <a:rPr lang="en-US" altLang="en-US" sz="2910" dirty="0" err="1">
                <a:latin typeface="Calibri" panose="020F0502020204030204" pitchFamily="34" charset="0"/>
              </a:rPr>
              <a:t>SmartShape</a:t>
            </a:r>
            <a:r>
              <a:rPr lang="en-US" altLang="en-US" sz="2910" dirty="0">
                <a:latin typeface="Calibri" panose="020F0502020204030204" pitchFamily="34" charset="0"/>
              </a:rPr>
              <a:t>-Robust</a:t>
            </a:r>
          </a:p>
        </p:txBody>
      </p:sp>
      <p:sp>
        <p:nvSpPr>
          <p:cNvPr id="89092" name="TextBox 13">
            <a:extLst>
              <a:ext uri="{FF2B5EF4-FFF2-40B4-BE49-F238E27FC236}">
                <a16:creationId xmlns:a16="http://schemas.microsoft.com/office/drawing/2014/main" xmlns="" id="{E73D8B89-789F-DE4A-804D-1FE06788B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397" y="4806370"/>
            <a:ext cx="2688094" cy="4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381"/>
              <a:t>MMOSH-1</a:t>
            </a:r>
          </a:p>
        </p:txBody>
      </p:sp>
      <p:sp>
        <p:nvSpPr>
          <p:cNvPr id="89094" name="TextBox 15">
            <a:extLst>
              <a:ext uri="{FF2B5EF4-FFF2-40B4-BE49-F238E27FC236}">
                <a16:creationId xmlns:a16="http://schemas.microsoft.com/office/drawing/2014/main" xmlns="" id="{BA11495C-C868-754F-867D-F94317969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336" y="4806370"/>
            <a:ext cx="2284880" cy="4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381"/>
              <a:t>Top-k-OSH-1</a:t>
            </a:r>
          </a:p>
        </p:txBody>
      </p:sp>
      <p:pic>
        <p:nvPicPr>
          <p:cNvPr id="89095" name="Picture 2">
            <a:extLst>
              <a:ext uri="{FF2B5EF4-FFF2-40B4-BE49-F238E27FC236}">
                <a16:creationId xmlns:a16="http://schemas.microsoft.com/office/drawing/2014/main" xmlns="" id="{AE06D0C2-12BC-8040-98CA-771429C0F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72" y="2051072"/>
            <a:ext cx="2881301" cy="241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4">
            <a:extLst>
              <a:ext uri="{FF2B5EF4-FFF2-40B4-BE49-F238E27FC236}">
                <a16:creationId xmlns:a16="http://schemas.microsoft.com/office/drawing/2014/main" xmlns="" id="{79DDDA58-4747-3245-9FD3-F744FD360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312" y="2051073"/>
            <a:ext cx="2688094" cy="241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Picture 5">
            <a:extLst>
              <a:ext uri="{FF2B5EF4-FFF2-40B4-BE49-F238E27FC236}">
                <a16:creationId xmlns:a16="http://schemas.microsoft.com/office/drawing/2014/main" xmlns="" id="{F5C1BACC-916F-944E-AC0A-5A6BA68E2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81" y="1513454"/>
            <a:ext cx="2046872" cy="40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8" name="Picture 7">
            <a:extLst>
              <a:ext uri="{FF2B5EF4-FFF2-40B4-BE49-F238E27FC236}">
                <a16:creationId xmlns:a16="http://schemas.microsoft.com/office/drawing/2014/main" xmlns="" id="{8A0FD32B-9DA0-A246-A2A0-B78B0D041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254" y="1513454"/>
            <a:ext cx="4762967" cy="34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8171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CC4E853-A64E-3D4C-8C03-F8479100C97D}"/>
              </a:ext>
            </a:extLst>
          </p:cNvPr>
          <p:cNvSpPr/>
          <p:nvPr/>
        </p:nvSpPr>
        <p:spPr>
          <a:xfrm>
            <a:off x="-1" y="-31950"/>
            <a:ext cx="9144001" cy="66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114" name="Title 1">
            <a:extLst>
              <a:ext uri="{FF2B5EF4-FFF2-40B4-BE49-F238E27FC236}">
                <a16:creationId xmlns:a16="http://schemas.microsoft.com/office/drawing/2014/main" xmlns="" id="{0DA6DC73-D0C5-0840-8AB9-FA74DA761E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1668"/>
            <a:ext cx="8174887" cy="632451"/>
          </a:xfrm>
        </p:spPr>
        <p:txBody>
          <a:bodyPr>
            <a:spAutoFit/>
          </a:bodyPr>
          <a:lstStyle/>
          <a:p>
            <a:pPr eaLnBrk="1"/>
            <a:r>
              <a:rPr lang="en-US" altLang="en-US" sz="2910" dirty="0">
                <a:latin typeface="Calibri" panose="020F0502020204030204" pitchFamily="34" charset="0"/>
              </a:rPr>
              <a:t>Experiments on </a:t>
            </a:r>
            <a:r>
              <a:rPr lang="en-US" altLang="en-US" sz="2910" dirty="0" err="1">
                <a:latin typeface="Calibri" panose="020F0502020204030204" pitchFamily="34" charset="0"/>
              </a:rPr>
              <a:t>SmartShape</a:t>
            </a:r>
            <a:r>
              <a:rPr lang="en-US" altLang="en-US" sz="2910" dirty="0">
                <a:latin typeface="Calibri" panose="020F0502020204030204" pitchFamily="34" charset="0"/>
              </a:rPr>
              <a:t>-Robust</a:t>
            </a:r>
          </a:p>
        </p:txBody>
      </p:sp>
      <p:sp>
        <p:nvSpPr>
          <p:cNvPr id="90117" name="TextBox 15">
            <a:extLst>
              <a:ext uri="{FF2B5EF4-FFF2-40B4-BE49-F238E27FC236}">
                <a16:creationId xmlns:a16="http://schemas.microsoft.com/office/drawing/2014/main" xmlns="" id="{F17475A7-5D07-9644-8B48-30BD6186E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8444" y="975836"/>
            <a:ext cx="2284880" cy="4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381" dirty="0"/>
              <a:t>Top-k-OSH-1</a:t>
            </a:r>
          </a:p>
        </p:txBody>
      </p:sp>
      <p:pic>
        <p:nvPicPr>
          <p:cNvPr id="90118" name="Picture 4">
            <a:extLst>
              <a:ext uri="{FF2B5EF4-FFF2-40B4-BE49-F238E27FC236}">
                <a16:creationId xmlns:a16="http://schemas.microsoft.com/office/drawing/2014/main" xmlns="" id="{47BF56C6-1279-0947-8A04-1B9F1E0EB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62" y="1916669"/>
            <a:ext cx="3166911" cy="261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6">
            <a:extLst>
              <a:ext uri="{FF2B5EF4-FFF2-40B4-BE49-F238E27FC236}">
                <a16:creationId xmlns:a16="http://schemas.microsoft.com/office/drawing/2014/main" xmlns="" id="{704D174B-E538-D14C-BB24-282D6C504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301" y="1992271"/>
            <a:ext cx="2780497" cy="241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xmlns="" id="{72B8497A-8DF4-E043-B0C8-EAAC3413A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686300"/>
            <a:ext cx="2935689" cy="4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381" dirty="0"/>
              <a:t>Objective variation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xmlns="" id="{A0B5E4B3-4CD8-F542-B73E-589FF4669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911" y="4686300"/>
            <a:ext cx="2935689" cy="4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381" dirty="0"/>
              <a:t>Variance variation</a:t>
            </a:r>
          </a:p>
        </p:txBody>
      </p:sp>
    </p:spTree>
    <p:extLst>
      <p:ext uri="{BB962C8B-B14F-4D97-AF65-F5344CB8AC3E}">
        <p14:creationId xmlns:p14="http://schemas.microsoft.com/office/powerpoint/2010/main" val="4868192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C26579E-1296-9A48-A20F-E083AF7F3412}"/>
              </a:ext>
            </a:extLst>
          </p:cNvPr>
          <p:cNvSpPr/>
          <p:nvPr/>
        </p:nvSpPr>
        <p:spPr>
          <a:xfrm>
            <a:off x="-1" y="-31950"/>
            <a:ext cx="9144001" cy="66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138" name="Title 1">
            <a:extLst>
              <a:ext uri="{FF2B5EF4-FFF2-40B4-BE49-F238E27FC236}">
                <a16:creationId xmlns:a16="http://schemas.microsoft.com/office/drawing/2014/main" xmlns="" id="{2F61F3CA-3414-BE4D-8FDC-66C0279023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980" y="-13210"/>
            <a:ext cx="8174887" cy="632451"/>
          </a:xfrm>
        </p:spPr>
        <p:txBody>
          <a:bodyPr>
            <a:spAutoFit/>
          </a:bodyPr>
          <a:lstStyle/>
          <a:p>
            <a:pPr eaLnBrk="1"/>
            <a:r>
              <a:rPr lang="en-US" altLang="en-US" sz="2910" dirty="0">
                <a:latin typeface="Calibri" panose="020F0502020204030204" pitchFamily="34" charset="0"/>
              </a:rPr>
              <a:t>Characterization of incentivized users</a:t>
            </a:r>
          </a:p>
        </p:txBody>
      </p:sp>
      <p:pic>
        <p:nvPicPr>
          <p:cNvPr id="91139" name="Picture 2">
            <a:extLst>
              <a:ext uri="{FF2B5EF4-FFF2-40B4-BE49-F238E27FC236}">
                <a16:creationId xmlns:a16="http://schemas.microsoft.com/office/drawing/2014/main" xmlns="" id="{3A533898-77C0-9C41-ABFE-C8B560E42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90" y="1715062"/>
            <a:ext cx="5014976" cy="252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290609C4-CBF2-2C46-AD99-47E3A014FC2E}"/>
              </a:ext>
            </a:extLst>
          </p:cNvPr>
          <p:cNvSpPr/>
          <p:nvPr/>
        </p:nvSpPr>
        <p:spPr bwMode="auto">
          <a:xfrm>
            <a:off x="2958444" y="1070787"/>
            <a:ext cx="2375556" cy="5376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 sz="1235">
              <a:latin typeface="Arial" charset="0"/>
              <a:ea typeface="ＭＳ Ｐゴシック" pitchFamily="32" charset="-128"/>
            </a:endParaRPr>
          </a:p>
        </p:txBody>
      </p:sp>
      <p:sp>
        <p:nvSpPr>
          <p:cNvPr id="91141" name="TextBox 12">
            <a:extLst>
              <a:ext uri="{FF2B5EF4-FFF2-40B4-BE49-F238E27FC236}">
                <a16:creationId xmlns:a16="http://schemas.microsoft.com/office/drawing/2014/main" xmlns="" id="{01D82855-FF24-004F-8C27-BD13F2D61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849" y="1110240"/>
            <a:ext cx="2241151" cy="4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381"/>
              <a:t>Movie dataset</a:t>
            </a:r>
          </a:p>
        </p:txBody>
      </p:sp>
      <p:sp>
        <p:nvSpPr>
          <p:cNvPr id="91142" name="TextBox 13">
            <a:extLst>
              <a:ext uri="{FF2B5EF4-FFF2-40B4-BE49-F238E27FC236}">
                <a16:creationId xmlns:a16="http://schemas.microsoft.com/office/drawing/2014/main" xmlns="" id="{2B36D5E2-EBFE-D04B-88C8-B5C0D0490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635" y="4806369"/>
            <a:ext cx="3297698" cy="36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764" b="1"/>
              <a:t>Overlap= Jaccard Coefficient</a:t>
            </a:r>
          </a:p>
        </p:txBody>
      </p:sp>
    </p:spTree>
    <p:extLst>
      <p:ext uri="{BB962C8B-B14F-4D97-AF65-F5344CB8AC3E}">
        <p14:creationId xmlns:p14="http://schemas.microsoft.com/office/powerpoint/2010/main" val="2054656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Shape 1490"/>
          <p:cNvSpPr txBox="1">
            <a:spLocks noGrp="1"/>
          </p:cNvSpPr>
          <p:nvPr>
            <p:ph type="title"/>
          </p:nvPr>
        </p:nvSpPr>
        <p:spPr>
          <a:xfrm>
            <a:off x="729450" y="7031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Conclusion</a:t>
            </a:r>
          </a:p>
        </p:txBody>
      </p:sp>
      <p:sp>
        <p:nvSpPr>
          <p:cNvPr id="1491" name="Shape 1491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105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2" name="Shape 1492"/>
          <p:cNvSpPr/>
          <p:nvPr/>
        </p:nvSpPr>
        <p:spPr>
          <a:xfrm>
            <a:off x="1606650" y="1904650"/>
            <a:ext cx="5368500" cy="858000"/>
          </a:xfrm>
          <a:prstGeom prst="chevron">
            <a:avLst>
              <a:gd name="adj" fmla="val 50000"/>
            </a:avLst>
          </a:prstGeom>
          <a:solidFill>
            <a:srgbClr val="1DAF9B">
              <a:alpha val="46666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5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Models for information and opinion dynamics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latin typeface="Lato"/>
                <a:ea typeface="Lato"/>
                <a:cs typeface="Lato"/>
                <a:sym typeface="Lato"/>
              </a:rPr>
              <a:t>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3" name="Shape 1493"/>
          <p:cNvSpPr/>
          <p:nvPr/>
        </p:nvSpPr>
        <p:spPr>
          <a:xfrm>
            <a:off x="1654400" y="2943300"/>
            <a:ext cx="5226300" cy="752400"/>
          </a:xfrm>
          <a:prstGeom prst="chevron">
            <a:avLst>
              <a:gd name="adj" fmla="val 50000"/>
            </a:avLst>
          </a:prstGeom>
          <a:solidFill>
            <a:srgbClr val="B1D8DE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309"/>
              </a:buClr>
              <a:buSzPct val="100000"/>
              <a:buFont typeface="Lato"/>
              <a:buChar char="●"/>
            </a:pPr>
            <a:r>
              <a:rPr lang="en" sz="1500" dirty="0">
                <a:latin typeface="Lato"/>
                <a:ea typeface="Lato"/>
                <a:cs typeface="Lato"/>
                <a:sym typeface="Lato"/>
              </a:rPr>
              <a:t>Capture the external effects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4" name="Shape 1494"/>
          <p:cNvSpPr/>
          <p:nvPr/>
        </p:nvSpPr>
        <p:spPr>
          <a:xfrm>
            <a:off x="1606650" y="3933150"/>
            <a:ext cx="5226300" cy="752400"/>
          </a:xfrm>
          <a:prstGeom prst="chevron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309"/>
              </a:buClr>
              <a:buSzPct val="100000"/>
              <a:buFont typeface="Lato"/>
              <a:buChar char="●"/>
            </a:pPr>
            <a:r>
              <a:rPr lang="en" sz="1500" dirty="0">
                <a:latin typeface="Lato"/>
                <a:ea typeface="Lato"/>
                <a:cs typeface="Lato"/>
                <a:sym typeface="Lato"/>
              </a:rPr>
              <a:t>Control the  opinion dynamics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Shape 1490"/>
          <p:cNvSpPr txBox="1">
            <a:spLocks noGrp="1"/>
          </p:cNvSpPr>
          <p:nvPr>
            <p:ph type="title"/>
          </p:nvPr>
        </p:nvSpPr>
        <p:spPr>
          <a:xfrm>
            <a:off x="729450" y="7031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Few points to work in future</a:t>
            </a:r>
          </a:p>
        </p:txBody>
      </p:sp>
      <p:sp>
        <p:nvSpPr>
          <p:cNvPr id="1491" name="Shape 1491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106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2" name="Shape 1492"/>
          <p:cNvSpPr/>
          <p:nvPr/>
        </p:nvSpPr>
        <p:spPr>
          <a:xfrm>
            <a:off x="1606650" y="1904650"/>
            <a:ext cx="5368500" cy="858000"/>
          </a:xfrm>
          <a:prstGeom prst="chevron">
            <a:avLst>
              <a:gd name="adj" fmla="val 50000"/>
            </a:avLst>
          </a:prstGeom>
          <a:solidFill>
            <a:srgbClr val="1DAF9B">
              <a:alpha val="46666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5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How to capture competition via an deep adversarial network?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latin typeface="Lato"/>
                <a:ea typeface="Lato"/>
                <a:cs typeface="Lato"/>
                <a:sym typeface="Lato"/>
              </a:rPr>
              <a:t>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3" name="Shape 1493"/>
          <p:cNvSpPr/>
          <p:nvPr/>
        </p:nvSpPr>
        <p:spPr>
          <a:xfrm>
            <a:off x="1654400" y="2943300"/>
            <a:ext cx="5226300" cy="752400"/>
          </a:xfrm>
          <a:prstGeom prst="chevron">
            <a:avLst>
              <a:gd name="adj" fmla="val 50000"/>
            </a:avLst>
          </a:prstGeom>
          <a:solidFill>
            <a:srgbClr val="B1D8DE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309"/>
              </a:buClr>
              <a:buSzPct val="1000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Opinion regulation through deep learning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Shape 1494"/>
          <p:cNvSpPr/>
          <p:nvPr/>
        </p:nvSpPr>
        <p:spPr>
          <a:xfrm>
            <a:off x="1606650" y="3933150"/>
            <a:ext cx="5226300" cy="752400"/>
          </a:xfrm>
          <a:prstGeom prst="chevron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309"/>
              </a:buClr>
              <a:buSzPct val="100000"/>
              <a:buFont typeface="Lato"/>
              <a:buChar char="●"/>
            </a:pPr>
            <a:r>
              <a:rPr lang="en" sz="1500" dirty="0">
                <a:latin typeface="Lato"/>
                <a:ea typeface="Lato"/>
                <a:cs typeface="Lato"/>
                <a:sym typeface="Lato"/>
              </a:rPr>
              <a:t>Demarcation with partial labels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218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Shape 1506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700" cy="437400"/>
          </a:xfrm>
          <a:prstGeom prst="rect">
            <a:avLst/>
          </a:prstGeom>
        </p:spPr>
        <p:txBody>
          <a:bodyPr lIns="95925" tIns="95925" rIns="95925" bIns="959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107</a:t>
            </a:fld>
            <a:endParaRPr lang="en"/>
          </a:p>
        </p:txBody>
      </p:sp>
      <p:pic>
        <p:nvPicPr>
          <p:cNvPr id="1507" name="Shape 15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2050" y="1537187"/>
            <a:ext cx="5872250" cy="334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8" name="Shape 1508"/>
          <p:cNvSpPr txBox="1">
            <a:spLocks noGrp="1"/>
          </p:cNvSpPr>
          <p:nvPr>
            <p:ph type="title"/>
          </p:nvPr>
        </p:nvSpPr>
        <p:spPr>
          <a:xfrm>
            <a:off x="548012" y="0"/>
            <a:ext cx="7688700" cy="59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Complex Network Research Group (</a:t>
            </a:r>
            <a:r>
              <a:rPr lang="en" dirty="0" err="1"/>
              <a:t>CNReG</a:t>
            </a:r>
            <a:r>
              <a:rPr lang="en" dirty="0"/>
              <a:t>)</a:t>
            </a:r>
          </a:p>
        </p:txBody>
      </p:sp>
      <p:sp>
        <p:nvSpPr>
          <p:cNvPr id="1509" name="Shape 1509"/>
          <p:cNvSpPr txBox="1"/>
          <p:nvPr/>
        </p:nvSpPr>
        <p:spPr>
          <a:xfrm>
            <a:off x="813900" y="2668050"/>
            <a:ext cx="1088700" cy="37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iitkgpcnerg</a:t>
            </a:r>
          </a:p>
        </p:txBody>
      </p:sp>
      <p:pic>
        <p:nvPicPr>
          <p:cNvPr id="1510" name="Shape 15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9645" y="1717851"/>
            <a:ext cx="697200" cy="6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Shape 15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1000" y="3299950"/>
            <a:ext cx="754500" cy="6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2" name="Shape 1512"/>
          <p:cNvSpPr txBox="1"/>
          <p:nvPr/>
        </p:nvSpPr>
        <p:spPr>
          <a:xfrm>
            <a:off x="922800" y="4080350"/>
            <a:ext cx="870900" cy="18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@cnerg</a:t>
            </a:r>
          </a:p>
        </p:txBody>
      </p:sp>
      <p:sp>
        <p:nvSpPr>
          <p:cNvPr id="1513" name="Shape 1513"/>
          <p:cNvSpPr txBox="1"/>
          <p:nvPr/>
        </p:nvSpPr>
        <p:spPr>
          <a:xfrm>
            <a:off x="686525" y="4574375"/>
            <a:ext cx="16428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www.cnerg.org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4400" y="321939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Thank You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Shape 1518"/>
          <p:cNvSpPr txBox="1">
            <a:spLocks noGrp="1"/>
          </p:cNvSpPr>
          <p:nvPr>
            <p:ph type="title"/>
          </p:nvPr>
        </p:nvSpPr>
        <p:spPr>
          <a:xfrm>
            <a:off x="729450" y="1469387"/>
            <a:ext cx="7688399" cy="16875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2425700" marR="0" lvl="0" indent="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38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Thank You</a:t>
            </a:r>
          </a:p>
        </p:txBody>
      </p:sp>
      <p:sp>
        <p:nvSpPr>
          <p:cNvPr id="1519" name="Shape 1519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108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Shape 1499"/>
          <p:cNvSpPr txBox="1">
            <a:spLocks noGrp="1"/>
          </p:cNvSpPr>
          <p:nvPr>
            <p:ph type="title"/>
          </p:nvPr>
        </p:nvSpPr>
        <p:spPr>
          <a:xfrm>
            <a:off x="729450" y="6269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Accepted papers</a:t>
            </a:r>
          </a:p>
        </p:txBody>
      </p:sp>
      <p:sp>
        <p:nvSpPr>
          <p:cNvPr id="1500" name="Shape 1500"/>
          <p:cNvSpPr txBox="1">
            <a:spLocks noGrp="1"/>
          </p:cNvSpPr>
          <p:nvPr>
            <p:ph type="body" idx="1"/>
          </p:nvPr>
        </p:nvSpPr>
        <p:spPr>
          <a:xfrm>
            <a:off x="729450" y="1776447"/>
            <a:ext cx="7688700" cy="3108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Lato"/>
              <a:buChar char="●"/>
            </a:pPr>
            <a:r>
              <a:rPr lang="en" sz="14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Bidisha Samanta, Abir De, Abhijnan Chakrabarti, Niloy Ganguly, LMPP: A Large Margin Point Process Combining Reinforcement and Competition for Modeling Hashtag Popularity,  </a:t>
            </a:r>
            <a:r>
              <a:rPr lang="en" sz="1400" b="1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IJCAI</a:t>
            </a:r>
            <a:r>
              <a:rPr lang="en" sz="14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, Melbourne, August 2017</a:t>
            </a:r>
          </a:p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Arial"/>
              <a:buNone/>
            </a:pPr>
            <a:endParaRPr sz="1400" b="0" i="0" u="none" strike="noStrike" cap="none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Lato"/>
              <a:buChar char="●"/>
            </a:pPr>
            <a:r>
              <a:rPr lang="en" sz="14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Bidisha Samanta, Abir De, Niloy Ganguly, STRM: A Sister Tweet Reinforcement Process for Modeling Hashtag Popularity, </a:t>
            </a:r>
            <a:r>
              <a:rPr lang="en" sz="1400" b="1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Infocom’17</a:t>
            </a:r>
            <a:r>
              <a:rPr lang="en" sz="14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, Atlanta, GA. </a:t>
            </a:r>
          </a:p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1400" b="0" i="0" u="none" strike="noStrike" cap="none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Lato"/>
              <a:buChar char="●"/>
            </a:pPr>
            <a:r>
              <a:rPr lang="en" sz="14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Abir De, Isabel Valera, Niloy Ganguly, Sourangshu Bhattacharya, Manuel Gomez Rodrigue Learning and Forecasting Opinion Dynamics in Social Network </a:t>
            </a:r>
            <a:r>
              <a:rPr lang="en" sz="1400" b="1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NIPS'16,</a:t>
            </a:r>
            <a:r>
              <a:rPr lang="en" sz="14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 Barcelona, Spain</a:t>
            </a:r>
          </a:p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endParaRPr sz="1400" b="0" i="0" u="none" strike="noStrike" cap="none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Lato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Abir De, Sourangshu Bhattacharya, Parantapa Bhattacharya, Niloy Ganguly, Soumen Chakrabarti: Learning a Linear Influence Model from Transient Opinion Dynamics. </a:t>
            </a:r>
            <a:r>
              <a:rPr lang="en" sz="1400" b="1" i="0" u="none" strike="noStrike" cap="none">
                <a:solidFill>
                  <a:srgbClr val="000000"/>
                </a:solidFill>
              </a:rPr>
              <a:t>CIKM</a:t>
            </a: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2014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endParaRPr sz="14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01" name="Shape 1501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109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>
            <a:spLocks noGrp="1"/>
          </p:cNvSpPr>
          <p:nvPr>
            <p:ph type="title"/>
          </p:nvPr>
        </p:nvSpPr>
        <p:spPr>
          <a:xfrm>
            <a:off x="664075" y="6368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Hawkes Process</a:t>
            </a:r>
          </a:p>
        </p:txBody>
      </p:sp>
      <p:sp>
        <p:nvSpPr>
          <p:cNvPr id="396" name="Shape 396"/>
          <p:cNvSpPr/>
          <p:nvPr/>
        </p:nvSpPr>
        <p:spPr>
          <a:xfrm flipH="1">
            <a:off x="2852714" y="1878017"/>
            <a:ext cx="498599" cy="284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35111" y="118809"/>
                  <a:pt x="79003" y="86600"/>
                  <a:pt x="95301" y="61028"/>
                </a:cubicBezTo>
                <a:cubicBezTo>
                  <a:pt x="111599" y="35455"/>
                  <a:pt x="115332" y="20569"/>
                  <a:pt x="120000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Shape 3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3782" y="1933696"/>
            <a:ext cx="386700" cy="465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8" name="Shape 398"/>
          <p:cNvCxnSpPr/>
          <p:nvPr/>
        </p:nvCxnSpPr>
        <p:spPr>
          <a:xfrm>
            <a:off x="1662825" y="1691600"/>
            <a:ext cx="0" cy="745500"/>
          </a:xfrm>
          <a:prstGeom prst="straightConnector1">
            <a:avLst/>
          </a:prstGeom>
          <a:solidFill>
            <a:srgbClr val="4F81BD"/>
          </a:solidFill>
          <a:ln w="2857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9" name="Shape 399"/>
          <p:cNvSpPr/>
          <p:nvPr/>
        </p:nvSpPr>
        <p:spPr>
          <a:xfrm>
            <a:off x="2631134" y="1878017"/>
            <a:ext cx="110699" cy="1242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0" name="Shape 400"/>
          <p:cNvCxnSpPr/>
          <p:nvPr/>
        </p:nvCxnSpPr>
        <p:spPr>
          <a:xfrm>
            <a:off x="6039303" y="1691600"/>
            <a:ext cx="0" cy="745500"/>
          </a:xfrm>
          <a:prstGeom prst="straightConnector1">
            <a:avLst/>
          </a:prstGeom>
          <a:solidFill>
            <a:srgbClr val="4F81BD"/>
          </a:solidFill>
          <a:ln w="2857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401" name="Shape 401" descr="latex-image-1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0992" y="2532394"/>
            <a:ext cx="429899" cy="153599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Shape 402"/>
          <p:cNvSpPr/>
          <p:nvPr/>
        </p:nvSpPr>
        <p:spPr>
          <a:xfrm>
            <a:off x="2797330" y="1878017"/>
            <a:ext cx="110699" cy="1242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Shape 4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74003" y="2499409"/>
            <a:ext cx="146399" cy="21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Shape 4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21256" y="2499409"/>
            <a:ext cx="176099" cy="23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Shape 40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29721" y="2499409"/>
            <a:ext cx="96600" cy="2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Shape 406"/>
          <p:cNvSpPr/>
          <p:nvPr/>
        </p:nvSpPr>
        <p:spPr>
          <a:xfrm>
            <a:off x="6371694" y="2126574"/>
            <a:ext cx="1108199" cy="345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time</a:t>
            </a:r>
          </a:p>
        </p:txBody>
      </p:sp>
      <p:sp>
        <p:nvSpPr>
          <p:cNvPr id="407" name="Shape 407"/>
          <p:cNvSpPr/>
          <p:nvPr/>
        </p:nvSpPr>
        <p:spPr>
          <a:xfrm>
            <a:off x="664600" y="3833575"/>
            <a:ext cx="2188199" cy="519599"/>
          </a:xfrm>
          <a:prstGeom prst="rect">
            <a:avLst/>
          </a:prstGeom>
          <a:solidFill>
            <a:srgbClr val="008000">
              <a:alpha val="24705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Intensity of self-exciting </a:t>
            </a:r>
            <a:b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(or Hawkes) process:</a:t>
            </a:r>
          </a:p>
        </p:txBody>
      </p:sp>
      <p:sp>
        <p:nvSpPr>
          <p:cNvPr id="408" name="Shape 408"/>
          <p:cNvSpPr/>
          <p:nvPr/>
        </p:nvSpPr>
        <p:spPr>
          <a:xfrm>
            <a:off x="3129721" y="1878017"/>
            <a:ext cx="110699" cy="1242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Shape 409"/>
          <p:cNvSpPr/>
          <p:nvPr/>
        </p:nvSpPr>
        <p:spPr>
          <a:xfrm>
            <a:off x="2354141" y="1878017"/>
            <a:ext cx="110699" cy="1242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Shape 4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39775" y="3710875"/>
            <a:ext cx="4621799" cy="63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Shape 411"/>
          <p:cNvSpPr/>
          <p:nvPr/>
        </p:nvSpPr>
        <p:spPr>
          <a:xfrm rot="-5400000" flipH="1">
            <a:off x="6772683" y="3194803"/>
            <a:ext cx="248400" cy="1218899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Shape 412"/>
          <p:cNvSpPr/>
          <p:nvPr/>
        </p:nvSpPr>
        <p:spPr>
          <a:xfrm>
            <a:off x="1794733" y="3033105"/>
            <a:ext cx="1108199" cy="398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History, </a:t>
            </a:r>
          </a:p>
        </p:txBody>
      </p:sp>
      <p:sp>
        <p:nvSpPr>
          <p:cNvPr id="413" name="Shape 413"/>
          <p:cNvSpPr/>
          <p:nvPr/>
        </p:nvSpPr>
        <p:spPr>
          <a:xfrm rot="-5400000">
            <a:off x="2222263" y="2097296"/>
            <a:ext cx="371100" cy="15477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Shape 4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25709" y="3110442"/>
            <a:ext cx="503999" cy="32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5" name="Shape 415"/>
          <p:cNvCxnSpPr/>
          <p:nvPr/>
        </p:nvCxnSpPr>
        <p:spPr>
          <a:xfrm>
            <a:off x="3185118" y="1849446"/>
            <a:ext cx="0" cy="2841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6" name="Shape 416"/>
          <p:cNvSpPr/>
          <p:nvPr/>
        </p:nvSpPr>
        <p:spPr>
          <a:xfrm>
            <a:off x="3185118" y="2064434"/>
            <a:ext cx="332399" cy="26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Shape 417"/>
          <p:cNvSpPr/>
          <p:nvPr/>
        </p:nvSpPr>
        <p:spPr>
          <a:xfrm flipH="1">
            <a:off x="2686518" y="2002296"/>
            <a:ext cx="498599" cy="248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35111" y="118809"/>
                  <a:pt x="79003" y="86600"/>
                  <a:pt x="95301" y="61028"/>
                </a:cubicBezTo>
                <a:cubicBezTo>
                  <a:pt x="111599" y="35455"/>
                  <a:pt x="115332" y="20569"/>
                  <a:pt x="120000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Shape 418"/>
          <p:cNvSpPr/>
          <p:nvPr/>
        </p:nvSpPr>
        <p:spPr>
          <a:xfrm>
            <a:off x="2852727" y="2149297"/>
            <a:ext cx="332399" cy="26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9" name="Shape 419"/>
          <p:cNvCxnSpPr>
            <a:stCxn id="408" idx="4"/>
          </p:cNvCxnSpPr>
          <p:nvPr/>
        </p:nvCxnSpPr>
        <p:spPr>
          <a:xfrm>
            <a:off x="3185071" y="2002217"/>
            <a:ext cx="0" cy="3729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0" name="Shape 420"/>
          <p:cNvCxnSpPr>
            <a:stCxn id="409" idx="4"/>
          </p:cNvCxnSpPr>
          <p:nvPr/>
        </p:nvCxnSpPr>
        <p:spPr>
          <a:xfrm>
            <a:off x="2409491" y="2002217"/>
            <a:ext cx="0" cy="3729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1" name="Shape 421"/>
          <p:cNvCxnSpPr/>
          <p:nvPr/>
        </p:nvCxnSpPr>
        <p:spPr>
          <a:xfrm>
            <a:off x="1689360" y="2312991"/>
            <a:ext cx="719999" cy="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2" name="Shape 422"/>
          <p:cNvSpPr/>
          <p:nvPr/>
        </p:nvSpPr>
        <p:spPr>
          <a:xfrm flipH="1">
            <a:off x="2409526" y="2064434"/>
            <a:ext cx="498599" cy="248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35111" y="118809"/>
                  <a:pt x="79003" y="86600"/>
                  <a:pt x="95301" y="61028"/>
                </a:cubicBezTo>
                <a:cubicBezTo>
                  <a:pt x="111599" y="35455"/>
                  <a:pt x="115332" y="20569"/>
                  <a:pt x="120000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3" name="Shape 423"/>
          <p:cNvCxnSpPr>
            <a:stCxn id="422" idx="2"/>
          </p:cNvCxnSpPr>
          <p:nvPr/>
        </p:nvCxnSpPr>
        <p:spPr>
          <a:xfrm>
            <a:off x="2409541" y="2064434"/>
            <a:ext cx="0" cy="2484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4" name="Shape 424"/>
          <p:cNvSpPr/>
          <p:nvPr/>
        </p:nvSpPr>
        <p:spPr>
          <a:xfrm flipH="1">
            <a:off x="3185105" y="1849446"/>
            <a:ext cx="498599" cy="228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35111" y="118809"/>
                  <a:pt x="79003" y="86600"/>
                  <a:pt x="95301" y="61028"/>
                </a:cubicBezTo>
                <a:cubicBezTo>
                  <a:pt x="111599" y="35455"/>
                  <a:pt x="115332" y="20569"/>
                  <a:pt x="120000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5" name="Shape 425"/>
          <p:cNvCxnSpPr/>
          <p:nvPr/>
        </p:nvCxnSpPr>
        <p:spPr>
          <a:xfrm>
            <a:off x="3628307" y="2078280"/>
            <a:ext cx="2382000" cy="621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6" name="Shape 426"/>
          <p:cNvSpPr/>
          <p:nvPr/>
        </p:nvSpPr>
        <p:spPr>
          <a:xfrm>
            <a:off x="2686533" y="2250852"/>
            <a:ext cx="332399" cy="186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7" name="Shape 427"/>
          <p:cNvCxnSpPr>
            <a:stCxn id="399" idx="4"/>
          </p:cNvCxnSpPr>
          <p:nvPr/>
        </p:nvCxnSpPr>
        <p:spPr>
          <a:xfrm>
            <a:off x="2686484" y="2002217"/>
            <a:ext cx="0" cy="3729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8" name="Shape 428"/>
          <p:cNvCxnSpPr>
            <a:stCxn id="417" idx="2"/>
          </p:cNvCxnSpPr>
          <p:nvPr/>
        </p:nvCxnSpPr>
        <p:spPr>
          <a:xfrm>
            <a:off x="2686533" y="2002296"/>
            <a:ext cx="0" cy="2682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9" name="Shape 429"/>
          <p:cNvCxnSpPr/>
          <p:nvPr/>
        </p:nvCxnSpPr>
        <p:spPr>
          <a:xfrm>
            <a:off x="2852727" y="2002296"/>
            <a:ext cx="0" cy="3729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0" name="Shape 430"/>
          <p:cNvCxnSpPr>
            <a:stCxn id="396" idx="2"/>
          </p:cNvCxnSpPr>
          <p:nvPr/>
        </p:nvCxnSpPr>
        <p:spPr>
          <a:xfrm>
            <a:off x="2852727" y="1878017"/>
            <a:ext cx="0" cy="2841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31" name="Shape 4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84367" y="2528055"/>
            <a:ext cx="189899" cy="2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Shape 432"/>
          <p:cNvSpPr/>
          <p:nvPr/>
        </p:nvSpPr>
        <p:spPr>
          <a:xfrm flipH="1">
            <a:off x="6706864" y="3120801"/>
            <a:ext cx="498599" cy="248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35111" y="118809"/>
                  <a:pt x="79003" y="86600"/>
                  <a:pt x="95301" y="61028"/>
                </a:cubicBezTo>
                <a:cubicBezTo>
                  <a:pt x="111599" y="35455"/>
                  <a:pt x="115332" y="20569"/>
                  <a:pt x="120000" y="0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3" name="Shape 433"/>
          <p:cNvCxnSpPr/>
          <p:nvPr/>
        </p:nvCxnSpPr>
        <p:spPr>
          <a:xfrm>
            <a:off x="6706878" y="3120801"/>
            <a:ext cx="0" cy="2484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4" name="Shape 434"/>
          <p:cNvSpPr/>
          <p:nvPr/>
        </p:nvSpPr>
        <p:spPr>
          <a:xfrm>
            <a:off x="6121237" y="3334780"/>
            <a:ext cx="1772700" cy="345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Triggering kernel</a:t>
            </a:r>
          </a:p>
        </p:txBody>
      </p:sp>
      <p:cxnSp>
        <p:nvCxnSpPr>
          <p:cNvPr id="435" name="Shape 435"/>
          <p:cNvCxnSpPr/>
          <p:nvPr/>
        </p:nvCxnSpPr>
        <p:spPr>
          <a:xfrm>
            <a:off x="6485283" y="3369357"/>
            <a:ext cx="941698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436" name="Shape 436"/>
          <p:cNvCxnSpPr/>
          <p:nvPr/>
        </p:nvCxnSpPr>
        <p:spPr>
          <a:xfrm rot="10800000">
            <a:off x="6485133" y="2996492"/>
            <a:ext cx="6599" cy="380099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437" name="Shape 437"/>
          <p:cNvCxnSpPr/>
          <p:nvPr/>
        </p:nvCxnSpPr>
        <p:spPr>
          <a:xfrm rot="10800000" flipH="1">
            <a:off x="1466500" y="2365531"/>
            <a:ext cx="4794299" cy="9599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438" name="Shape 438"/>
          <p:cNvSpPr/>
          <p:nvPr/>
        </p:nvSpPr>
        <p:spPr>
          <a:xfrm rot="-5402399">
            <a:off x="5924945" y="3065249"/>
            <a:ext cx="429900" cy="2863198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Shape 439"/>
          <p:cNvSpPr/>
          <p:nvPr/>
        </p:nvSpPr>
        <p:spPr>
          <a:xfrm>
            <a:off x="6371687" y="4542980"/>
            <a:ext cx="1772700" cy="345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effect of the history</a:t>
            </a:r>
          </a:p>
        </p:txBody>
      </p:sp>
      <p:sp>
        <p:nvSpPr>
          <p:cNvPr id="440" name="Shape 440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11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Shape 1524"/>
          <p:cNvSpPr txBox="1">
            <a:spLocks noGrp="1"/>
          </p:cNvSpPr>
          <p:nvPr>
            <p:ph type="title"/>
          </p:nvPr>
        </p:nvSpPr>
        <p:spPr>
          <a:xfrm>
            <a:off x="729450" y="6269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Outline of the talk</a:t>
            </a:r>
          </a:p>
        </p:txBody>
      </p:sp>
      <p:sp>
        <p:nvSpPr>
          <p:cNvPr id="1525" name="Shape 1525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110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Shape 1526"/>
          <p:cNvSpPr/>
          <p:nvPr/>
        </p:nvSpPr>
        <p:spPr>
          <a:xfrm>
            <a:off x="1255333" y="2595733"/>
            <a:ext cx="1872300" cy="828300"/>
          </a:xfrm>
          <a:prstGeom prst="homePlate">
            <a:avLst>
              <a:gd name="adj" fmla="val 50000"/>
            </a:avLst>
          </a:prstGeom>
          <a:solidFill>
            <a:srgbClr val="1A9988">
              <a:alpha val="73725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Overview and motivation</a:t>
            </a:r>
          </a:p>
        </p:txBody>
      </p:sp>
      <p:sp>
        <p:nvSpPr>
          <p:cNvPr id="1527" name="Shape 1527"/>
          <p:cNvSpPr/>
          <p:nvPr/>
        </p:nvSpPr>
        <p:spPr>
          <a:xfrm>
            <a:off x="3050418" y="2595741"/>
            <a:ext cx="2361300" cy="828300"/>
          </a:xfrm>
          <a:prstGeom prst="chevron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Hashtag Diffusion</a:t>
            </a:r>
          </a:p>
        </p:txBody>
      </p:sp>
      <p:sp>
        <p:nvSpPr>
          <p:cNvPr id="1528" name="Shape 1528"/>
          <p:cNvSpPr/>
          <p:nvPr/>
        </p:nvSpPr>
        <p:spPr>
          <a:xfrm>
            <a:off x="5364000" y="2554850"/>
            <a:ext cx="2361298" cy="892800"/>
          </a:xfrm>
          <a:prstGeom prst="chevron">
            <a:avLst>
              <a:gd name="adj" fmla="val 50000"/>
            </a:avLst>
          </a:prstGeom>
          <a:solidFill>
            <a:srgbClr val="1A9988">
              <a:alpha val="32941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Opinion Dynamics</a:t>
            </a:r>
          </a:p>
        </p:txBody>
      </p:sp>
      <p:cxnSp>
        <p:nvCxnSpPr>
          <p:cNvPr id="1529" name="Shape 1529"/>
          <p:cNvCxnSpPr/>
          <p:nvPr/>
        </p:nvCxnSpPr>
        <p:spPr>
          <a:xfrm rot="-5400000">
            <a:off x="1583373" y="3650235"/>
            <a:ext cx="1500" cy="4850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0" name="Shape 1530"/>
          <p:cNvSpPr/>
          <p:nvPr/>
        </p:nvSpPr>
        <p:spPr>
          <a:xfrm rot="-5400000">
            <a:off x="1807626" y="3797750"/>
            <a:ext cx="179999" cy="171599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1" name="Shape 1531"/>
          <p:cNvCxnSpPr/>
          <p:nvPr/>
        </p:nvCxnSpPr>
        <p:spPr>
          <a:xfrm rot="-5400000">
            <a:off x="1583373" y="4869435"/>
            <a:ext cx="1500" cy="4850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2" name="Shape 1532"/>
          <p:cNvSpPr/>
          <p:nvPr/>
        </p:nvSpPr>
        <p:spPr>
          <a:xfrm rot="-5400000">
            <a:off x="1807626" y="5016950"/>
            <a:ext cx="179999" cy="171599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3" name="Shape 1533"/>
          <p:cNvCxnSpPr/>
          <p:nvPr/>
        </p:nvCxnSpPr>
        <p:spPr>
          <a:xfrm rot="-5400000">
            <a:off x="1583373" y="4336035"/>
            <a:ext cx="1500" cy="4850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4" name="Shape 1534"/>
          <p:cNvSpPr/>
          <p:nvPr/>
        </p:nvSpPr>
        <p:spPr>
          <a:xfrm rot="-5400000">
            <a:off x="1807626" y="4483550"/>
            <a:ext cx="179999" cy="171599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Shape 1535"/>
          <p:cNvSpPr txBox="1"/>
          <p:nvPr/>
        </p:nvSpPr>
        <p:spPr>
          <a:xfrm>
            <a:off x="1981200" y="3719550"/>
            <a:ext cx="2615999" cy="265199"/>
          </a:xfrm>
          <a:prstGeom prst="rect">
            <a:avLst/>
          </a:prstGeom>
          <a:noFill/>
          <a:ln>
            <a:noFill/>
          </a:ln>
        </p:spPr>
        <p:txBody>
          <a:bodyPr lIns="96650" tIns="96650" rIns="96650" bIns="96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Background of information diffusion</a:t>
            </a:r>
          </a:p>
        </p:txBody>
      </p:sp>
      <p:sp>
        <p:nvSpPr>
          <p:cNvPr id="1536" name="Shape 1536"/>
          <p:cNvSpPr txBox="1"/>
          <p:nvPr/>
        </p:nvSpPr>
        <p:spPr>
          <a:xfrm>
            <a:off x="1981200" y="4405350"/>
            <a:ext cx="1782600" cy="265199"/>
          </a:xfrm>
          <a:prstGeom prst="rect">
            <a:avLst/>
          </a:prstGeom>
          <a:noFill/>
          <a:ln>
            <a:noFill/>
          </a:ln>
        </p:spPr>
        <p:txBody>
          <a:bodyPr lIns="96650" tIns="96650" rIns="96650" bIns="96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Challenges</a:t>
            </a:r>
          </a:p>
        </p:txBody>
      </p:sp>
      <p:sp>
        <p:nvSpPr>
          <p:cNvPr id="1537" name="Shape 1537"/>
          <p:cNvSpPr txBox="1"/>
          <p:nvPr/>
        </p:nvSpPr>
        <p:spPr>
          <a:xfrm>
            <a:off x="2001975" y="4721700"/>
            <a:ext cx="1638000" cy="437399"/>
          </a:xfrm>
          <a:prstGeom prst="rect">
            <a:avLst/>
          </a:prstGeom>
          <a:noFill/>
          <a:ln>
            <a:noFill/>
          </a:ln>
        </p:spPr>
        <p:txBody>
          <a:bodyPr lIns="96650" tIns="96650" rIns="96650" bIns="96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Introduction to point process</a:t>
            </a:r>
          </a:p>
        </p:txBody>
      </p:sp>
      <p:cxnSp>
        <p:nvCxnSpPr>
          <p:cNvPr id="1538" name="Shape 1538"/>
          <p:cNvCxnSpPr/>
          <p:nvPr/>
        </p:nvCxnSpPr>
        <p:spPr>
          <a:xfrm rot="-5400000">
            <a:off x="3640773" y="1516635"/>
            <a:ext cx="1500" cy="4850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9" name="Shape 1539"/>
          <p:cNvSpPr/>
          <p:nvPr/>
        </p:nvSpPr>
        <p:spPr>
          <a:xfrm rot="-5400000">
            <a:off x="3865026" y="1664150"/>
            <a:ext cx="179999" cy="171599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40" name="Shape 1540"/>
          <p:cNvCxnSpPr/>
          <p:nvPr/>
        </p:nvCxnSpPr>
        <p:spPr>
          <a:xfrm rot="-5400000">
            <a:off x="3640773" y="1211836"/>
            <a:ext cx="1500" cy="4850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41" name="Shape 1541"/>
          <p:cNvSpPr/>
          <p:nvPr/>
        </p:nvSpPr>
        <p:spPr>
          <a:xfrm rot="-5400000">
            <a:off x="3865026" y="1359350"/>
            <a:ext cx="179999" cy="171599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42" name="Shape 1542"/>
          <p:cNvCxnSpPr/>
          <p:nvPr/>
        </p:nvCxnSpPr>
        <p:spPr>
          <a:xfrm>
            <a:off x="1362375" y="3387050"/>
            <a:ext cx="5399" cy="174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43" name="Shape 1543"/>
          <p:cNvSpPr txBox="1"/>
          <p:nvPr/>
        </p:nvSpPr>
        <p:spPr>
          <a:xfrm>
            <a:off x="4038600" y="1027144"/>
            <a:ext cx="2615999" cy="265199"/>
          </a:xfrm>
          <a:prstGeom prst="rect">
            <a:avLst/>
          </a:prstGeom>
          <a:noFill/>
          <a:ln>
            <a:noFill/>
          </a:ln>
        </p:spPr>
        <p:txBody>
          <a:bodyPr lIns="96650" tIns="96650" rIns="96650" bIns="96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Key Ideas behind developing model</a:t>
            </a:r>
          </a:p>
        </p:txBody>
      </p:sp>
      <p:sp>
        <p:nvSpPr>
          <p:cNvPr id="1544" name="Shape 1544"/>
          <p:cNvSpPr txBox="1"/>
          <p:nvPr/>
        </p:nvSpPr>
        <p:spPr>
          <a:xfrm>
            <a:off x="4038600" y="1509750"/>
            <a:ext cx="2047199" cy="265199"/>
          </a:xfrm>
          <a:prstGeom prst="rect">
            <a:avLst/>
          </a:prstGeom>
          <a:noFill/>
          <a:ln>
            <a:noFill/>
          </a:ln>
        </p:spPr>
        <p:txBody>
          <a:bodyPr lIns="96650" tIns="96650" rIns="96650" bIns="96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Detailed Modeling </a:t>
            </a:r>
          </a:p>
        </p:txBody>
      </p:sp>
      <p:cxnSp>
        <p:nvCxnSpPr>
          <p:cNvPr id="1545" name="Shape 1545"/>
          <p:cNvCxnSpPr/>
          <p:nvPr/>
        </p:nvCxnSpPr>
        <p:spPr>
          <a:xfrm rot="10800000" flipH="1">
            <a:off x="5784275" y="3663950"/>
            <a:ext cx="461999" cy="47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46" name="Shape 1546"/>
          <p:cNvSpPr/>
          <p:nvPr/>
        </p:nvSpPr>
        <p:spPr>
          <a:xfrm rot="-5400000">
            <a:off x="6227226" y="3569150"/>
            <a:ext cx="179999" cy="171599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47" name="Shape 1547"/>
          <p:cNvCxnSpPr/>
          <p:nvPr/>
        </p:nvCxnSpPr>
        <p:spPr>
          <a:xfrm>
            <a:off x="3408125" y="1423150"/>
            <a:ext cx="0" cy="11588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8" name="Shape 1548"/>
          <p:cNvCxnSpPr/>
          <p:nvPr/>
        </p:nvCxnSpPr>
        <p:spPr>
          <a:xfrm>
            <a:off x="5784275" y="3449400"/>
            <a:ext cx="4500" cy="129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9" name="Shape 1549"/>
          <p:cNvCxnSpPr/>
          <p:nvPr/>
        </p:nvCxnSpPr>
        <p:spPr>
          <a:xfrm rot="-5400000">
            <a:off x="6023773" y="4021860"/>
            <a:ext cx="1500" cy="4850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0" name="Shape 1550"/>
          <p:cNvSpPr/>
          <p:nvPr/>
        </p:nvSpPr>
        <p:spPr>
          <a:xfrm rot="-5400000">
            <a:off x="6227226" y="4178750"/>
            <a:ext cx="179999" cy="171599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51" name="Shape 1551"/>
          <p:cNvCxnSpPr/>
          <p:nvPr/>
        </p:nvCxnSpPr>
        <p:spPr>
          <a:xfrm rot="-5400000">
            <a:off x="6023773" y="4479060"/>
            <a:ext cx="1500" cy="4850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2" name="Shape 1552"/>
          <p:cNvSpPr/>
          <p:nvPr/>
        </p:nvSpPr>
        <p:spPr>
          <a:xfrm rot="-5400000">
            <a:off x="6227226" y="4635950"/>
            <a:ext cx="179999" cy="171599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3" name="Shape 1553"/>
          <p:cNvSpPr txBox="1"/>
          <p:nvPr/>
        </p:nvSpPr>
        <p:spPr>
          <a:xfrm>
            <a:off x="6400800" y="4557750"/>
            <a:ext cx="1401600" cy="265199"/>
          </a:xfrm>
          <a:prstGeom prst="rect">
            <a:avLst/>
          </a:prstGeom>
          <a:noFill/>
          <a:ln>
            <a:noFill/>
          </a:ln>
        </p:spPr>
        <p:txBody>
          <a:bodyPr lIns="96650" tIns="96650" rIns="96650" bIns="96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Results and explanation</a:t>
            </a:r>
          </a:p>
        </p:txBody>
      </p:sp>
      <p:sp>
        <p:nvSpPr>
          <p:cNvPr id="1554" name="Shape 1554"/>
          <p:cNvSpPr txBox="1"/>
          <p:nvPr/>
        </p:nvSpPr>
        <p:spPr>
          <a:xfrm>
            <a:off x="6400800" y="3389344"/>
            <a:ext cx="2615999" cy="265199"/>
          </a:xfrm>
          <a:prstGeom prst="rect">
            <a:avLst/>
          </a:prstGeom>
          <a:noFill/>
          <a:ln>
            <a:noFill/>
          </a:ln>
        </p:spPr>
        <p:txBody>
          <a:bodyPr lIns="96650" tIns="96650" rIns="96650" bIns="96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Key Ideas behind developing model</a:t>
            </a:r>
          </a:p>
        </p:txBody>
      </p:sp>
      <p:sp>
        <p:nvSpPr>
          <p:cNvPr id="1555" name="Shape 1555"/>
          <p:cNvSpPr txBox="1"/>
          <p:nvPr/>
        </p:nvSpPr>
        <p:spPr>
          <a:xfrm>
            <a:off x="6477000" y="3948150"/>
            <a:ext cx="1638000" cy="265199"/>
          </a:xfrm>
          <a:prstGeom prst="rect">
            <a:avLst/>
          </a:prstGeom>
          <a:noFill/>
          <a:ln>
            <a:noFill/>
          </a:ln>
        </p:spPr>
        <p:txBody>
          <a:bodyPr lIns="96650" tIns="96650" rIns="96650" bIns="96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Detailed Modeling </a:t>
            </a:r>
          </a:p>
        </p:txBody>
      </p:sp>
      <p:cxnSp>
        <p:nvCxnSpPr>
          <p:cNvPr id="1556" name="Shape 1556"/>
          <p:cNvCxnSpPr/>
          <p:nvPr/>
        </p:nvCxnSpPr>
        <p:spPr>
          <a:xfrm rot="-5400000">
            <a:off x="3661573" y="1964460"/>
            <a:ext cx="1500" cy="4850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7" name="Shape 1557"/>
          <p:cNvSpPr/>
          <p:nvPr/>
        </p:nvSpPr>
        <p:spPr>
          <a:xfrm rot="-5400000">
            <a:off x="3865026" y="2121350"/>
            <a:ext cx="179999" cy="171599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8" name="Shape 1558"/>
          <p:cNvSpPr txBox="1"/>
          <p:nvPr/>
        </p:nvSpPr>
        <p:spPr>
          <a:xfrm>
            <a:off x="4038600" y="1966950"/>
            <a:ext cx="1401600" cy="265199"/>
          </a:xfrm>
          <a:prstGeom prst="rect">
            <a:avLst/>
          </a:prstGeom>
          <a:noFill/>
          <a:ln>
            <a:noFill/>
          </a:ln>
        </p:spPr>
        <p:txBody>
          <a:bodyPr lIns="96650" tIns="96650" rIns="96650" bIns="96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Results and explanation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Shape 1563"/>
          <p:cNvSpPr txBox="1">
            <a:spLocks noGrp="1"/>
          </p:cNvSpPr>
          <p:nvPr>
            <p:ph type="title"/>
          </p:nvPr>
        </p:nvSpPr>
        <p:spPr>
          <a:xfrm>
            <a:off x="962150" y="2151000"/>
            <a:ext cx="7140900" cy="1150199"/>
          </a:xfrm>
          <a:prstGeom prst="rect">
            <a:avLst/>
          </a:prstGeom>
          <a:solidFill>
            <a:srgbClr val="1A9988">
              <a:alpha val="32941"/>
            </a:srgbClr>
          </a:solidFill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Not only temporality but also informations hidden in text influences the propagation</a:t>
            </a:r>
          </a:p>
        </p:txBody>
      </p:sp>
      <p:sp>
        <p:nvSpPr>
          <p:cNvPr id="1564" name="Shape 1564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111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Shape 1569"/>
          <p:cNvSpPr txBox="1">
            <a:spLocks noGrp="1"/>
          </p:cNvSpPr>
          <p:nvPr>
            <p:ph type="title"/>
          </p:nvPr>
        </p:nvSpPr>
        <p:spPr>
          <a:xfrm>
            <a:off x="729450" y="6269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Outline of the talk</a:t>
            </a:r>
          </a:p>
        </p:txBody>
      </p:sp>
      <p:sp>
        <p:nvSpPr>
          <p:cNvPr id="1570" name="Shape 1570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112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1" name="Shape 1571"/>
          <p:cNvSpPr/>
          <p:nvPr/>
        </p:nvSpPr>
        <p:spPr>
          <a:xfrm>
            <a:off x="1255333" y="2595733"/>
            <a:ext cx="1872300" cy="828300"/>
          </a:xfrm>
          <a:prstGeom prst="homePlate">
            <a:avLst>
              <a:gd name="adj" fmla="val 50000"/>
            </a:avLst>
          </a:prstGeom>
          <a:solidFill>
            <a:srgbClr val="1A9988">
              <a:alpha val="73725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Overview and motivation</a:t>
            </a:r>
          </a:p>
        </p:txBody>
      </p:sp>
      <p:sp>
        <p:nvSpPr>
          <p:cNvPr id="1572" name="Shape 1572"/>
          <p:cNvSpPr/>
          <p:nvPr/>
        </p:nvSpPr>
        <p:spPr>
          <a:xfrm>
            <a:off x="3050418" y="2595741"/>
            <a:ext cx="2361300" cy="828300"/>
          </a:xfrm>
          <a:prstGeom prst="chevron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Hashtag Diffusion</a:t>
            </a:r>
          </a:p>
        </p:txBody>
      </p:sp>
      <p:sp>
        <p:nvSpPr>
          <p:cNvPr id="1573" name="Shape 1573"/>
          <p:cNvSpPr/>
          <p:nvPr/>
        </p:nvSpPr>
        <p:spPr>
          <a:xfrm>
            <a:off x="5364000" y="2554850"/>
            <a:ext cx="2361298" cy="892800"/>
          </a:xfrm>
          <a:prstGeom prst="chevron">
            <a:avLst>
              <a:gd name="adj" fmla="val 50000"/>
            </a:avLst>
          </a:prstGeom>
          <a:solidFill>
            <a:srgbClr val="1A9988">
              <a:alpha val="32941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Opinion Dynamics</a:t>
            </a:r>
          </a:p>
        </p:txBody>
      </p:sp>
      <p:cxnSp>
        <p:nvCxnSpPr>
          <p:cNvPr id="1574" name="Shape 1574"/>
          <p:cNvCxnSpPr/>
          <p:nvPr/>
        </p:nvCxnSpPr>
        <p:spPr>
          <a:xfrm rot="-5400000">
            <a:off x="1583373" y="3650235"/>
            <a:ext cx="1500" cy="4850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75" name="Shape 1575"/>
          <p:cNvSpPr/>
          <p:nvPr/>
        </p:nvSpPr>
        <p:spPr>
          <a:xfrm rot="-5400000">
            <a:off x="1807626" y="3797750"/>
            <a:ext cx="179999" cy="171599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76" name="Shape 1576"/>
          <p:cNvCxnSpPr/>
          <p:nvPr/>
        </p:nvCxnSpPr>
        <p:spPr>
          <a:xfrm rot="-5400000">
            <a:off x="1583373" y="4869435"/>
            <a:ext cx="1500" cy="4850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77" name="Shape 1577"/>
          <p:cNvSpPr/>
          <p:nvPr/>
        </p:nvSpPr>
        <p:spPr>
          <a:xfrm rot="-5400000">
            <a:off x="1807626" y="5016950"/>
            <a:ext cx="179999" cy="171599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78" name="Shape 1578"/>
          <p:cNvCxnSpPr/>
          <p:nvPr/>
        </p:nvCxnSpPr>
        <p:spPr>
          <a:xfrm rot="-5400000">
            <a:off x="1583373" y="4336035"/>
            <a:ext cx="1500" cy="4850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79" name="Shape 1579"/>
          <p:cNvSpPr/>
          <p:nvPr/>
        </p:nvSpPr>
        <p:spPr>
          <a:xfrm rot="-5400000">
            <a:off x="1807626" y="4483550"/>
            <a:ext cx="179999" cy="171599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0" name="Shape 1580"/>
          <p:cNvSpPr txBox="1"/>
          <p:nvPr/>
        </p:nvSpPr>
        <p:spPr>
          <a:xfrm>
            <a:off x="1981200" y="3719550"/>
            <a:ext cx="2615999" cy="265199"/>
          </a:xfrm>
          <a:prstGeom prst="rect">
            <a:avLst/>
          </a:prstGeom>
          <a:noFill/>
          <a:ln>
            <a:noFill/>
          </a:ln>
        </p:spPr>
        <p:txBody>
          <a:bodyPr lIns="96650" tIns="96650" rIns="96650" bIns="96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Background </a:t>
            </a:r>
          </a:p>
        </p:txBody>
      </p:sp>
      <p:sp>
        <p:nvSpPr>
          <p:cNvPr id="1581" name="Shape 1581"/>
          <p:cNvSpPr txBox="1"/>
          <p:nvPr/>
        </p:nvSpPr>
        <p:spPr>
          <a:xfrm>
            <a:off x="1981200" y="4405350"/>
            <a:ext cx="1782600" cy="265199"/>
          </a:xfrm>
          <a:prstGeom prst="rect">
            <a:avLst/>
          </a:prstGeom>
          <a:noFill/>
          <a:ln>
            <a:noFill/>
          </a:ln>
        </p:spPr>
        <p:txBody>
          <a:bodyPr lIns="96650" tIns="96650" rIns="96650" bIns="96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Challenges</a:t>
            </a:r>
          </a:p>
        </p:txBody>
      </p:sp>
      <p:sp>
        <p:nvSpPr>
          <p:cNvPr id="1582" name="Shape 1582"/>
          <p:cNvSpPr txBox="1"/>
          <p:nvPr/>
        </p:nvSpPr>
        <p:spPr>
          <a:xfrm>
            <a:off x="2001975" y="4721700"/>
            <a:ext cx="1638000" cy="437399"/>
          </a:xfrm>
          <a:prstGeom prst="rect">
            <a:avLst/>
          </a:prstGeom>
          <a:noFill/>
          <a:ln>
            <a:noFill/>
          </a:ln>
        </p:spPr>
        <p:txBody>
          <a:bodyPr lIns="96650" tIns="96650" rIns="96650" bIns="96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Introduction to point process</a:t>
            </a:r>
          </a:p>
        </p:txBody>
      </p:sp>
      <p:cxnSp>
        <p:nvCxnSpPr>
          <p:cNvPr id="1583" name="Shape 1583"/>
          <p:cNvCxnSpPr/>
          <p:nvPr/>
        </p:nvCxnSpPr>
        <p:spPr>
          <a:xfrm rot="-5400000">
            <a:off x="3640773" y="1516635"/>
            <a:ext cx="1500" cy="4850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4" name="Shape 1584"/>
          <p:cNvSpPr/>
          <p:nvPr/>
        </p:nvSpPr>
        <p:spPr>
          <a:xfrm rot="-5400000">
            <a:off x="3865026" y="1664150"/>
            <a:ext cx="179999" cy="171599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85" name="Shape 1585"/>
          <p:cNvCxnSpPr/>
          <p:nvPr/>
        </p:nvCxnSpPr>
        <p:spPr>
          <a:xfrm rot="-5400000">
            <a:off x="3640773" y="1211836"/>
            <a:ext cx="1500" cy="4850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6" name="Shape 1586"/>
          <p:cNvSpPr/>
          <p:nvPr/>
        </p:nvSpPr>
        <p:spPr>
          <a:xfrm rot="-5400000">
            <a:off x="3865026" y="1359350"/>
            <a:ext cx="179999" cy="171599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87" name="Shape 1587"/>
          <p:cNvCxnSpPr/>
          <p:nvPr/>
        </p:nvCxnSpPr>
        <p:spPr>
          <a:xfrm>
            <a:off x="1362375" y="3387050"/>
            <a:ext cx="5399" cy="174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8" name="Shape 1588"/>
          <p:cNvSpPr txBox="1"/>
          <p:nvPr/>
        </p:nvSpPr>
        <p:spPr>
          <a:xfrm>
            <a:off x="4038600" y="1027144"/>
            <a:ext cx="2615999" cy="265199"/>
          </a:xfrm>
          <a:prstGeom prst="rect">
            <a:avLst/>
          </a:prstGeom>
          <a:noFill/>
          <a:ln>
            <a:noFill/>
          </a:ln>
        </p:spPr>
        <p:txBody>
          <a:bodyPr lIns="96650" tIns="96650" rIns="96650" bIns="96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Key Ideas behind developing model</a:t>
            </a:r>
          </a:p>
        </p:txBody>
      </p:sp>
      <p:sp>
        <p:nvSpPr>
          <p:cNvPr id="1589" name="Shape 1589"/>
          <p:cNvSpPr txBox="1"/>
          <p:nvPr/>
        </p:nvSpPr>
        <p:spPr>
          <a:xfrm>
            <a:off x="4038600" y="1509750"/>
            <a:ext cx="2047199" cy="265199"/>
          </a:xfrm>
          <a:prstGeom prst="rect">
            <a:avLst/>
          </a:prstGeom>
          <a:noFill/>
          <a:ln>
            <a:noFill/>
          </a:ln>
        </p:spPr>
        <p:txBody>
          <a:bodyPr lIns="96650" tIns="96650" rIns="96650" bIns="96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Detailed Modeling </a:t>
            </a:r>
          </a:p>
        </p:txBody>
      </p:sp>
      <p:cxnSp>
        <p:nvCxnSpPr>
          <p:cNvPr id="1590" name="Shape 1590"/>
          <p:cNvCxnSpPr/>
          <p:nvPr/>
        </p:nvCxnSpPr>
        <p:spPr>
          <a:xfrm rot="10800000" flipH="1">
            <a:off x="5784275" y="3663950"/>
            <a:ext cx="461999" cy="47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1" name="Shape 1591"/>
          <p:cNvSpPr/>
          <p:nvPr/>
        </p:nvSpPr>
        <p:spPr>
          <a:xfrm rot="-5400000">
            <a:off x="6227226" y="3569150"/>
            <a:ext cx="179999" cy="171599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92" name="Shape 1592"/>
          <p:cNvCxnSpPr/>
          <p:nvPr/>
        </p:nvCxnSpPr>
        <p:spPr>
          <a:xfrm>
            <a:off x="3408125" y="1423150"/>
            <a:ext cx="0" cy="11588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3" name="Shape 1593"/>
          <p:cNvCxnSpPr/>
          <p:nvPr/>
        </p:nvCxnSpPr>
        <p:spPr>
          <a:xfrm>
            <a:off x="5784275" y="3449400"/>
            <a:ext cx="4500" cy="129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4" name="Shape 1594"/>
          <p:cNvCxnSpPr/>
          <p:nvPr/>
        </p:nvCxnSpPr>
        <p:spPr>
          <a:xfrm rot="-5400000">
            <a:off x="6023773" y="4021860"/>
            <a:ext cx="1500" cy="4850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5" name="Shape 1595"/>
          <p:cNvSpPr/>
          <p:nvPr/>
        </p:nvSpPr>
        <p:spPr>
          <a:xfrm rot="-5400000">
            <a:off x="6227226" y="4178750"/>
            <a:ext cx="179999" cy="171599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96" name="Shape 1596"/>
          <p:cNvCxnSpPr/>
          <p:nvPr/>
        </p:nvCxnSpPr>
        <p:spPr>
          <a:xfrm rot="-5400000">
            <a:off x="6023773" y="4479060"/>
            <a:ext cx="1500" cy="4850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7" name="Shape 1597"/>
          <p:cNvSpPr/>
          <p:nvPr/>
        </p:nvSpPr>
        <p:spPr>
          <a:xfrm rot="-5400000">
            <a:off x="6227226" y="4635950"/>
            <a:ext cx="179999" cy="171599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8" name="Shape 1598"/>
          <p:cNvSpPr txBox="1"/>
          <p:nvPr/>
        </p:nvSpPr>
        <p:spPr>
          <a:xfrm>
            <a:off x="6400800" y="4557750"/>
            <a:ext cx="1401600" cy="265199"/>
          </a:xfrm>
          <a:prstGeom prst="rect">
            <a:avLst/>
          </a:prstGeom>
          <a:noFill/>
          <a:ln>
            <a:noFill/>
          </a:ln>
        </p:spPr>
        <p:txBody>
          <a:bodyPr lIns="96650" tIns="96650" rIns="96650" bIns="96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Results and explanation</a:t>
            </a:r>
          </a:p>
        </p:txBody>
      </p:sp>
      <p:sp>
        <p:nvSpPr>
          <p:cNvPr id="1599" name="Shape 1599"/>
          <p:cNvSpPr txBox="1"/>
          <p:nvPr/>
        </p:nvSpPr>
        <p:spPr>
          <a:xfrm>
            <a:off x="6400800" y="3389344"/>
            <a:ext cx="2615999" cy="265199"/>
          </a:xfrm>
          <a:prstGeom prst="rect">
            <a:avLst/>
          </a:prstGeom>
          <a:noFill/>
          <a:ln>
            <a:noFill/>
          </a:ln>
        </p:spPr>
        <p:txBody>
          <a:bodyPr lIns="96650" tIns="96650" rIns="96650" bIns="96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Key Ideas behind developing model</a:t>
            </a:r>
          </a:p>
        </p:txBody>
      </p:sp>
      <p:sp>
        <p:nvSpPr>
          <p:cNvPr id="1600" name="Shape 1600"/>
          <p:cNvSpPr txBox="1"/>
          <p:nvPr/>
        </p:nvSpPr>
        <p:spPr>
          <a:xfrm>
            <a:off x="6477000" y="3948150"/>
            <a:ext cx="1638000" cy="265199"/>
          </a:xfrm>
          <a:prstGeom prst="rect">
            <a:avLst/>
          </a:prstGeom>
          <a:noFill/>
          <a:ln>
            <a:noFill/>
          </a:ln>
        </p:spPr>
        <p:txBody>
          <a:bodyPr lIns="96650" tIns="96650" rIns="96650" bIns="96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Detailed Modeling </a:t>
            </a:r>
          </a:p>
        </p:txBody>
      </p:sp>
      <p:cxnSp>
        <p:nvCxnSpPr>
          <p:cNvPr id="1601" name="Shape 1601"/>
          <p:cNvCxnSpPr/>
          <p:nvPr/>
        </p:nvCxnSpPr>
        <p:spPr>
          <a:xfrm rot="-5400000">
            <a:off x="3661573" y="1964460"/>
            <a:ext cx="1500" cy="4850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2" name="Shape 1602"/>
          <p:cNvSpPr/>
          <p:nvPr/>
        </p:nvSpPr>
        <p:spPr>
          <a:xfrm rot="-5400000">
            <a:off x="3865026" y="2121350"/>
            <a:ext cx="179999" cy="171599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3" name="Shape 1603"/>
          <p:cNvSpPr txBox="1"/>
          <p:nvPr/>
        </p:nvSpPr>
        <p:spPr>
          <a:xfrm>
            <a:off x="4038600" y="1966950"/>
            <a:ext cx="1401600" cy="265199"/>
          </a:xfrm>
          <a:prstGeom prst="rect">
            <a:avLst/>
          </a:prstGeom>
          <a:noFill/>
          <a:ln>
            <a:noFill/>
          </a:ln>
        </p:spPr>
        <p:txBody>
          <a:bodyPr lIns="96650" tIns="96650" rIns="96650" bIns="96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Results and explanation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Shape 1608"/>
          <p:cNvSpPr txBox="1">
            <a:spLocks noGrp="1"/>
          </p:cNvSpPr>
          <p:nvPr>
            <p:ph type="title"/>
          </p:nvPr>
        </p:nvSpPr>
        <p:spPr>
          <a:xfrm>
            <a:off x="729450" y="6269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Evaluation protocol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endParaRPr sz="26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9" name="Shape 1609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113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0" name="Shape 1610"/>
          <p:cNvSpPr/>
          <p:nvPr/>
        </p:nvSpPr>
        <p:spPr>
          <a:xfrm>
            <a:off x="874333" y="1833733"/>
            <a:ext cx="1872300" cy="828300"/>
          </a:xfrm>
          <a:prstGeom prst="homePlate">
            <a:avLst>
              <a:gd name="adj" fmla="val 50000"/>
            </a:avLst>
          </a:prstGeom>
          <a:solidFill>
            <a:srgbClr val="1A9988">
              <a:alpha val="73725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Forecasting hashtag popularity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11" name="Shape 1611"/>
          <p:cNvSpPr/>
          <p:nvPr/>
        </p:nvSpPr>
        <p:spPr>
          <a:xfrm>
            <a:off x="874333" y="3205333"/>
            <a:ext cx="1872300" cy="828300"/>
          </a:xfrm>
          <a:prstGeom prst="homePlate">
            <a:avLst>
              <a:gd name="adj" fmla="val 50000"/>
            </a:avLst>
          </a:prstGeom>
          <a:solidFill>
            <a:srgbClr val="95D2DD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Rank prediction of competing hashtags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12" name="Shape 1612"/>
          <p:cNvSpPr/>
          <p:nvPr/>
        </p:nvSpPr>
        <p:spPr>
          <a:xfrm>
            <a:off x="2746625" y="1833725"/>
            <a:ext cx="5890500" cy="929399"/>
          </a:xfrm>
          <a:prstGeom prst="chevron">
            <a:avLst>
              <a:gd name="adj" fmla="val 50000"/>
            </a:avLst>
          </a:prstGeom>
          <a:solidFill>
            <a:srgbClr val="1DAF9B">
              <a:alpha val="46666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Learn the model parameters and forecast</a:t>
            </a:r>
          </a:p>
        </p:txBody>
      </p:sp>
      <p:sp>
        <p:nvSpPr>
          <p:cNvPr id="1613" name="Shape 1613"/>
          <p:cNvSpPr/>
          <p:nvPr/>
        </p:nvSpPr>
        <p:spPr>
          <a:xfrm>
            <a:off x="2746625" y="3230225"/>
            <a:ext cx="5890500" cy="828300"/>
          </a:xfrm>
          <a:prstGeom prst="chevron">
            <a:avLst>
              <a:gd name="adj" fmla="val 50000"/>
            </a:avLst>
          </a:prstGeom>
          <a:solidFill>
            <a:srgbClr val="B1D8DE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Predict popularity rankings of competing hashtags based on predicted count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8" name="Shape 1618" descr="fukushima-oct-2011-10-13.png"/>
          <p:cNvPicPr preferRelativeResize="0"/>
          <p:nvPr/>
        </p:nvPicPr>
        <p:blipFill rotWithShape="1">
          <a:blip r:embed="rId3">
            <a:alphaModFix amt="14000"/>
          </a:blip>
          <a:srcRect/>
          <a:stretch/>
        </p:blipFill>
        <p:spPr>
          <a:xfrm rot="7266386">
            <a:off x="40953" y="1725920"/>
            <a:ext cx="4813894" cy="3401546"/>
          </a:xfrm>
          <a:prstGeom prst="rect">
            <a:avLst/>
          </a:prstGeom>
          <a:noFill/>
          <a:ln>
            <a:noFill/>
          </a:ln>
        </p:spPr>
      </p:pic>
      <p:sp>
        <p:nvSpPr>
          <p:cNvPr id="1619" name="Shape 1619"/>
          <p:cNvSpPr txBox="1">
            <a:spLocks noGrp="1"/>
          </p:cNvSpPr>
          <p:nvPr>
            <p:ph type="title"/>
          </p:nvPr>
        </p:nvSpPr>
        <p:spPr>
          <a:xfrm>
            <a:off x="265500" y="1147166"/>
            <a:ext cx="4045199" cy="189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Terminology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endParaRPr sz="26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20" name="Shape 1620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114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1" name="Shape 1621"/>
          <p:cNvSpPr/>
          <p:nvPr/>
        </p:nvSpPr>
        <p:spPr>
          <a:xfrm>
            <a:off x="4804000" y="1147175"/>
            <a:ext cx="4045199" cy="607500"/>
          </a:xfrm>
          <a:prstGeom prst="rect">
            <a:avLst/>
          </a:prstGeom>
          <a:solidFill>
            <a:srgbClr val="1A998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Competing hashtag</a:t>
            </a:r>
          </a:p>
        </p:txBody>
      </p:sp>
      <p:sp>
        <p:nvSpPr>
          <p:cNvPr id="1622" name="Shape 1622"/>
          <p:cNvSpPr/>
          <p:nvPr/>
        </p:nvSpPr>
        <p:spPr>
          <a:xfrm>
            <a:off x="5553375" y="1852775"/>
            <a:ext cx="3295800" cy="1321800"/>
          </a:xfrm>
          <a:prstGeom prst="roundRect">
            <a:avLst>
              <a:gd name="adj" fmla="val 0"/>
            </a:avLst>
          </a:prstGeom>
          <a:solidFill>
            <a:srgbClr val="1A9988">
              <a:alpha val="73725"/>
            </a:srgbClr>
          </a:solidFill>
          <a:ln>
            <a:noFill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Hashtags which belong to the same event 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Co-occur( start time lies within a window of few hours and a significant(60%) overlap of lifetime)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1" u="none" strike="noStrike" cap="none">
              <a:solidFill>
                <a:srgbClr val="000000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Shape 1627"/>
          <p:cNvSpPr txBox="1">
            <a:spLocks noGrp="1"/>
          </p:cNvSpPr>
          <p:nvPr>
            <p:ph type="title"/>
          </p:nvPr>
        </p:nvSpPr>
        <p:spPr>
          <a:xfrm>
            <a:off x="729450" y="6269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Metrics</a:t>
            </a:r>
          </a:p>
        </p:txBody>
      </p:sp>
      <p:sp>
        <p:nvSpPr>
          <p:cNvPr id="1628" name="Shape 1628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115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9" name="Shape 1629"/>
          <p:cNvSpPr/>
          <p:nvPr/>
        </p:nvSpPr>
        <p:spPr>
          <a:xfrm>
            <a:off x="672977" y="4023089"/>
            <a:ext cx="3619200" cy="610800"/>
          </a:xfrm>
          <a:prstGeom prst="roundRect">
            <a:avLst>
              <a:gd name="adj" fmla="val 16667"/>
            </a:avLst>
          </a:prstGeom>
          <a:solidFill>
            <a:srgbClr val="1DAF9B">
              <a:alpha val="46666"/>
            </a:srgbClr>
          </a:solidFill>
          <a:ln>
            <a:noFill/>
          </a:ln>
        </p:spPr>
        <p:txBody>
          <a:bodyPr lIns="92100" tIns="46050" rIns="92100" bIns="46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Spearman’s Rank Correlation Coefficient (SRCC)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30" name="Shape 1630"/>
          <p:cNvSpPr/>
          <p:nvPr/>
        </p:nvSpPr>
        <p:spPr>
          <a:xfrm>
            <a:off x="672975" y="1847850"/>
            <a:ext cx="3619200" cy="610800"/>
          </a:xfrm>
          <a:prstGeom prst="roundRect">
            <a:avLst>
              <a:gd name="adj" fmla="val 16667"/>
            </a:avLst>
          </a:prstGeom>
          <a:solidFill>
            <a:srgbClr val="95D2DD"/>
          </a:solidFill>
          <a:ln>
            <a:noFill/>
          </a:ln>
        </p:spPr>
        <p:txBody>
          <a:bodyPr lIns="92100" tIns="46050" rIns="92100" bIns="46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Mean Absolute Percentage Error (MAPE)</a:t>
            </a:r>
          </a:p>
        </p:txBody>
      </p:sp>
      <p:sp>
        <p:nvSpPr>
          <p:cNvPr id="1631" name="Shape 1631"/>
          <p:cNvSpPr/>
          <p:nvPr/>
        </p:nvSpPr>
        <p:spPr>
          <a:xfrm>
            <a:off x="712600" y="4767200"/>
            <a:ext cx="3579599" cy="605100"/>
          </a:xfrm>
          <a:prstGeom prst="roundRect">
            <a:avLst>
              <a:gd name="adj" fmla="val 16667"/>
            </a:avLst>
          </a:prstGeom>
          <a:solidFill>
            <a:srgbClr val="1DAF9B">
              <a:alpha val="46666"/>
            </a:srgbClr>
          </a:solidFill>
          <a:ln>
            <a:noFill/>
          </a:ln>
        </p:spPr>
        <p:txBody>
          <a:bodyPr lIns="92100" tIns="46050" rIns="92100" bIns="46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Avg. Precision &amp; Avg. Recall of Jump Prediction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32" name="Shape 1632" descr="MetricMAP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9625" y="1847850"/>
            <a:ext cx="3762374" cy="76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3" name="Shape 1633" descr="MetricSRCC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8675" y="3786200"/>
            <a:ext cx="3035424" cy="76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4" name="Shape 1634" descr="rec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0325" y="4876800"/>
            <a:ext cx="1127239" cy="317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5" name="Shape 1635" descr="prec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10075" y="4776787"/>
            <a:ext cx="1286004" cy="484236"/>
          </a:xfrm>
          <a:prstGeom prst="rect">
            <a:avLst/>
          </a:prstGeom>
          <a:noFill/>
          <a:ln>
            <a:noFill/>
          </a:ln>
        </p:spPr>
      </p:pic>
      <p:sp>
        <p:nvSpPr>
          <p:cNvPr id="1636" name="Shape 1636"/>
          <p:cNvSpPr/>
          <p:nvPr/>
        </p:nvSpPr>
        <p:spPr>
          <a:xfrm rot="10800000">
            <a:off x="1423327" y="3351887"/>
            <a:ext cx="1838400" cy="537899"/>
          </a:xfrm>
          <a:prstGeom prst="upArrow">
            <a:avLst>
              <a:gd name="adj1" fmla="val 75078"/>
              <a:gd name="adj2" fmla="val 551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37" name="Shape 1637"/>
          <p:cNvSpPr/>
          <p:nvPr/>
        </p:nvSpPr>
        <p:spPr>
          <a:xfrm rot="-561">
            <a:off x="1420250" y="2560774"/>
            <a:ext cx="1838400" cy="531600"/>
          </a:xfrm>
          <a:prstGeom prst="upArrow">
            <a:avLst>
              <a:gd name="adj1" fmla="val 75078"/>
              <a:gd name="adj2" fmla="val 551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Forecasting</a:t>
            </a:r>
          </a:p>
        </p:txBody>
      </p:sp>
      <p:sp>
        <p:nvSpPr>
          <p:cNvPr id="1638" name="Shape 1638"/>
          <p:cNvSpPr txBox="1"/>
          <p:nvPr/>
        </p:nvSpPr>
        <p:spPr>
          <a:xfrm>
            <a:off x="1663975" y="3243000"/>
            <a:ext cx="1597799" cy="14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Rank Prediction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Shape 1643"/>
          <p:cNvSpPr txBox="1">
            <a:spLocks noGrp="1"/>
          </p:cNvSpPr>
          <p:nvPr>
            <p:ph type="title"/>
          </p:nvPr>
        </p:nvSpPr>
        <p:spPr>
          <a:xfrm>
            <a:off x="727650" y="579722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Research problem</a:t>
            </a:r>
          </a:p>
        </p:txBody>
      </p:sp>
      <p:sp>
        <p:nvSpPr>
          <p:cNvPr id="1644" name="Shape 1644"/>
          <p:cNvSpPr/>
          <p:nvPr/>
        </p:nvSpPr>
        <p:spPr>
          <a:xfrm>
            <a:off x="2843950" y="2019513"/>
            <a:ext cx="6085199" cy="977400"/>
          </a:xfrm>
          <a:prstGeom prst="roundRect">
            <a:avLst>
              <a:gd name="adj" fmla="val 0"/>
            </a:avLst>
          </a:prstGeom>
          <a:solidFill>
            <a:srgbClr val="B6D7A8"/>
          </a:solidFill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9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Can we </a:t>
            </a:r>
            <a:r>
              <a:rPr lang="en" sz="19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design a realistic model </a:t>
            </a:r>
            <a:r>
              <a:rPr lang="en" sz="19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that </a:t>
            </a:r>
            <a:r>
              <a:rPr lang="en" sz="19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fits real fine-grained opinion traces</a:t>
            </a:r>
            <a:r>
              <a:rPr lang="en" sz="19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?</a:t>
            </a:r>
          </a:p>
        </p:txBody>
      </p:sp>
      <p:sp>
        <p:nvSpPr>
          <p:cNvPr id="1645" name="Shape 1645"/>
          <p:cNvSpPr/>
          <p:nvPr/>
        </p:nvSpPr>
        <p:spPr>
          <a:xfrm>
            <a:off x="2843950" y="3687721"/>
            <a:ext cx="4017600" cy="977400"/>
          </a:xfrm>
          <a:prstGeom prst="roundRect">
            <a:avLst>
              <a:gd name="adj" fmla="val 323"/>
            </a:avLst>
          </a:prstGeom>
          <a:solidFill>
            <a:schemeClr val="lt2"/>
          </a:solidFill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9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Predict (infer) opinions, even if not expressed!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6" name="Shape 1646"/>
          <p:cNvSpPr/>
          <p:nvPr/>
        </p:nvSpPr>
        <p:spPr>
          <a:xfrm>
            <a:off x="874325" y="1918382"/>
            <a:ext cx="1872300" cy="1298700"/>
          </a:xfrm>
          <a:prstGeom prst="homePlate">
            <a:avLst>
              <a:gd name="adj" fmla="val 50000"/>
            </a:avLst>
          </a:prstGeom>
          <a:solidFill>
            <a:srgbClr val="1DAF9B">
              <a:alpha val="46666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9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we want to solve?</a:t>
            </a:r>
          </a:p>
        </p:txBody>
      </p:sp>
      <p:sp>
        <p:nvSpPr>
          <p:cNvPr id="1647" name="Shape 1647"/>
          <p:cNvSpPr/>
          <p:nvPr/>
        </p:nvSpPr>
        <p:spPr>
          <a:xfrm>
            <a:off x="874325" y="3527048"/>
            <a:ext cx="1872300" cy="1298700"/>
          </a:xfrm>
          <a:prstGeom prst="homePlate">
            <a:avLst>
              <a:gd name="adj" fmla="val 50000"/>
            </a:avLst>
          </a:prstGeom>
          <a:solidFill>
            <a:srgbClr val="A8B97F">
              <a:alpha val="61568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9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Why we want to solve?</a:t>
            </a:r>
          </a:p>
        </p:txBody>
      </p:sp>
      <p:pic>
        <p:nvPicPr>
          <p:cNvPr id="1648" name="Shape 16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88076">
            <a:off x="6927323" y="3468547"/>
            <a:ext cx="2167638" cy="1178356"/>
          </a:xfrm>
          <a:prstGeom prst="rect">
            <a:avLst/>
          </a:prstGeom>
          <a:noFill/>
          <a:ln>
            <a:noFill/>
          </a:ln>
        </p:spPr>
      </p:pic>
      <p:sp>
        <p:nvSpPr>
          <p:cNvPr id="1649" name="Shape 1649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116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Shape 1654"/>
          <p:cNvSpPr txBox="1">
            <a:spLocks noGrp="1"/>
          </p:cNvSpPr>
          <p:nvPr>
            <p:ph type="title"/>
          </p:nvPr>
        </p:nvSpPr>
        <p:spPr>
          <a:xfrm>
            <a:off x="730000" y="1465166"/>
            <a:ext cx="3300899" cy="18746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What about the opinion and information propagation dynamics?</a:t>
            </a:r>
          </a:p>
        </p:txBody>
      </p:sp>
      <p:pic>
        <p:nvPicPr>
          <p:cNvPr id="1655" name="Shape 16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3016" y="458241"/>
            <a:ext cx="3156299" cy="32495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6" name="Shape 1656"/>
          <p:cNvSpPr/>
          <p:nvPr/>
        </p:nvSpPr>
        <p:spPr>
          <a:xfrm>
            <a:off x="4875800" y="4344535"/>
            <a:ext cx="4045199" cy="8778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7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Complex stochastic Process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7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(Over a network)</a:t>
            </a:r>
          </a:p>
        </p:txBody>
      </p:sp>
      <p:sp>
        <p:nvSpPr>
          <p:cNvPr id="1657" name="Shape 1657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117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Shape 1662"/>
          <p:cNvSpPr/>
          <p:nvPr/>
        </p:nvSpPr>
        <p:spPr>
          <a:xfrm>
            <a:off x="660562" y="1858052"/>
            <a:ext cx="3680099" cy="463499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Our model allows for:</a:t>
            </a:r>
          </a:p>
        </p:txBody>
      </p:sp>
      <p:sp>
        <p:nvSpPr>
          <p:cNvPr id="1663" name="Shape 1663"/>
          <p:cNvSpPr/>
          <p:nvPr/>
        </p:nvSpPr>
        <p:spPr>
          <a:xfrm>
            <a:off x="2737894" y="2411784"/>
            <a:ext cx="1899299" cy="7080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Stubborn </a:t>
            </a:r>
            <a:b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users</a:t>
            </a:r>
          </a:p>
        </p:txBody>
      </p:sp>
      <p:sp>
        <p:nvSpPr>
          <p:cNvPr id="1664" name="Shape 1664"/>
          <p:cNvSpPr/>
          <p:nvPr/>
        </p:nvSpPr>
        <p:spPr>
          <a:xfrm>
            <a:off x="2737894" y="4426416"/>
            <a:ext cx="2018099" cy="7080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Conforming </a:t>
            </a:r>
            <a:b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users</a:t>
            </a:r>
          </a:p>
        </p:txBody>
      </p:sp>
      <p:sp>
        <p:nvSpPr>
          <p:cNvPr id="1665" name="Shape 1665"/>
          <p:cNvSpPr/>
          <p:nvPr/>
        </p:nvSpPr>
        <p:spPr>
          <a:xfrm>
            <a:off x="3865592" y="3329782"/>
            <a:ext cx="1872300" cy="413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Compromised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users</a:t>
            </a:r>
          </a:p>
        </p:txBody>
      </p:sp>
      <p:pic>
        <p:nvPicPr>
          <p:cNvPr id="1666" name="Shape 16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9964" y="2294927"/>
            <a:ext cx="739800" cy="87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7" name="Shape 16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266" y="4231292"/>
            <a:ext cx="1721100" cy="10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8" name="Shape 16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5505" y="2551575"/>
            <a:ext cx="1375200" cy="4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9" name="Shape 16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7819" y="4636585"/>
            <a:ext cx="1008899" cy="3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0" name="Shape 167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08176" y="4617866"/>
            <a:ext cx="2927399" cy="5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1" name="Shape 1671"/>
          <p:cNvSpPr/>
          <p:nvPr/>
        </p:nvSpPr>
        <p:spPr>
          <a:xfrm rot="5400000">
            <a:off x="2922035" y="3206917"/>
            <a:ext cx="878099" cy="771600"/>
          </a:xfrm>
          <a:prstGeom prst="leftRigh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2" name="Shape 1672"/>
          <p:cNvSpPr/>
          <p:nvPr/>
        </p:nvSpPr>
        <p:spPr>
          <a:xfrm>
            <a:off x="340933" y="344147"/>
            <a:ext cx="1872300" cy="920400"/>
          </a:xfrm>
          <a:prstGeom prst="homePlate">
            <a:avLst>
              <a:gd name="adj" fmla="val 50000"/>
            </a:avLst>
          </a:prstGeom>
          <a:solidFill>
            <a:srgbClr val="1A998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3" name="Shape 1673"/>
          <p:cNvSpPr/>
          <p:nvPr/>
        </p:nvSpPr>
        <p:spPr>
          <a:xfrm>
            <a:off x="2121852" y="344147"/>
            <a:ext cx="2051100" cy="920400"/>
          </a:xfrm>
          <a:prstGeom prst="chevron">
            <a:avLst>
              <a:gd name="adj" fmla="val 50000"/>
            </a:avLst>
          </a:prstGeom>
          <a:solidFill>
            <a:srgbClr val="B7B7B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4" name="Shape 1674"/>
          <p:cNvSpPr/>
          <p:nvPr/>
        </p:nvSpPr>
        <p:spPr>
          <a:xfrm>
            <a:off x="4081573" y="344147"/>
            <a:ext cx="2051100" cy="920400"/>
          </a:xfrm>
          <a:prstGeom prst="chevron">
            <a:avLst>
              <a:gd name="adj" fmla="val 50000"/>
            </a:avLst>
          </a:prstGeom>
          <a:solidFill>
            <a:srgbClr val="B7B7B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5" name="Shape 1675"/>
          <p:cNvSpPr txBox="1"/>
          <p:nvPr/>
        </p:nvSpPr>
        <p:spPr>
          <a:xfrm>
            <a:off x="382747" y="465962"/>
            <a:ext cx="14555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Model Formulation</a:t>
            </a:r>
          </a:p>
        </p:txBody>
      </p:sp>
      <p:sp>
        <p:nvSpPr>
          <p:cNvPr id="1676" name="Shape 1676"/>
          <p:cNvSpPr txBox="1"/>
          <p:nvPr/>
        </p:nvSpPr>
        <p:spPr>
          <a:xfrm>
            <a:off x="2544396" y="526272"/>
            <a:ext cx="13154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Simulation and Estimation</a:t>
            </a:r>
          </a:p>
        </p:txBody>
      </p:sp>
      <p:sp>
        <p:nvSpPr>
          <p:cNvPr id="1677" name="Shape 1677"/>
          <p:cNvSpPr txBox="1"/>
          <p:nvPr/>
        </p:nvSpPr>
        <p:spPr>
          <a:xfrm>
            <a:off x="4575083" y="526272"/>
            <a:ext cx="13154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Real-data Experiment</a:t>
            </a:r>
          </a:p>
        </p:txBody>
      </p:sp>
      <p:sp>
        <p:nvSpPr>
          <p:cNvPr id="1678" name="Shape 1678"/>
          <p:cNvSpPr/>
          <p:nvPr/>
        </p:nvSpPr>
        <p:spPr>
          <a:xfrm>
            <a:off x="340928" y="1400380"/>
            <a:ext cx="4040399" cy="314099"/>
          </a:xfrm>
          <a:prstGeom prst="rect">
            <a:avLst/>
          </a:prstGeom>
          <a:solidFill>
            <a:srgbClr val="1DAF9B">
              <a:alpha val="46666"/>
            </a:srgbClr>
          </a:solidFill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Stubbornness, conformity, and compromise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9" name="Shape 1679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118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4" name="Shape 16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8916" y="1980672"/>
            <a:ext cx="4506299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5" name="Shape 1685"/>
          <p:cNvSpPr/>
          <p:nvPr/>
        </p:nvSpPr>
        <p:spPr>
          <a:xfrm>
            <a:off x="145619" y="2837913"/>
            <a:ext cx="3200399" cy="749099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Increase in # of </a:t>
            </a:r>
            <a:br>
              <a:rPr lang="en" sz="1200" b="1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200" b="1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messages</a:t>
            </a:r>
            <a:r>
              <a:rPr lang="en"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200" b="1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(e.g., tweets)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from t to t+dt</a:t>
            </a:r>
          </a:p>
        </p:txBody>
      </p:sp>
      <p:sp>
        <p:nvSpPr>
          <p:cNvPr id="1686" name="Shape 1686"/>
          <p:cNvSpPr txBox="1"/>
          <p:nvPr/>
        </p:nvSpPr>
        <p:spPr>
          <a:xfrm>
            <a:off x="3475375" y="2841510"/>
            <a:ext cx="2679300" cy="758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Instantaneous</a:t>
            </a:r>
            <a:br>
              <a:rPr lang="en" sz="1200" b="1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200" b="1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message intensity </a:t>
            </a:r>
            <a:br>
              <a:rPr lang="en" sz="1200" b="1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200" b="1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(e.g., tweets / hour)</a:t>
            </a:r>
          </a:p>
        </p:txBody>
      </p:sp>
      <p:cxnSp>
        <p:nvCxnSpPr>
          <p:cNvPr id="1687" name="Shape 1687"/>
          <p:cNvCxnSpPr/>
          <p:nvPr/>
        </p:nvCxnSpPr>
        <p:spPr>
          <a:xfrm rot="10800000">
            <a:off x="1843874" y="2402613"/>
            <a:ext cx="0" cy="435299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688" name="Shape 1688"/>
          <p:cNvCxnSpPr/>
          <p:nvPr/>
        </p:nvCxnSpPr>
        <p:spPr>
          <a:xfrm rot="10800000">
            <a:off x="3084907" y="2456701"/>
            <a:ext cx="0" cy="12522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689" name="Shape 1689"/>
          <p:cNvSpPr/>
          <p:nvPr/>
        </p:nvSpPr>
        <p:spPr>
          <a:xfrm>
            <a:off x="1843874" y="3727426"/>
            <a:ext cx="2482200" cy="5259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History of messages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up to t</a:t>
            </a:r>
          </a:p>
        </p:txBody>
      </p:sp>
      <p:cxnSp>
        <p:nvCxnSpPr>
          <p:cNvPr id="1690" name="Shape 1690"/>
          <p:cNvCxnSpPr/>
          <p:nvPr/>
        </p:nvCxnSpPr>
        <p:spPr>
          <a:xfrm rot="10800000">
            <a:off x="4391255" y="2402613"/>
            <a:ext cx="0" cy="435299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691" name="Shape 1691"/>
          <p:cNvSpPr/>
          <p:nvPr/>
        </p:nvSpPr>
        <p:spPr>
          <a:xfrm>
            <a:off x="6089510" y="3038361"/>
            <a:ext cx="326700" cy="32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2" name="Shape 1692"/>
          <p:cNvSpPr txBox="1"/>
          <p:nvPr/>
        </p:nvSpPr>
        <p:spPr>
          <a:xfrm>
            <a:off x="6285464" y="2929489"/>
            <a:ext cx="2679300" cy="5073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Instantaneous</a:t>
            </a:r>
            <a:br>
              <a:rPr lang="en" sz="1200" b="1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200" b="1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rate or frequency</a:t>
            </a:r>
          </a:p>
        </p:txBody>
      </p:sp>
      <p:sp>
        <p:nvSpPr>
          <p:cNvPr id="1693" name="Shape 1693"/>
          <p:cNvSpPr/>
          <p:nvPr/>
        </p:nvSpPr>
        <p:spPr>
          <a:xfrm>
            <a:off x="384083" y="1430583"/>
            <a:ext cx="6031800" cy="435299"/>
          </a:xfrm>
          <a:prstGeom prst="rect">
            <a:avLst/>
          </a:prstGeom>
          <a:solidFill>
            <a:srgbClr val="1DAF9B">
              <a:alpha val="46666"/>
            </a:srgbClr>
          </a:solidFill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Key idea: 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counting process</a:t>
            </a: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has</a:t>
            </a: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memory 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and</a:t>
            </a: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is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time-varying.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Model message time as a counting process</a:t>
            </a:r>
          </a:p>
        </p:txBody>
      </p:sp>
      <p:cxnSp>
        <p:nvCxnSpPr>
          <p:cNvPr id="1694" name="Shape 1694"/>
          <p:cNvCxnSpPr/>
          <p:nvPr/>
        </p:nvCxnSpPr>
        <p:spPr>
          <a:xfrm rot="10800000">
            <a:off x="4783160" y="3997717"/>
            <a:ext cx="0" cy="9252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695" name="Shape 1695"/>
          <p:cNvCxnSpPr/>
          <p:nvPr/>
        </p:nvCxnSpPr>
        <p:spPr>
          <a:xfrm rot="10800000" flipH="1">
            <a:off x="4783160" y="4922955"/>
            <a:ext cx="2743199" cy="62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696" name="Shape 1696"/>
          <p:cNvSpPr/>
          <p:nvPr/>
        </p:nvSpPr>
        <p:spPr>
          <a:xfrm>
            <a:off x="7395860" y="4977355"/>
            <a:ext cx="195900" cy="2562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</a:p>
        </p:txBody>
      </p:sp>
      <p:sp>
        <p:nvSpPr>
          <p:cNvPr id="1697" name="Shape 1697"/>
          <p:cNvSpPr/>
          <p:nvPr/>
        </p:nvSpPr>
        <p:spPr>
          <a:xfrm>
            <a:off x="4260621" y="4068173"/>
            <a:ext cx="587699" cy="2562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N(t)</a:t>
            </a:r>
          </a:p>
        </p:txBody>
      </p:sp>
      <p:cxnSp>
        <p:nvCxnSpPr>
          <p:cNvPr id="1698" name="Shape 1698"/>
          <p:cNvCxnSpPr/>
          <p:nvPr/>
        </p:nvCxnSpPr>
        <p:spPr>
          <a:xfrm rot="10800000">
            <a:off x="4979114" y="4800326"/>
            <a:ext cx="0" cy="108899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99" name="Shape 1699"/>
          <p:cNvCxnSpPr/>
          <p:nvPr/>
        </p:nvCxnSpPr>
        <p:spPr>
          <a:xfrm>
            <a:off x="4979114" y="4800351"/>
            <a:ext cx="580799" cy="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0" name="Shape 1700"/>
          <p:cNvCxnSpPr/>
          <p:nvPr/>
        </p:nvCxnSpPr>
        <p:spPr>
          <a:xfrm rot="10800000">
            <a:off x="5566971" y="4691451"/>
            <a:ext cx="0" cy="108899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1" name="Shape 1701"/>
          <p:cNvCxnSpPr/>
          <p:nvPr/>
        </p:nvCxnSpPr>
        <p:spPr>
          <a:xfrm>
            <a:off x="5566971" y="4691478"/>
            <a:ext cx="1244100" cy="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2" name="Shape 1702"/>
          <p:cNvCxnSpPr/>
          <p:nvPr/>
        </p:nvCxnSpPr>
        <p:spPr>
          <a:xfrm rot="10800000">
            <a:off x="4979114" y="4637151"/>
            <a:ext cx="0" cy="1632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703" name="Shape 1703"/>
          <p:cNvCxnSpPr/>
          <p:nvPr/>
        </p:nvCxnSpPr>
        <p:spPr>
          <a:xfrm rot="10800000">
            <a:off x="5566971" y="4528278"/>
            <a:ext cx="0" cy="1632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704" name="Shape 1704"/>
          <p:cNvCxnSpPr/>
          <p:nvPr/>
        </p:nvCxnSpPr>
        <p:spPr>
          <a:xfrm rot="10800000">
            <a:off x="6808003" y="4596271"/>
            <a:ext cx="0" cy="108899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5" name="Shape 1705"/>
          <p:cNvCxnSpPr/>
          <p:nvPr/>
        </p:nvCxnSpPr>
        <p:spPr>
          <a:xfrm>
            <a:off x="6808003" y="4596298"/>
            <a:ext cx="431400" cy="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6" name="Shape 1706"/>
          <p:cNvCxnSpPr/>
          <p:nvPr/>
        </p:nvCxnSpPr>
        <p:spPr>
          <a:xfrm rot="10800000">
            <a:off x="6808003" y="4500292"/>
            <a:ext cx="0" cy="94199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707" name="Shape 1707"/>
          <p:cNvCxnSpPr/>
          <p:nvPr/>
        </p:nvCxnSpPr>
        <p:spPr>
          <a:xfrm rot="10800000">
            <a:off x="7242410" y="4486591"/>
            <a:ext cx="0" cy="108899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8" name="Shape 1708"/>
          <p:cNvCxnSpPr/>
          <p:nvPr/>
        </p:nvCxnSpPr>
        <p:spPr>
          <a:xfrm>
            <a:off x="7242410" y="4486617"/>
            <a:ext cx="88200" cy="9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9" name="Shape 1709"/>
          <p:cNvCxnSpPr/>
          <p:nvPr/>
        </p:nvCxnSpPr>
        <p:spPr>
          <a:xfrm rot="10800000">
            <a:off x="7330542" y="4377717"/>
            <a:ext cx="0" cy="108899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0" name="Shape 1710"/>
          <p:cNvCxnSpPr/>
          <p:nvPr/>
        </p:nvCxnSpPr>
        <p:spPr>
          <a:xfrm rot="10800000">
            <a:off x="7242410" y="4323417"/>
            <a:ext cx="0" cy="1632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711" name="Shape 1711"/>
          <p:cNvCxnSpPr/>
          <p:nvPr/>
        </p:nvCxnSpPr>
        <p:spPr>
          <a:xfrm rot="10800000">
            <a:off x="7330542" y="4064773"/>
            <a:ext cx="0" cy="3042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712" name="Shape 1712"/>
          <p:cNvCxnSpPr/>
          <p:nvPr/>
        </p:nvCxnSpPr>
        <p:spPr>
          <a:xfrm>
            <a:off x="7330542" y="4378551"/>
            <a:ext cx="414599" cy="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13" name="Shape 17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3956" y="3997492"/>
            <a:ext cx="1044900" cy="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4" name="Shape 17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3321" y="4269676"/>
            <a:ext cx="711600" cy="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5" name="Shape 17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6733" y="4432987"/>
            <a:ext cx="607800" cy="7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6" name="Shape 17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05701" y="4487423"/>
            <a:ext cx="1047000" cy="7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7" name="Shape 17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83160" y="4568919"/>
            <a:ext cx="783600" cy="6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8" name="Shape 1718"/>
          <p:cNvSpPr/>
          <p:nvPr/>
        </p:nvSpPr>
        <p:spPr>
          <a:xfrm rot="-5400000">
            <a:off x="5312960" y="4501939"/>
            <a:ext cx="217799" cy="1277399"/>
          </a:xfrm>
          <a:prstGeom prst="leftBrace">
            <a:avLst>
              <a:gd name="adj1" fmla="val 8333"/>
              <a:gd name="adj2" fmla="val 50000"/>
            </a:avLst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9" name="Shape 1719"/>
          <p:cNvSpPr/>
          <p:nvPr/>
        </p:nvSpPr>
        <p:spPr>
          <a:xfrm rot="-5400000">
            <a:off x="6619310" y="4501939"/>
            <a:ext cx="217799" cy="1277399"/>
          </a:xfrm>
          <a:prstGeom prst="leftBrace">
            <a:avLst>
              <a:gd name="adj1" fmla="val 8333"/>
              <a:gd name="adj2" fmla="val 50000"/>
            </a:avLst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Shape 1720"/>
          <p:cNvSpPr/>
          <p:nvPr/>
        </p:nvSpPr>
        <p:spPr>
          <a:xfrm>
            <a:off x="4652526" y="5195101"/>
            <a:ext cx="1437000" cy="244199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tweets/hour</a:t>
            </a:r>
          </a:p>
        </p:txBody>
      </p:sp>
      <p:sp>
        <p:nvSpPr>
          <p:cNvPr id="1721" name="Shape 1721"/>
          <p:cNvSpPr/>
          <p:nvPr/>
        </p:nvSpPr>
        <p:spPr>
          <a:xfrm>
            <a:off x="6024194" y="5195101"/>
            <a:ext cx="1437000" cy="244199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tweets/hour</a:t>
            </a:r>
          </a:p>
        </p:txBody>
      </p:sp>
      <p:sp>
        <p:nvSpPr>
          <p:cNvPr id="1722" name="Shape 1722"/>
          <p:cNvSpPr/>
          <p:nvPr/>
        </p:nvSpPr>
        <p:spPr>
          <a:xfrm>
            <a:off x="340933" y="344147"/>
            <a:ext cx="1872300" cy="920400"/>
          </a:xfrm>
          <a:prstGeom prst="homePlate">
            <a:avLst>
              <a:gd name="adj" fmla="val 50000"/>
            </a:avLst>
          </a:prstGeom>
          <a:solidFill>
            <a:srgbClr val="1A998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3" name="Shape 1723"/>
          <p:cNvSpPr/>
          <p:nvPr/>
        </p:nvSpPr>
        <p:spPr>
          <a:xfrm>
            <a:off x="2121852" y="344147"/>
            <a:ext cx="2051100" cy="920400"/>
          </a:xfrm>
          <a:prstGeom prst="chevron">
            <a:avLst>
              <a:gd name="adj" fmla="val 50000"/>
            </a:avLst>
          </a:prstGeom>
          <a:solidFill>
            <a:srgbClr val="B7B7B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4" name="Shape 1724"/>
          <p:cNvSpPr/>
          <p:nvPr/>
        </p:nvSpPr>
        <p:spPr>
          <a:xfrm>
            <a:off x="4081573" y="344147"/>
            <a:ext cx="2051100" cy="920400"/>
          </a:xfrm>
          <a:prstGeom prst="chevron">
            <a:avLst>
              <a:gd name="adj" fmla="val 50000"/>
            </a:avLst>
          </a:prstGeom>
          <a:solidFill>
            <a:srgbClr val="B7B7B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5" name="Shape 1725"/>
          <p:cNvSpPr txBox="1"/>
          <p:nvPr/>
        </p:nvSpPr>
        <p:spPr>
          <a:xfrm>
            <a:off x="382747" y="465962"/>
            <a:ext cx="14555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Model Formulation</a:t>
            </a:r>
          </a:p>
        </p:txBody>
      </p:sp>
      <p:sp>
        <p:nvSpPr>
          <p:cNvPr id="1726" name="Shape 1726"/>
          <p:cNvSpPr txBox="1"/>
          <p:nvPr/>
        </p:nvSpPr>
        <p:spPr>
          <a:xfrm>
            <a:off x="2544396" y="526272"/>
            <a:ext cx="13154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Simulation and Estimation</a:t>
            </a:r>
          </a:p>
        </p:txBody>
      </p:sp>
      <p:sp>
        <p:nvSpPr>
          <p:cNvPr id="1727" name="Shape 1727"/>
          <p:cNvSpPr txBox="1"/>
          <p:nvPr/>
        </p:nvSpPr>
        <p:spPr>
          <a:xfrm>
            <a:off x="4575083" y="526272"/>
            <a:ext cx="13154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Real-data Experiment</a:t>
            </a:r>
          </a:p>
        </p:txBody>
      </p:sp>
      <p:sp>
        <p:nvSpPr>
          <p:cNvPr id="1728" name="Shape 1728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119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>
            <a:spLocks noGrp="1"/>
          </p:cNvSpPr>
          <p:nvPr>
            <p:ph type="title"/>
          </p:nvPr>
        </p:nvSpPr>
        <p:spPr>
          <a:xfrm>
            <a:off x="729450" y="703175"/>
            <a:ext cx="84144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Two important problems in information diffusion </a:t>
            </a:r>
          </a:p>
        </p:txBody>
      </p:sp>
      <p:sp>
        <p:nvSpPr>
          <p:cNvPr id="446" name="Shape 446"/>
          <p:cNvSpPr/>
          <p:nvPr/>
        </p:nvSpPr>
        <p:spPr>
          <a:xfrm>
            <a:off x="1222625" y="2062325"/>
            <a:ext cx="5890500" cy="929399"/>
          </a:xfrm>
          <a:prstGeom prst="chevron">
            <a:avLst>
              <a:gd name="adj" fmla="val 50000"/>
            </a:avLst>
          </a:prstGeom>
          <a:solidFill>
            <a:srgbClr val="1DAF9B">
              <a:alpha val="46666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Lato"/>
              <a:buChar char="●"/>
            </a:pPr>
            <a:r>
              <a:rPr lang="en" sz="1500" b="1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Hashtag Diffusion (Temporal) </a:t>
            </a:r>
          </a:p>
          <a:p>
            <a:pPr marL="4826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Lato"/>
              <a:buNone/>
            </a:pPr>
            <a:r>
              <a:rPr lang="en" sz="1500" b="1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	</a:t>
            </a:r>
            <a:r>
              <a:rPr lang="en" sz="1500" b="1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[INFOCOM’17, IJCAI’17]</a:t>
            </a:r>
          </a:p>
        </p:txBody>
      </p:sp>
      <p:sp>
        <p:nvSpPr>
          <p:cNvPr id="447" name="Shape 447"/>
          <p:cNvSpPr/>
          <p:nvPr/>
        </p:nvSpPr>
        <p:spPr>
          <a:xfrm>
            <a:off x="1222625" y="3458825"/>
            <a:ext cx="5890500" cy="828300"/>
          </a:xfrm>
          <a:prstGeom prst="chevron">
            <a:avLst>
              <a:gd name="adj" fmla="val 50000"/>
            </a:avLst>
          </a:prstGeom>
          <a:solidFill>
            <a:srgbClr val="B1D8DE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Lato"/>
              <a:buChar char="●"/>
            </a:pPr>
            <a:r>
              <a:rPr lang="en" sz="1500" b="1" i="0" u="none" strike="noStrike" cap="none" dirty="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Opinion dynamics (Data driven and Temporal)</a:t>
            </a:r>
          </a:p>
          <a:p>
            <a:pPr marL="4826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Lato"/>
              <a:buNone/>
            </a:pPr>
            <a:r>
              <a:rPr lang="en" sz="1500" b="1" i="0" u="none" strike="noStrike" cap="none" dirty="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	</a:t>
            </a:r>
            <a:r>
              <a:rPr lang="en" sz="1500" b="1" i="0" u="none" strike="noStrike" cap="none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[NIPS’16</a:t>
            </a:r>
            <a:r>
              <a:rPr lang="en" sz="1500" b="1" i="0" u="none" strike="noStrike" cap="none" dirty="0" smtClean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][ICDM’17]</a:t>
            </a:r>
            <a:endParaRPr lang="en" sz="1500" b="1" i="0" u="none" strike="noStrike" cap="none" dirty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8" name="Shape 448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12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Shape 1733"/>
          <p:cNvSpPr/>
          <p:nvPr/>
        </p:nvSpPr>
        <p:spPr>
          <a:xfrm>
            <a:off x="660562" y="1858052"/>
            <a:ext cx="3680099" cy="463499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Our model allows for:</a:t>
            </a:r>
          </a:p>
        </p:txBody>
      </p:sp>
      <p:sp>
        <p:nvSpPr>
          <p:cNvPr id="1734" name="Shape 1734"/>
          <p:cNvSpPr/>
          <p:nvPr/>
        </p:nvSpPr>
        <p:spPr>
          <a:xfrm>
            <a:off x="2737894" y="2411784"/>
            <a:ext cx="1899299" cy="7080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Stubborn </a:t>
            </a:r>
            <a:b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users</a:t>
            </a:r>
          </a:p>
        </p:txBody>
      </p:sp>
      <p:sp>
        <p:nvSpPr>
          <p:cNvPr id="1735" name="Shape 1735"/>
          <p:cNvSpPr/>
          <p:nvPr/>
        </p:nvSpPr>
        <p:spPr>
          <a:xfrm>
            <a:off x="2737894" y="4426416"/>
            <a:ext cx="2018099" cy="7080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Conforming </a:t>
            </a:r>
            <a:b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users</a:t>
            </a:r>
          </a:p>
        </p:txBody>
      </p:sp>
      <p:sp>
        <p:nvSpPr>
          <p:cNvPr id="1736" name="Shape 1736"/>
          <p:cNvSpPr/>
          <p:nvPr/>
        </p:nvSpPr>
        <p:spPr>
          <a:xfrm>
            <a:off x="3865592" y="3329782"/>
            <a:ext cx="1872300" cy="413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Compromised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users</a:t>
            </a:r>
          </a:p>
        </p:txBody>
      </p:sp>
      <p:pic>
        <p:nvPicPr>
          <p:cNvPr id="1737" name="Shape 17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9964" y="2294927"/>
            <a:ext cx="739800" cy="87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8" name="Shape 17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266" y="4231292"/>
            <a:ext cx="1721100" cy="10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9" name="Shape 17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5505" y="2551575"/>
            <a:ext cx="1375200" cy="4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0" name="Shape 17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7819" y="4636585"/>
            <a:ext cx="1008899" cy="3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" name="Shape 17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08176" y="4617866"/>
            <a:ext cx="2927399" cy="5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2" name="Shape 1742"/>
          <p:cNvSpPr/>
          <p:nvPr/>
        </p:nvSpPr>
        <p:spPr>
          <a:xfrm rot="5400000">
            <a:off x="2922035" y="3206917"/>
            <a:ext cx="878099" cy="771600"/>
          </a:xfrm>
          <a:prstGeom prst="leftRigh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3" name="Shape 1743"/>
          <p:cNvSpPr/>
          <p:nvPr/>
        </p:nvSpPr>
        <p:spPr>
          <a:xfrm>
            <a:off x="340933" y="344147"/>
            <a:ext cx="1872300" cy="920400"/>
          </a:xfrm>
          <a:prstGeom prst="homePlate">
            <a:avLst>
              <a:gd name="adj" fmla="val 50000"/>
            </a:avLst>
          </a:prstGeom>
          <a:solidFill>
            <a:srgbClr val="1A998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4" name="Shape 1744"/>
          <p:cNvSpPr/>
          <p:nvPr/>
        </p:nvSpPr>
        <p:spPr>
          <a:xfrm>
            <a:off x="2121852" y="344147"/>
            <a:ext cx="2051100" cy="920400"/>
          </a:xfrm>
          <a:prstGeom prst="chevron">
            <a:avLst>
              <a:gd name="adj" fmla="val 50000"/>
            </a:avLst>
          </a:prstGeom>
          <a:solidFill>
            <a:srgbClr val="B7B7B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Shape 1745"/>
          <p:cNvSpPr/>
          <p:nvPr/>
        </p:nvSpPr>
        <p:spPr>
          <a:xfrm>
            <a:off x="4081573" y="344147"/>
            <a:ext cx="2051100" cy="920400"/>
          </a:xfrm>
          <a:prstGeom prst="chevron">
            <a:avLst>
              <a:gd name="adj" fmla="val 50000"/>
            </a:avLst>
          </a:prstGeom>
          <a:solidFill>
            <a:srgbClr val="B7B7B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6" name="Shape 1746"/>
          <p:cNvSpPr txBox="1"/>
          <p:nvPr/>
        </p:nvSpPr>
        <p:spPr>
          <a:xfrm>
            <a:off x="382747" y="465962"/>
            <a:ext cx="14555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Model Formulation</a:t>
            </a:r>
          </a:p>
        </p:txBody>
      </p:sp>
      <p:sp>
        <p:nvSpPr>
          <p:cNvPr id="1747" name="Shape 1747"/>
          <p:cNvSpPr txBox="1"/>
          <p:nvPr/>
        </p:nvSpPr>
        <p:spPr>
          <a:xfrm>
            <a:off x="2544396" y="526272"/>
            <a:ext cx="13154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Simulation and Estimation</a:t>
            </a:r>
          </a:p>
        </p:txBody>
      </p:sp>
      <p:sp>
        <p:nvSpPr>
          <p:cNvPr id="1748" name="Shape 1748"/>
          <p:cNvSpPr txBox="1"/>
          <p:nvPr/>
        </p:nvSpPr>
        <p:spPr>
          <a:xfrm>
            <a:off x="4575083" y="526272"/>
            <a:ext cx="13154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Real-data Experiment</a:t>
            </a:r>
          </a:p>
        </p:txBody>
      </p:sp>
      <p:sp>
        <p:nvSpPr>
          <p:cNvPr id="1749" name="Shape 1749"/>
          <p:cNvSpPr/>
          <p:nvPr/>
        </p:nvSpPr>
        <p:spPr>
          <a:xfrm>
            <a:off x="340928" y="1400380"/>
            <a:ext cx="4040399" cy="314099"/>
          </a:xfrm>
          <a:prstGeom prst="rect">
            <a:avLst/>
          </a:prstGeom>
          <a:solidFill>
            <a:srgbClr val="1DAF9B">
              <a:alpha val="46666"/>
            </a:srgbClr>
          </a:solidFill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Stubbornness, conformity, and compromise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50" name="Shape 1750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120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Shape 1755"/>
          <p:cNvSpPr/>
          <p:nvPr/>
        </p:nvSpPr>
        <p:spPr>
          <a:xfrm>
            <a:off x="382750" y="2811377"/>
            <a:ext cx="2939700" cy="1115698"/>
          </a:xfrm>
          <a:prstGeom prst="homePlate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8325" tIns="78325" rIns="78325" bIns="783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6" name="Shape 1756"/>
          <p:cNvSpPr/>
          <p:nvPr/>
        </p:nvSpPr>
        <p:spPr>
          <a:xfrm>
            <a:off x="3599092" y="2290248"/>
            <a:ext cx="4280999" cy="787200"/>
          </a:xfrm>
          <a:prstGeom prst="chevron">
            <a:avLst>
              <a:gd name="adj" fmla="val 50000"/>
            </a:avLst>
          </a:prstGeom>
          <a:solidFill>
            <a:srgbClr val="A8B97F">
              <a:alpha val="61568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8325" tIns="78325" rIns="78325" bIns="783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7" name="Shape 1757"/>
          <p:cNvSpPr/>
          <p:nvPr/>
        </p:nvSpPr>
        <p:spPr>
          <a:xfrm>
            <a:off x="3599092" y="3345032"/>
            <a:ext cx="4362899" cy="849599"/>
          </a:xfrm>
          <a:prstGeom prst="chevron">
            <a:avLst>
              <a:gd name="adj" fmla="val 50000"/>
            </a:avLst>
          </a:prstGeom>
          <a:solidFill>
            <a:srgbClr val="008000">
              <a:alpha val="49411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8325" tIns="78325" rIns="78325" bIns="783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8" name="Shape 1758"/>
          <p:cNvSpPr txBox="1"/>
          <p:nvPr/>
        </p:nvSpPr>
        <p:spPr>
          <a:xfrm>
            <a:off x="4248385" y="3515091"/>
            <a:ext cx="3631800" cy="4661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Temporal and informational influence are sparse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, whenever a node expresses its opinion, only a few opinions and intensity functions change.</a:t>
            </a:r>
          </a:p>
        </p:txBody>
      </p:sp>
      <p:sp>
        <p:nvSpPr>
          <p:cNvPr id="1759" name="Shape 1759"/>
          <p:cNvSpPr txBox="1"/>
          <p:nvPr/>
        </p:nvSpPr>
        <p:spPr>
          <a:xfrm>
            <a:off x="4109867" y="2465655"/>
            <a:ext cx="3750300" cy="67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Markov property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allows us to </a:t>
            </a: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update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individual intensities and opinions in O(1)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  <p:sp>
        <p:nvSpPr>
          <p:cNvPr id="1760" name="Shape 1760"/>
          <p:cNvSpPr/>
          <p:nvPr/>
        </p:nvSpPr>
        <p:spPr>
          <a:xfrm>
            <a:off x="340933" y="344147"/>
            <a:ext cx="1872300" cy="920400"/>
          </a:xfrm>
          <a:prstGeom prst="homePlate">
            <a:avLst>
              <a:gd name="adj" fmla="val 50000"/>
            </a:avLst>
          </a:prstGeom>
          <a:solidFill>
            <a:srgbClr val="1A998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1" name="Shape 1761"/>
          <p:cNvSpPr/>
          <p:nvPr/>
        </p:nvSpPr>
        <p:spPr>
          <a:xfrm>
            <a:off x="2121852" y="344147"/>
            <a:ext cx="2051100" cy="9204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2" name="Shape 1762"/>
          <p:cNvSpPr/>
          <p:nvPr/>
        </p:nvSpPr>
        <p:spPr>
          <a:xfrm>
            <a:off x="4081573" y="344147"/>
            <a:ext cx="2051100" cy="920400"/>
          </a:xfrm>
          <a:prstGeom prst="chevron">
            <a:avLst>
              <a:gd name="adj" fmla="val 50000"/>
            </a:avLst>
          </a:prstGeom>
          <a:solidFill>
            <a:srgbClr val="B7B7B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3" name="Shape 1763"/>
          <p:cNvSpPr txBox="1"/>
          <p:nvPr/>
        </p:nvSpPr>
        <p:spPr>
          <a:xfrm>
            <a:off x="382747" y="465962"/>
            <a:ext cx="14555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Model Formulation</a:t>
            </a:r>
          </a:p>
        </p:txBody>
      </p:sp>
      <p:sp>
        <p:nvSpPr>
          <p:cNvPr id="1764" name="Shape 1764"/>
          <p:cNvSpPr txBox="1"/>
          <p:nvPr/>
        </p:nvSpPr>
        <p:spPr>
          <a:xfrm>
            <a:off x="2544396" y="526272"/>
            <a:ext cx="13154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Simulation and Estimation</a:t>
            </a:r>
          </a:p>
        </p:txBody>
      </p:sp>
      <p:sp>
        <p:nvSpPr>
          <p:cNvPr id="1765" name="Shape 1765"/>
          <p:cNvSpPr txBox="1"/>
          <p:nvPr/>
        </p:nvSpPr>
        <p:spPr>
          <a:xfrm>
            <a:off x="4575083" y="526272"/>
            <a:ext cx="13154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Real-data Experiment</a:t>
            </a:r>
          </a:p>
        </p:txBody>
      </p:sp>
      <p:sp>
        <p:nvSpPr>
          <p:cNvPr id="1766" name="Shape 1766"/>
          <p:cNvSpPr txBox="1"/>
          <p:nvPr/>
        </p:nvSpPr>
        <p:spPr>
          <a:xfrm>
            <a:off x="313625" y="1456211"/>
            <a:ext cx="3177899" cy="418799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Efficient model simulation</a:t>
            </a:r>
          </a:p>
        </p:txBody>
      </p:sp>
      <p:sp>
        <p:nvSpPr>
          <p:cNvPr id="1767" name="Shape 1767"/>
          <p:cNvSpPr txBox="1"/>
          <p:nvPr/>
        </p:nvSpPr>
        <p:spPr>
          <a:xfrm>
            <a:off x="395150" y="2811376"/>
            <a:ext cx="3184499" cy="999898"/>
          </a:xfrm>
          <a:prstGeom prst="rect">
            <a:avLst/>
          </a:prstGeom>
          <a:noFill/>
          <a:ln>
            <a:noFill/>
          </a:ln>
        </p:spPr>
        <p:txBody>
          <a:bodyPr lIns="78325" tIns="78325" rIns="78325" bIns="783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adapt efficient sampling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algorithm for multivariate Hawkes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introduced by Farajtabar et 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(NIPS 2015). Two key ideas:</a:t>
            </a:r>
          </a:p>
        </p:txBody>
      </p:sp>
      <p:sp>
        <p:nvSpPr>
          <p:cNvPr id="1768" name="Shape 1768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121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Shape 1773"/>
          <p:cNvSpPr txBox="1"/>
          <p:nvPr/>
        </p:nvSpPr>
        <p:spPr>
          <a:xfrm>
            <a:off x="1147623" y="1991125"/>
            <a:ext cx="3536399" cy="3926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For each dataset, build collection of </a:t>
            </a:r>
            <a:b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events {(t</a:t>
            </a:r>
            <a:r>
              <a:rPr lang="en" sz="1200" b="0" i="0" u="none" strike="noStrike" cap="none" baseline="-25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, m</a:t>
            </a:r>
            <a:r>
              <a:rPr lang="en" sz="1200" b="0" i="0" u="none" strike="noStrike" cap="none" baseline="-25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)}, where:</a:t>
            </a:r>
          </a:p>
        </p:txBody>
      </p:sp>
      <p:sp>
        <p:nvSpPr>
          <p:cNvPr id="1774" name="Shape 1774"/>
          <p:cNvSpPr txBox="1"/>
          <p:nvPr/>
        </p:nvSpPr>
        <p:spPr>
          <a:xfrm>
            <a:off x="505797" y="3892625"/>
            <a:ext cx="1890300" cy="4575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Fit model on </a:t>
            </a:r>
            <a:b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training event set</a:t>
            </a:r>
          </a:p>
        </p:txBody>
      </p:sp>
      <p:sp>
        <p:nvSpPr>
          <p:cNvPr id="1775" name="Shape 1775"/>
          <p:cNvSpPr txBox="1"/>
          <p:nvPr/>
        </p:nvSpPr>
        <p:spPr>
          <a:xfrm>
            <a:off x="1872339" y="3696258"/>
            <a:ext cx="2560800" cy="4575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Forecast {m</a:t>
            </a:r>
            <a:r>
              <a:rPr lang="en" sz="1200" b="1" i="0" u="none" strike="noStrike" cap="none" baseline="-25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} </a:t>
            </a:r>
            <a:b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on test event set</a:t>
            </a:r>
          </a:p>
        </p:txBody>
      </p:sp>
      <p:cxnSp>
        <p:nvCxnSpPr>
          <p:cNvPr id="1776" name="Shape 1776"/>
          <p:cNvCxnSpPr/>
          <p:nvPr/>
        </p:nvCxnSpPr>
        <p:spPr>
          <a:xfrm>
            <a:off x="469970" y="3107160"/>
            <a:ext cx="3475499" cy="0"/>
          </a:xfrm>
          <a:prstGeom prst="straightConnector1">
            <a:avLst/>
          </a:prstGeom>
          <a:solidFill>
            <a:srgbClr val="4F81BD"/>
          </a:solidFill>
          <a:ln w="4445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777" name="Shape 1777"/>
          <p:cNvSpPr/>
          <p:nvPr/>
        </p:nvSpPr>
        <p:spPr>
          <a:xfrm rot="-5400000">
            <a:off x="1319547" y="2357258"/>
            <a:ext cx="230699" cy="18582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8" name="Shape 1778"/>
          <p:cNvSpPr/>
          <p:nvPr/>
        </p:nvSpPr>
        <p:spPr>
          <a:xfrm rot="-5400000">
            <a:off x="2932917" y="2694010"/>
            <a:ext cx="230699" cy="1184699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9" name="Shape 1779"/>
          <p:cNvSpPr txBox="1"/>
          <p:nvPr/>
        </p:nvSpPr>
        <p:spPr>
          <a:xfrm>
            <a:off x="1161170" y="2880358"/>
            <a:ext cx="4634100" cy="3269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and fit &amp; evaluate model:</a:t>
            </a:r>
          </a:p>
        </p:txBody>
      </p:sp>
      <p:cxnSp>
        <p:nvCxnSpPr>
          <p:cNvPr id="1780" name="Shape 1780"/>
          <p:cNvCxnSpPr/>
          <p:nvPr/>
        </p:nvCxnSpPr>
        <p:spPr>
          <a:xfrm rot="10800000">
            <a:off x="1420386" y="3499925"/>
            <a:ext cx="0" cy="392699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781" name="Shape 1781"/>
          <p:cNvCxnSpPr/>
          <p:nvPr/>
        </p:nvCxnSpPr>
        <p:spPr>
          <a:xfrm rot="10800000">
            <a:off x="3066646" y="3499867"/>
            <a:ext cx="0" cy="1473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782" name="Shape 1782"/>
          <p:cNvCxnSpPr/>
          <p:nvPr/>
        </p:nvCxnSpPr>
        <p:spPr>
          <a:xfrm>
            <a:off x="3945407" y="3908223"/>
            <a:ext cx="609599" cy="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783" name="Shape 1783"/>
          <p:cNvSpPr txBox="1"/>
          <p:nvPr/>
        </p:nvSpPr>
        <p:spPr>
          <a:xfrm>
            <a:off x="1648950" y="2373347"/>
            <a:ext cx="3536399" cy="269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</a:t>
            </a:r>
            <a:r>
              <a:rPr lang="en" sz="1200" b="0" i="0" u="none" strike="noStrike" cap="none" baseline="-25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 message times</a:t>
            </a:r>
          </a:p>
        </p:txBody>
      </p:sp>
      <p:sp>
        <p:nvSpPr>
          <p:cNvPr id="1784" name="Shape 1784"/>
          <p:cNvSpPr txBox="1"/>
          <p:nvPr/>
        </p:nvSpPr>
        <p:spPr>
          <a:xfrm>
            <a:off x="1648950" y="2659382"/>
            <a:ext cx="7377599" cy="269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mi: estimated sentiment from text (Hannak et al.)</a:t>
            </a:r>
          </a:p>
        </p:txBody>
      </p:sp>
      <p:pic>
        <p:nvPicPr>
          <p:cNvPr id="1785" name="Shape 17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7078" y="3760950"/>
            <a:ext cx="3719398" cy="287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6" name="Shape 1786"/>
          <p:cNvCxnSpPr/>
          <p:nvPr/>
        </p:nvCxnSpPr>
        <p:spPr>
          <a:xfrm>
            <a:off x="5103885" y="3122759"/>
            <a:ext cx="3353398" cy="0"/>
          </a:xfrm>
          <a:prstGeom prst="straightConnector1">
            <a:avLst/>
          </a:prstGeom>
          <a:solidFill>
            <a:srgbClr val="4F81BD"/>
          </a:solidFill>
          <a:ln w="4445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787" name="Shape 1787"/>
          <p:cNvCxnSpPr/>
          <p:nvPr/>
        </p:nvCxnSpPr>
        <p:spPr>
          <a:xfrm>
            <a:off x="6262366" y="3024576"/>
            <a:ext cx="0" cy="1964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88" name="Shape 1788"/>
          <p:cNvSpPr txBox="1"/>
          <p:nvPr/>
        </p:nvSpPr>
        <p:spPr>
          <a:xfrm>
            <a:off x="4981941" y="3186500"/>
            <a:ext cx="1402500" cy="2309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rgbClr val="008000"/>
                </a:solidFill>
                <a:latin typeface="Lato"/>
                <a:ea typeface="Lato"/>
                <a:cs typeface="Lato"/>
                <a:sym typeface="Lato"/>
              </a:rPr>
              <a:t>Observed</a:t>
            </a:r>
          </a:p>
        </p:txBody>
      </p:sp>
      <p:sp>
        <p:nvSpPr>
          <p:cNvPr id="1789" name="Shape 1789"/>
          <p:cNvSpPr txBox="1"/>
          <p:nvPr/>
        </p:nvSpPr>
        <p:spPr>
          <a:xfrm>
            <a:off x="6018476" y="2730027"/>
            <a:ext cx="548699" cy="2309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t-T</a:t>
            </a:r>
          </a:p>
        </p:txBody>
      </p:sp>
      <p:cxnSp>
        <p:nvCxnSpPr>
          <p:cNvPr id="1790" name="Shape 1790"/>
          <p:cNvCxnSpPr/>
          <p:nvPr/>
        </p:nvCxnSpPr>
        <p:spPr>
          <a:xfrm>
            <a:off x="7847653" y="3024576"/>
            <a:ext cx="0" cy="1964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91" name="Shape 1791"/>
          <p:cNvSpPr txBox="1"/>
          <p:nvPr/>
        </p:nvSpPr>
        <p:spPr>
          <a:xfrm>
            <a:off x="7542789" y="2730027"/>
            <a:ext cx="548699" cy="2309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</a:p>
        </p:txBody>
      </p:sp>
      <p:sp>
        <p:nvSpPr>
          <p:cNvPr id="1792" name="Shape 1792"/>
          <p:cNvSpPr txBox="1"/>
          <p:nvPr/>
        </p:nvSpPr>
        <p:spPr>
          <a:xfrm>
            <a:off x="6323337" y="3186500"/>
            <a:ext cx="1402499" cy="2309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rgbClr val="4F81BD"/>
                </a:solidFill>
                <a:latin typeface="Lato"/>
                <a:ea typeface="Lato"/>
                <a:cs typeface="Lato"/>
                <a:sym typeface="Lato"/>
              </a:rPr>
              <a:t>Simulate</a:t>
            </a:r>
          </a:p>
        </p:txBody>
      </p:sp>
      <p:sp>
        <p:nvSpPr>
          <p:cNvPr id="1793" name="Shape 1793"/>
          <p:cNvSpPr txBox="1"/>
          <p:nvPr/>
        </p:nvSpPr>
        <p:spPr>
          <a:xfrm>
            <a:off x="7115982" y="3431957"/>
            <a:ext cx="1402500" cy="2309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rgbClr val="C0504D"/>
                </a:solidFill>
                <a:latin typeface="Lato"/>
                <a:ea typeface="Lato"/>
                <a:cs typeface="Lato"/>
                <a:sym typeface="Lato"/>
              </a:rPr>
              <a:t>Predict</a:t>
            </a:r>
          </a:p>
        </p:txBody>
      </p:sp>
      <p:cxnSp>
        <p:nvCxnSpPr>
          <p:cNvPr id="1794" name="Shape 1794"/>
          <p:cNvCxnSpPr/>
          <p:nvPr/>
        </p:nvCxnSpPr>
        <p:spPr>
          <a:xfrm rot="10800000">
            <a:off x="7847653" y="3221000"/>
            <a:ext cx="0" cy="2453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795" name="Shape 1795"/>
          <p:cNvSpPr/>
          <p:nvPr/>
        </p:nvSpPr>
        <p:spPr>
          <a:xfrm>
            <a:off x="340933" y="344147"/>
            <a:ext cx="1872300" cy="920400"/>
          </a:xfrm>
          <a:prstGeom prst="homePlate">
            <a:avLst>
              <a:gd name="adj" fmla="val 50000"/>
            </a:avLst>
          </a:prstGeom>
          <a:solidFill>
            <a:srgbClr val="1A998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Shape 1796"/>
          <p:cNvSpPr/>
          <p:nvPr/>
        </p:nvSpPr>
        <p:spPr>
          <a:xfrm>
            <a:off x="2121852" y="344147"/>
            <a:ext cx="2051100" cy="9204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Shape 1797"/>
          <p:cNvSpPr/>
          <p:nvPr/>
        </p:nvSpPr>
        <p:spPr>
          <a:xfrm>
            <a:off x="4081573" y="344147"/>
            <a:ext cx="2051100" cy="9204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Shape 1798"/>
          <p:cNvSpPr txBox="1"/>
          <p:nvPr/>
        </p:nvSpPr>
        <p:spPr>
          <a:xfrm>
            <a:off x="382747" y="465962"/>
            <a:ext cx="14555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Model Formulation</a:t>
            </a:r>
          </a:p>
        </p:txBody>
      </p:sp>
      <p:sp>
        <p:nvSpPr>
          <p:cNvPr id="1799" name="Shape 1799"/>
          <p:cNvSpPr txBox="1"/>
          <p:nvPr/>
        </p:nvSpPr>
        <p:spPr>
          <a:xfrm>
            <a:off x="2544396" y="526272"/>
            <a:ext cx="13154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Simulation and Estimation</a:t>
            </a:r>
          </a:p>
        </p:txBody>
      </p:sp>
      <p:sp>
        <p:nvSpPr>
          <p:cNvPr id="1800" name="Shape 1800"/>
          <p:cNvSpPr txBox="1"/>
          <p:nvPr/>
        </p:nvSpPr>
        <p:spPr>
          <a:xfrm>
            <a:off x="4575083" y="526272"/>
            <a:ext cx="13154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Real-data Experiment</a:t>
            </a:r>
          </a:p>
        </p:txBody>
      </p:sp>
      <p:sp>
        <p:nvSpPr>
          <p:cNvPr id="1801" name="Shape 1801"/>
          <p:cNvSpPr txBox="1"/>
          <p:nvPr/>
        </p:nvSpPr>
        <p:spPr>
          <a:xfrm>
            <a:off x="313625" y="1398604"/>
            <a:ext cx="3610500" cy="418799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Evaluation of model on real data</a:t>
            </a:r>
          </a:p>
        </p:txBody>
      </p:sp>
      <p:sp>
        <p:nvSpPr>
          <p:cNvPr id="1802" name="Shape 180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122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Shape 1807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123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Shape 1808"/>
          <p:cNvSpPr txBox="1">
            <a:spLocks noGrp="1"/>
          </p:cNvSpPr>
          <p:nvPr>
            <p:ph type="body" idx="4294967295"/>
          </p:nvPr>
        </p:nvSpPr>
        <p:spPr>
          <a:xfrm>
            <a:off x="323272" y="882816"/>
            <a:ext cx="14555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Arrival rate formulation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09" name="Shape 1809" descr="Screen Shot 2017-08-05 at 12.12.18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477775"/>
            <a:ext cx="8586775" cy="243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Shape 1810"/>
          <p:cNvSpPr/>
          <p:nvPr/>
        </p:nvSpPr>
        <p:spPr>
          <a:xfrm>
            <a:off x="382750" y="1609825"/>
            <a:ext cx="7815600" cy="701999"/>
          </a:xfrm>
          <a:prstGeom prst="roundRect">
            <a:avLst>
              <a:gd name="adj" fmla="val 16667"/>
            </a:avLst>
          </a:prstGeom>
          <a:solidFill>
            <a:srgbClr val="95D2DD"/>
          </a:solidFill>
          <a:ln>
            <a:noFill/>
          </a:ln>
        </p:spPr>
        <p:txBody>
          <a:bodyPr lIns="92100" tIns="46050" rIns="92100" bIns="46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Find the optimal values of the parameters using </a:t>
            </a:r>
            <a:r>
              <a:rPr lang="en"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Joint</a:t>
            </a:r>
            <a:r>
              <a:rPr lang="en"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Maximum Likelihood Estimation</a:t>
            </a:r>
            <a:r>
              <a:rPr lang="en"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subjected to a set of constraints </a:t>
            </a:r>
          </a:p>
        </p:txBody>
      </p:sp>
      <p:sp>
        <p:nvSpPr>
          <p:cNvPr id="1811" name="Shape 1811"/>
          <p:cNvSpPr/>
          <p:nvPr/>
        </p:nvSpPr>
        <p:spPr>
          <a:xfrm>
            <a:off x="7425425" y="2688525"/>
            <a:ext cx="1432200" cy="828300"/>
          </a:xfrm>
          <a:prstGeom prst="ellipse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Shape 1812"/>
          <p:cNvSpPr txBox="1"/>
          <p:nvPr/>
        </p:nvSpPr>
        <p:spPr>
          <a:xfrm>
            <a:off x="7685875" y="2328000"/>
            <a:ext cx="1715399" cy="342000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Slack Variables</a:t>
            </a:r>
          </a:p>
        </p:txBody>
      </p:sp>
      <p:sp>
        <p:nvSpPr>
          <p:cNvPr id="1813" name="Shape 1813"/>
          <p:cNvSpPr txBox="1"/>
          <p:nvPr/>
        </p:nvSpPr>
        <p:spPr>
          <a:xfrm>
            <a:off x="3519050" y="4915675"/>
            <a:ext cx="6757500" cy="5225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The MLE problem is convex and solvable easily</a:t>
            </a:r>
          </a:p>
        </p:txBody>
      </p:sp>
      <p:pic>
        <p:nvPicPr>
          <p:cNvPr id="1814" name="Shape 1814" descr="bet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9050" y="2833700"/>
            <a:ext cx="281724" cy="50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5" name="Shape 1815" descr="bet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3500" y="3062300"/>
            <a:ext cx="257475" cy="504824"/>
          </a:xfrm>
          <a:prstGeom prst="rect">
            <a:avLst/>
          </a:prstGeom>
          <a:noFill/>
          <a:ln>
            <a:noFill/>
          </a:ln>
        </p:spPr>
      </p:pic>
      <p:sp>
        <p:nvSpPr>
          <p:cNvPr id="1816" name="Shape 1816"/>
          <p:cNvSpPr/>
          <p:nvPr/>
        </p:nvSpPr>
        <p:spPr>
          <a:xfrm>
            <a:off x="340933" y="614533"/>
            <a:ext cx="1872300" cy="828300"/>
          </a:xfrm>
          <a:prstGeom prst="homePlate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7" name="Shape 1817"/>
          <p:cNvSpPr/>
          <p:nvPr/>
        </p:nvSpPr>
        <p:spPr>
          <a:xfrm>
            <a:off x="3395773" y="614533"/>
            <a:ext cx="2051100" cy="8283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Shape 1818"/>
          <p:cNvSpPr txBox="1">
            <a:spLocks noGrp="1"/>
          </p:cNvSpPr>
          <p:nvPr>
            <p:ph type="body" idx="4294967295"/>
          </p:nvPr>
        </p:nvSpPr>
        <p:spPr>
          <a:xfrm>
            <a:off x="3852203" y="843566"/>
            <a:ext cx="13154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Model competition as constraint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9" name="Shape 1819"/>
          <p:cNvSpPr/>
          <p:nvPr/>
        </p:nvSpPr>
        <p:spPr>
          <a:xfrm>
            <a:off x="5050692" y="614533"/>
            <a:ext cx="2051099" cy="8283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Shape 1820"/>
          <p:cNvSpPr txBox="1">
            <a:spLocks noGrp="1"/>
          </p:cNvSpPr>
          <p:nvPr>
            <p:ph type="body" idx="4294967295"/>
          </p:nvPr>
        </p:nvSpPr>
        <p:spPr>
          <a:xfrm>
            <a:off x="5492898" y="843566"/>
            <a:ext cx="13154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Parameter estimation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21" name="Shape 1821"/>
          <p:cNvSpPr/>
          <p:nvPr/>
        </p:nvSpPr>
        <p:spPr>
          <a:xfrm>
            <a:off x="6705613" y="614533"/>
            <a:ext cx="2051100" cy="828300"/>
          </a:xfrm>
          <a:prstGeom prst="chevron">
            <a:avLst>
              <a:gd name="adj" fmla="val 50000"/>
            </a:avLst>
          </a:prstGeom>
          <a:solidFill>
            <a:srgbClr val="A8B97F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Shape 1822"/>
          <p:cNvSpPr txBox="1">
            <a:spLocks noGrp="1"/>
          </p:cNvSpPr>
          <p:nvPr>
            <p:ph type="body" idx="4294967295"/>
          </p:nvPr>
        </p:nvSpPr>
        <p:spPr>
          <a:xfrm>
            <a:off x="7187710" y="843566"/>
            <a:ext cx="13154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Future arrival rate estimation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23" name="Shape 1823"/>
          <p:cNvSpPr txBox="1">
            <a:spLocks noGrp="1"/>
          </p:cNvSpPr>
          <p:nvPr>
            <p:ph type="body" idx="4294967295"/>
          </p:nvPr>
        </p:nvSpPr>
        <p:spPr>
          <a:xfrm>
            <a:off x="306547" y="800366"/>
            <a:ext cx="14555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Arrival rate formulation</a:t>
            </a:r>
          </a:p>
        </p:txBody>
      </p:sp>
      <p:sp>
        <p:nvSpPr>
          <p:cNvPr id="1824" name="Shape 1824"/>
          <p:cNvSpPr/>
          <p:nvPr/>
        </p:nvSpPr>
        <p:spPr>
          <a:xfrm>
            <a:off x="1795575" y="614525"/>
            <a:ext cx="2051100" cy="8283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Shape 1825"/>
          <p:cNvSpPr txBox="1">
            <a:spLocks noGrp="1"/>
          </p:cNvSpPr>
          <p:nvPr>
            <p:ph type="body" idx="4294967295"/>
          </p:nvPr>
        </p:nvSpPr>
        <p:spPr>
          <a:xfrm>
            <a:off x="2099603" y="767366"/>
            <a:ext cx="13154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Likelihood estimation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Shape 1830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124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1" name="Shape 1831" descr="Screen Shot 2017-08-05 at 12.40.20 PM.png"/>
          <p:cNvPicPr preferRelativeResize="0"/>
          <p:nvPr/>
        </p:nvPicPr>
        <p:blipFill rotWithShape="1">
          <a:blip r:embed="rId3">
            <a:alphaModFix/>
          </a:blip>
          <a:srcRect t="-3188" r="49944"/>
          <a:stretch/>
        </p:blipFill>
        <p:spPr>
          <a:xfrm>
            <a:off x="2055542" y="2070825"/>
            <a:ext cx="4257524" cy="96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2" name="Shape 1832"/>
          <p:cNvSpPr/>
          <p:nvPr/>
        </p:nvSpPr>
        <p:spPr>
          <a:xfrm>
            <a:off x="382750" y="1533625"/>
            <a:ext cx="7815600" cy="522599"/>
          </a:xfrm>
          <a:prstGeom prst="roundRect">
            <a:avLst>
              <a:gd name="adj" fmla="val 16667"/>
            </a:avLst>
          </a:prstGeom>
          <a:solidFill>
            <a:srgbClr val="95D2DD"/>
          </a:solidFill>
          <a:ln>
            <a:noFill/>
          </a:ln>
        </p:spPr>
        <p:txBody>
          <a:bodyPr lIns="92100" tIns="46050" rIns="92100" bIns="46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Future expected rate is obtained by taking expectation on the popularity index K(t)</a:t>
            </a:r>
          </a:p>
        </p:txBody>
      </p:sp>
      <p:sp>
        <p:nvSpPr>
          <p:cNvPr id="1833" name="Shape 1833"/>
          <p:cNvSpPr/>
          <p:nvPr/>
        </p:nvSpPr>
        <p:spPr>
          <a:xfrm>
            <a:off x="417125" y="3169275"/>
            <a:ext cx="4785899" cy="441600"/>
          </a:xfrm>
          <a:prstGeom prst="roundRect">
            <a:avLst>
              <a:gd name="adj" fmla="val 16667"/>
            </a:avLst>
          </a:prstGeom>
          <a:solidFill>
            <a:srgbClr val="50B4C8"/>
          </a:solidFill>
          <a:ln>
            <a:noFill/>
          </a:ln>
        </p:spPr>
        <p:txBody>
          <a:bodyPr lIns="92100" tIns="46050" rIns="92100" bIns="46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Future expected popularity of hashtag H</a:t>
            </a:r>
          </a:p>
        </p:txBody>
      </p:sp>
      <p:pic>
        <p:nvPicPr>
          <p:cNvPr id="1834" name="Shape 1834" descr="futurepop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7137" y="4129087"/>
            <a:ext cx="2066924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5" name="Shape 1835" descr="futurepop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4525" y="4310062"/>
            <a:ext cx="1200150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6" name="Shape 18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15567" y="4413844"/>
            <a:ext cx="431999" cy="43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7" name="Shape 1837"/>
          <p:cNvSpPr/>
          <p:nvPr/>
        </p:nvSpPr>
        <p:spPr>
          <a:xfrm>
            <a:off x="340933" y="614533"/>
            <a:ext cx="1872300" cy="828300"/>
          </a:xfrm>
          <a:prstGeom prst="homePlate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Shape 1838"/>
          <p:cNvSpPr/>
          <p:nvPr/>
        </p:nvSpPr>
        <p:spPr>
          <a:xfrm>
            <a:off x="3395773" y="614533"/>
            <a:ext cx="2051100" cy="8283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9" name="Shape 1839"/>
          <p:cNvSpPr txBox="1">
            <a:spLocks noGrp="1"/>
          </p:cNvSpPr>
          <p:nvPr>
            <p:ph type="body" idx="4294967295"/>
          </p:nvPr>
        </p:nvSpPr>
        <p:spPr>
          <a:xfrm>
            <a:off x="3852203" y="843566"/>
            <a:ext cx="13154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Model competition as constraint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0" name="Shape 1840"/>
          <p:cNvSpPr/>
          <p:nvPr/>
        </p:nvSpPr>
        <p:spPr>
          <a:xfrm>
            <a:off x="5050692" y="614533"/>
            <a:ext cx="2051099" cy="8283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1" name="Shape 1841"/>
          <p:cNvSpPr txBox="1">
            <a:spLocks noGrp="1"/>
          </p:cNvSpPr>
          <p:nvPr>
            <p:ph type="body" idx="4294967295"/>
          </p:nvPr>
        </p:nvSpPr>
        <p:spPr>
          <a:xfrm>
            <a:off x="5492898" y="843566"/>
            <a:ext cx="13154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Parameter estimation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2" name="Shape 1842"/>
          <p:cNvSpPr/>
          <p:nvPr/>
        </p:nvSpPr>
        <p:spPr>
          <a:xfrm>
            <a:off x="6705613" y="614533"/>
            <a:ext cx="2051100" cy="8283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3" name="Shape 1843"/>
          <p:cNvSpPr txBox="1">
            <a:spLocks noGrp="1"/>
          </p:cNvSpPr>
          <p:nvPr>
            <p:ph type="body" idx="4294967295"/>
          </p:nvPr>
        </p:nvSpPr>
        <p:spPr>
          <a:xfrm>
            <a:off x="7187710" y="843566"/>
            <a:ext cx="13154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Future arrival rate estimation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4" name="Shape 1844"/>
          <p:cNvSpPr txBox="1">
            <a:spLocks noGrp="1"/>
          </p:cNvSpPr>
          <p:nvPr>
            <p:ph type="body" idx="4294967295"/>
          </p:nvPr>
        </p:nvSpPr>
        <p:spPr>
          <a:xfrm>
            <a:off x="306547" y="800366"/>
            <a:ext cx="14555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Arrival rate formulation</a:t>
            </a:r>
          </a:p>
        </p:txBody>
      </p:sp>
      <p:sp>
        <p:nvSpPr>
          <p:cNvPr id="1845" name="Shape 1845"/>
          <p:cNvSpPr/>
          <p:nvPr/>
        </p:nvSpPr>
        <p:spPr>
          <a:xfrm>
            <a:off x="1795575" y="614525"/>
            <a:ext cx="2051100" cy="8283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6" name="Shape 1846"/>
          <p:cNvSpPr txBox="1">
            <a:spLocks noGrp="1"/>
          </p:cNvSpPr>
          <p:nvPr>
            <p:ph type="body" idx="4294967295"/>
          </p:nvPr>
        </p:nvSpPr>
        <p:spPr>
          <a:xfrm>
            <a:off x="2099603" y="767366"/>
            <a:ext cx="13154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Likelihood estimation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Shape 1851"/>
          <p:cNvSpPr txBox="1">
            <a:spLocks noGrp="1"/>
          </p:cNvSpPr>
          <p:nvPr>
            <p:ph type="title"/>
          </p:nvPr>
        </p:nvSpPr>
        <p:spPr>
          <a:xfrm>
            <a:off x="729450" y="6269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Results and discussions</a:t>
            </a:r>
          </a:p>
        </p:txBody>
      </p:sp>
      <p:sp>
        <p:nvSpPr>
          <p:cNvPr id="1852" name="Shape 185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125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3" name="Shape 1853"/>
          <p:cNvSpPr txBox="1"/>
          <p:nvPr/>
        </p:nvSpPr>
        <p:spPr>
          <a:xfrm>
            <a:off x="387900" y="1971000"/>
            <a:ext cx="8030400" cy="1108799"/>
          </a:xfrm>
          <a:prstGeom prst="rect">
            <a:avLst/>
          </a:prstGeom>
          <a:solidFill>
            <a:srgbClr val="A8B97F">
              <a:alpha val="61568"/>
            </a:srgbClr>
          </a:solidFill>
          <a:ln>
            <a:noFill/>
          </a:ln>
        </p:spPr>
        <p:txBody>
          <a:bodyPr lIns="92100" tIns="92100" rIns="92100" bIns="9210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LMPP outperforms all the baselines in forecasting (MAPE : Mean Absolute Percentage Error) and rank prediction (SRCC: Spearman's Rank Correlation) 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Shape 1858"/>
          <p:cNvSpPr/>
          <p:nvPr/>
        </p:nvSpPr>
        <p:spPr>
          <a:xfrm>
            <a:off x="7080039" y="2425916"/>
            <a:ext cx="615000" cy="462900"/>
          </a:xfrm>
          <a:prstGeom prst="ellipse">
            <a:avLst/>
          </a:prstGeom>
          <a:noFill/>
          <a:ln w="50800" cap="flat" cmpd="sng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9" name="Shape 1859"/>
          <p:cNvSpPr txBox="1">
            <a:spLocks noGrp="1"/>
          </p:cNvSpPr>
          <p:nvPr>
            <p:ph type="title"/>
          </p:nvPr>
        </p:nvSpPr>
        <p:spPr>
          <a:xfrm>
            <a:off x="729450" y="6269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Example: Idea adoption or opinion influence</a:t>
            </a:r>
          </a:p>
        </p:txBody>
      </p:sp>
      <p:pic>
        <p:nvPicPr>
          <p:cNvPr id="1860" name="Shape 18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0039" y="2417501"/>
            <a:ext cx="615000" cy="4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1" name="Shape 18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8314" y="1499995"/>
            <a:ext cx="615000" cy="46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Shape 18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6389" y="1808636"/>
            <a:ext cx="615000" cy="496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3" name="Shape 1863"/>
          <p:cNvCxnSpPr/>
          <p:nvPr/>
        </p:nvCxnSpPr>
        <p:spPr>
          <a:xfrm rot="10800000" flipH="1">
            <a:off x="5781489" y="1774857"/>
            <a:ext cx="956700" cy="1881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1864" name="Shape 1864"/>
          <p:cNvCxnSpPr/>
          <p:nvPr/>
        </p:nvCxnSpPr>
        <p:spPr>
          <a:xfrm rot="10800000">
            <a:off x="7148272" y="1963001"/>
            <a:ext cx="136800" cy="4545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pic>
        <p:nvPicPr>
          <p:cNvPr id="1865" name="Shape 18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75004" y="3351837"/>
            <a:ext cx="615000" cy="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6" name="Shape 18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44801" y="2785997"/>
            <a:ext cx="615000" cy="462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7" name="Shape 1867"/>
          <p:cNvCxnSpPr>
            <a:endCxn id="1860" idx="1"/>
          </p:cNvCxnSpPr>
          <p:nvPr/>
        </p:nvCxnSpPr>
        <p:spPr>
          <a:xfrm>
            <a:off x="5644539" y="2220101"/>
            <a:ext cx="1435500" cy="4332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868" name="Shape 1868"/>
          <p:cNvCxnSpPr/>
          <p:nvPr/>
        </p:nvCxnSpPr>
        <p:spPr>
          <a:xfrm>
            <a:off x="5508112" y="2271597"/>
            <a:ext cx="341700" cy="5142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869" name="Shape 1869"/>
          <p:cNvCxnSpPr>
            <a:endCxn id="1865" idx="0"/>
          </p:cNvCxnSpPr>
          <p:nvPr/>
        </p:nvCxnSpPr>
        <p:spPr>
          <a:xfrm flipH="1">
            <a:off x="7182504" y="2888937"/>
            <a:ext cx="170700" cy="4628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870" name="Shape 1870"/>
          <p:cNvCxnSpPr/>
          <p:nvPr/>
        </p:nvCxnSpPr>
        <p:spPr>
          <a:xfrm>
            <a:off x="6191557" y="3146076"/>
            <a:ext cx="751800" cy="3086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871" name="Shape 1871"/>
          <p:cNvSpPr/>
          <p:nvPr/>
        </p:nvSpPr>
        <p:spPr>
          <a:xfrm>
            <a:off x="6806660" y="1242795"/>
            <a:ext cx="1093500" cy="263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Christine</a:t>
            </a:r>
          </a:p>
        </p:txBody>
      </p:sp>
      <p:sp>
        <p:nvSpPr>
          <p:cNvPr id="1872" name="Shape 1872"/>
          <p:cNvSpPr/>
          <p:nvPr/>
        </p:nvSpPr>
        <p:spPr>
          <a:xfrm>
            <a:off x="5029698" y="1520038"/>
            <a:ext cx="615000" cy="263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Bob</a:t>
            </a:r>
          </a:p>
        </p:txBody>
      </p:sp>
      <p:sp>
        <p:nvSpPr>
          <p:cNvPr id="1873" name="Shape 1873"/>
          <p:cNvSpPr/>
          <p:nvPr/>
        </p:nvSpPr>
        <p:spPr>
          <a:xfrm>
            <a:off x="7353428" y="2162075"/>
            <a:ext cx="956700" cy="263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Alice</a:t>
            </a:r>
          </a:p>
        </p:txBody>
      </p:sp>
      <p:sp>
        <p:nvSpPr>
          <p:cNvPr id="1874" name="Shape 1874"/>
          <p:cNvSpPr/>
          <p:nvPr/>
        </p:nvSpPr>
        <p:spPr>
          <a:xfrm>
            <a:off x="5166389" y="2734557"/>
            <a:ext cx="615000" cy="263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Joe</a:t>
            </a:r>
          </a:p>
        </p:txBody>
      </p:sp>
      <p:sp>
        <p:nvSpPr>
          <p:cNvPr id="1875" name="Shape 1875"/>
          <p:cNvSpPr/>
          <p:nvPr/>
        </p:nvSpPr>
        <p:spPr>
          <a:xfrm>
            <a:off x="7353417" y="3197516"/>
            <a:ext cx="751800" cy="263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David</a:t>
            </a:r>
          </a:p>
        </p:txBody>
      </p:sp>
      <p:sp>
        <p:nvSpPr>
          <p:cNvPr id="1876" name="Shape 1876"/>
          <p:cNvSpPr/>
          <p:nvPr/>
        </p:nvSpPr>
        <p:spPr>
          <a:xfrm>
            <a:off x="7216728" y="1618225"/>
            <a:ext cx="1093500" cy="242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ct val="25000"/>
              <a:buFont typeface="Calibri"/>
              <a:buNone/>
            </a:pPr>
            <a:r>
              <a:rPr lang="en" sz="1600" b="1" i="0" u="none" strike="noStrike" cap="none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3.00pm</a:t>
            </a:r>
          </a:p>
        </p:txBody>
      </p:sp>
      <p:sp>
        <p:nvSpPr>
          <p:cNvPr id="1877" name="Shape 1877"/>
          <p:cNvSpPr/>
          <p:nvPr/>
        </p:nvSpPr>
        <p:spPr>
          <a:xfrm>
            <a:off x="7490106" y="2425916"/>
            <a:ext cx="1093500" cy="242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ct val="25000"/>
              <a:buFont typeface="Calibri"/>
              <a:buNone/>
            </a:pPr>
            <a:r>
              <a:rPr lang="en" sz="1600" b="1" i="0" u="none" strike="noStrike" cap="none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3.27pm</a:t>
            </a:r>
          </a:p>
        </p:txBody>
      </p:sp>
      <p:sp>
        <p:nvSpPr>
          <p:cNvPr id="1878" name="Shape 1878"/>
          <p:cNvSpPr/>
          <p:nvPr/>
        </p:nvSpPr>
        <p:spPr>
          <a:xfrm>
            <a:off x="7353417" y="3454717"/>
            <a:ext cx="1093500" cy="242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ct val="25000"/>
              <a:buFont typeface="Calibri"/>
              <a:buNone/>
            </a:pPr>
            <a:r>
              <a:rPr lang="en" sz="1600" b="1" i="0" u="none" strike="noStrike" cap="none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4.15pm</a:t>
            </a:r>
          </a:p>
        </p:txBody>
      </p:sp>
      <p:sp>
        <p:nvSpPr>
          <p:cNvPr id="1879" name="Shape 1879"/>
          <p:cNvSpPr/>
          <p:nvPr/>
        </p:nvSpPr>
        <p:spPr>
          <a:xfrm>
            <a:off x="6738314" y="1499995"/>
            <a:ext cx="615000" cy="462900"/>
          </a:xfrm>
          <a:prstGeom prst="ellipse">
            <a:avLst/>
          </a:prstGeom>
          <a:noFill/>
          <a:ln w="50800" cap="flat" cmpd="sng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Shape 1880"/>
          <p:cNvSpPr/>
          <p:nvPr/>
        </p:nvSpPr>
        <p:spPr>
          <a:xfrm>
            <a:off x="5166389" y="1808636"/>
            <a:ext cx="615000" cy="462900"/>
          </a:xfrm>
          <a:prstGeom prst="ellipse">
            <a:avLst/>
          </a:prstGeom>
          <a:noFill/>
          <a:ln w="50800" cap="flat" cmpd="sng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1" name="Shape 1881"/>
          <p:cNvSpPr/>
          <p:nvPr/>
        </p:nvSpPr>
        <p:spPr>
          <a:xfrm>
            <a:off x="6875004" y="3351837"/>
            <a:ext cx="615000" cy="462900"/>
          </a:xfrm>
          <a:prstGeom prst="ellipse">
            <a:avLst/>
          </a:prstGeom>
          <a:noFill/>
          <a:ln w="50800" cap="flat" cmpd="sng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82" name="Shape 1882"/>
          <p:cNvCxnSpPr/>
          <p:nvPr/>
        </p:nvCxnSpPr>
        <p:spPr>
          <a:xfrm>
            <a:off x="654704" y="3929723"/>
            <a:ext cx="0" cy="14964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1883" name="Shape 1883"/>
          <p:cNvCxnSpPr/>
          <p:nvPr/>
        </p:nvCxnSpPr>
        <p:spPr>
          <a:xfrm>
            <a:off x="654704" y="4677814"/>
            <a:ext cx="7580400" cy="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884" name="Shape 1884"/>
          <p:cNvSpPr/>
          <p:nvPr/>
        </p:nvSpPr>
        <p:spPr>
          <a:xfrm>
            <a:off x="7883960" y="4677814"/>
            <a:ext cx="309900" cy="57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3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</a:p>
        </p:txBody>
      </p:sp>
      <p:sp>
        <p:nvSpPr>
          <p:cNvPr id="1885" name="Shape 1885"/>
          <p:cNvSpPr/>
          <p:nvPr/>
        </p:nvSpPr>
        <p:spPr>
          <a:xfrm rot="-5400000">
            <a:off x="-623409" y="4333042"/>
            <a:ext cx="1795500" cy="39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Sentiment, m</a:t>
            </a:r>
            <a:r>
              <a:rPr lang="en" sz="20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</a:p>
        </p:txBody>
      </p:sp>
      <p:cxnSp>
        <p:nvCxnSpPr>
          <p:cNvPr id="1886" name="Shape 1886"/>
          <p:cNvCxnSpPr/>
          <p:nvPr/>
        </p:nvCxnSpPr>
        <p:spPr>
          <a:xfrm>
            <a:off x="4093864" y="4378466"/>
            <a:ext cx="0" cy="2991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87" name="Shape 1887"/>
          <p:cNvSpPr/>
          <p:nvPr/>
        </p:nvSpPr>
        <p:spPr>
          <a:xfrm>
            <a:off x="4023678" y="4228846"/>
            <a:ext cx="140100" cy="14970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8" name="Shape 1888"/>
          <p:cNvSpPr/>
          <p:nvPr/>
        </p:nvSpPr>
        <p:spPr>
          <a:xfrm>
            <a:off x="2619939" y="4079228"/>
            <a:ext cx="140100" cy="1497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89" name="Shape 1889"/>
          <p:cNvCxnSpPr>
            <a:stCxn id="1888" idx="2"/>
          </p:cNvCxnSpPr>
          <p:nvPr/>
        </p:nvCxnSpPr>
        <p:spPr>
          <a:xfrm>
            <a:off x="2689989" y="4228928"/>
            <a:ext cx="0" cy="4488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90" name="Shape 1890"/>
          <p:cNvSpPr/>
          <p:nvPr/>
        </p:nvSpPr>
        <p:spPr>
          <a:xfrm>
            <a:off x="2900686" y="3854801"/>
            <a:ext cx="140100" cy="1497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91" name="Shape 1891"/>
          <p:cNvCxnSpPr>
            <a:stCxn id="1890" idx="2"/>
          </p:cNvCxnSpPr>
          <p:nvPr/>
        </p:nvCxnSpPr>
        <p:spPr>
          <a:xfrm>
            <a:off x="2970736" y="4004501"/>
            <a:ext cx="0" cy="6732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92" name="Shape 1892"/>
          <p:cNvSpPr/>
          <p:nvPr/>
        </p:nvSpPr>
        <p:spPr>
          <a:xfrm>
            <a:off x="3462182" y="4154037"/>
            <a:ext cx="140100" cy="1497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93" name="Shape 1893"/>
          <p:cNvCxnSpPr/>
          <p:nvPr/>
        </p:nvCxnSpPr>
        <p:spPr>
          <a:xfrm>
            <a:off x="3532369" y="4303655"/>
            <a:ext cx="0" cy="3741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94" name="Shape 1894"/>
          <p:cNvSpPr/>
          <p:nvPr/>
        </p:nvSpPr>
        <p:spPr>
          <a:xfrm>
            <a:off x="1988256" y="4004419"/>
            <a:ext cx="140100" cy="1497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95" name="Shape 1895"/>
          <p:cNvCxnSpPr>
            <a:stCxn id="1894" idx="2"/>
          </p:cNvCxnSpPr>
          <p:nvPr/>
        </p:nvCxnSpPr>
        <p:spPr>
          <a:xfrm>
            <a:off x="2058306" y="4154119"/>
            <a:ext cx="0" cy="5235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96" name="Shape 1896"/>
          <p:cNvSpPr/>
          <p:nvPr/>
        </p:nvSpPr>
        <p:spPr>
          <a:xfrm>
            <a:off x="1356574" y="4154037"/>
            <a:ext cx="140100" cy="1497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97" name="Shape 1897"/>
          <p:cNvCxnSpPr/>
          <p:nvPr/>
        </p:nvCxnSpPr>
        <p:spPr>
          <a:xfrm>
            <a:off x="1426761" y="4303655"/>
            <a:ext cx="0" cy="3741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98" name="Shape 1898"/>
          <p:cNvSpPr/>
          <p:nvPr/>
        </p:nvSpPr>
        <p:spPr>
          <a:xfrm rot="-2805666">
            <a:off x="4723298" y="5010256"/>
            <a:ext cx="144954" cy="144954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99" name="Shape 1899"/>
          <p:cNvCxnSpPr/>
          <p:nvPr/>
        </p:nvCxnSpPr>
        <p:spPr>
          <a:xfrm rot="10800000">
            <a:off x="4795733" y="4677837"/>
            <a:ext cx="0" cy="2991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0" name="Shape 1900"/>
          <p:cNvCxnSpPr/>
          <p:nvPr/>
        </p:nvCxnSpPr>
        <p:spPr>
          <a:xfrm rot="10800000">
            <a:off x="5357230" y="4677864"/>
            <a:ext cx="0" cy="5235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1" name="Shape 1901"/>
          <p:cNvCxnSpPr/>
          <p:nvPr/>
        </p:nvCxnSpPr>
        <p:spPr>
          <a:xfrm rot="10800000">
            <a:off x="5740798" y="4677792"/>
            <a:ext cx="0" cy="3324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2" name="Shape 1902"/>
          <p:cNvCxnSpPr/>
          <p:nvPr/>
        </p:nvCxnSpPr>
        <p:spPr>
          <a:xfrm>
            <a:off x="2409377" y="4453273"/>
            <a:ext cx="0" cy="2247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3" name="Shape 1903"/>
          <p:cNvSpPr/>
          <p:nvPr/>
        </p:nvSpPr>
        <p:spPr>
          <a:xfrm>
            <a:off x="2339191" y="4303655"/>
            <a:ext cx="140100" cy="14970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04" name="Shape 1904"/>
          <p:cNvCxnSpPr/>
          <p:nvPr/>
        </p:nvCxnSpPr>
        <p:spPr>
          <a:xfrm>
            <a:off x="6059098" y="4528083"/>
            <a:ext cx="0" cy="1497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5" name="Shape 1905"/>
          <p:cNvSpPr/>
          <p:nvPr/>
        </p:nvSpPr>
        <p:spPr>
          <a:xfrm>
            <a:off x="5988912" y="4378466"/>
            <a:ext cx="140100" cy="14970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06" name="Shape 1906"/>
          <p:cNvCxnSpPr/>
          <p:nvPr/>
        </p:nvCxnSpPr>
        <p:spPr>
          <a:xfrm>
            <a:off x="6550407" y="4602892"/>
            <a:ext cx="0" cy="747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7" name="Shape 1907"/>
          <p:cNvSpPr/>
          <p:nvPr/>
        </p:nvSpPr>
        <p:spPr>
          <a:xfrm>
            <a:off x="6480221" y="4453273"/>
            <a:ext cx="140100" cy="14970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8" name="Shape 1908"/>
          <p:cNvSpPr/>
          <p:nvPr/>
        </p:nvSpPr>
        <p:spPr>
          <a:xfrm rot="-2805666">
            <a:off x="5664801" y="5010256"/>
            <a:ext cx="144954" cy="144954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09" name="Shape 1909"/>
          <p:cNvCxnSpPr/>
          <p:nvPr/>
        </p:nvCxnSpPr>
        <p:spPr>
          <a:xfrm>
            <a:off x="935451" y="4602892"/>
            <a:ext cx="0" cy="747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0" name="Shape 1910"/>
          <p:cNvSpPr/>
          <p:nvPr/>
        </p:nvSpPr>
        <p:spPr>
          <a:xfrm>
            <a:off x="865265" y="4453273"/>
            <a:ext cx="140100" cy="14970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11" name="Shape 1911"/>
          <p:cNvCxnSpPr/>
          <p:nvPr/>
        </p:nvCxnSpPr>
        <p:spPr>
          <a:xfrm>
            <a:off x="1146012" y="4602892"/>
            <a:ext cx="0" cy="747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2" name="Shape 1912"/>
          <p:cNvSpPr/>
          <p:nvPr/>
        </p:nvSpPr>
        <p:spPr>
          <a:xfrm>
            <a:off x="1075825" y="4453273"/>
            <a:ext cx="140100" cy="14970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3" name="Shape 1913"/>
          <p:cNvSpPr/>
          <p:nvPr/>
        </p:nvSpPr>
        <p:spPr>
          <a:xfrm>
            <a:off x="800737" y="4677701"/>
            <a:ext cx="426899" cy="415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0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914" name="Shape 1914"/>
          <p:cNvSpPr/>
          <p:nvPr/>
        </p:nvSpPr>
        <p:spPr>
          <a:xfrm>
            <a:off x="1016958" y="4677701"/>
            <a:ext cx="426900" cy="415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0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915" name="Shape 1915"/>
          <p:cNvSpPr/>
          <p:nvPr/>
        </p:nvSpPr>
        <p:spPr>
          <a:xfrm>
            <a:off x="2280323" y="4677701"/>
            <a:ext cx="426900" cy="415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0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1916" name="Shape 1916"/>
          <p:cNvSpPr/>
          <p:nvPr/>
        </p:nvSpPr>
        <p:spPr>
          <a:xfrm>
            <a:off x="1923728" y="4677701"/>
            <a:ext cx="426900" cy="415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0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1917" name="Shape 1917"/>
          <p:cNvSpPr/>
          <p:nvPr/>
        </p:nvSpPr>
        <p:spPr>
          <a:xfrm>
            <a:off x="2555411" y="4677701"/>
            <a:ext cx="426900" cy="415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0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</a:p>
        </p:txBody>
      </p:sp>
      <p:sp>
        <p:nvSpPr>
          <p:cNvPr id="1918" name="Shape 1918"/>
          <p:cNvSpPr/>
          <p:nvPr/>
        </p:nvSpPr>
        <p:spPr>
          <a:xfrm>
            <a:off x="2841818" y="4677701"/>
            <a:ext cx="426900" cy="415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0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</a:p>
        </p:txBody>
      </p:sp>
      <p:sp>
        <p:nvSpPr>
          <p:cNvPr id="1919" name="Shape 1919"/>
          <p:cNvSpPr/>
          <p:nvPr/>
        </p:nvSpPr>
        <p:spPr>
          <a:xfrm>
            <a:off x="3397655" y="4677701"/>
            <a:ext cx="426900" cy="415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0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1920" name="Shape 1920"/>
          <p:cNvSpPr/>
          <p:nvPr/>
        </p:nvSpPr>
        <p:spPr>
          <a:xfrm>
            <a:off x="3964810" y="4677701"/>
            <a:ext cx="426900" cy="415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0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</a:p>
        </p:txBody>
      </p:sp>
      <p:sp>
        <p:nvSpPr>
          <p:cNvPr id="1921" name="Shape 1921"/>
          <p:cNvSpPr/>
          <p:nvPr/>
        </p:nvSpPr>
        <p:spPr>
          <a:xfrm>
            <a:off x="5859857" y="4677701"/>
            <a:ext cx="426900" cy="415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0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</a:p>
        </p:txBody>
      </p:sp>
      <p:sp>
        <p:nvSpPr>
          <p:cNvPr id="1922" name="Shape 1922"/>
          <p:cNvSpPr/>
          <p:nvPr/>
        </p:nvSpPr>
        <p:spPr>
          <a:xfrm>
            <a:off x="6351167" y="4677701"/>
            <a:ext cx="426900" cy="415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0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</a:p>
        </p:txBody>
      </p:sp>
      <p:sp>
        <p:nvSpPr>
          <p:cNvPr id="1923" name="Shape 1923"/>
          <p:cNvSpPr/>
          <p:nvPr/>
        </p:nvSpPr>
        <p:spPr>
          <a:xfrm>
            <a:off x="4596492" y="4187219"/>
            <a:ext cx="426900" cy="415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0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</a:p>
        </p:txBody>
      </p:sp>
      <p:sp>
        <p:nvSpPr>
          <p:cNvPr id="1924" name="Shape 1924"/>
          <p:cNvSpPr/>
          <p:nvPr/>
        </p:nvSpPr>
        <p:spPr>
          <a:xfrm>
            <a:off x="5152328" y="4187219"/>
            <a:ext cx="426900" cy="415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0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</a:p>
        </p:txBody>
      </p:sp>
      <p:sp>
        <p:nvSpPr>
          <p:cNvPr id="1925" name="Shape 1925"/>
          <p:cNvSpPr/>
          <p:nvPr/>
        </p:nvSpPr>
        <p:spPr>
          <a:xfrm>
            <a:off x="5508923" y="4187219"/>
            <a:ext cx="426900" cy="415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0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</a:p>
        </p:txBody>
      </p:sp>
      <p:sp>
        <p:nvSpPr>
          <p:cNvPr id="1926" name="Shape 1926"/>
          <p:cNvSpPr/>
          <p:nvPr/>
        </p:nvSpPr>
        <p:spPr>
          <a:xfrm>
            <a:off x="1292046" y="4677701"/>
            <a:ext cx="426900" cy="415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0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grpSp>
        <p:nvGrpSpPr>
          <p:cNvPr id="1927" name="Shape 1927"/>
          <p:cNvGrpSpPr/>
          <p:nvPr/>
        </p:nvGrpSpPr>
        <p:grpSpPr>
          <a:xfrm>
            <a:off x="423733" y="1465784"/>
            <a:ext cx="3108708" cy="2231218"/>
            <a:chOff x="610268" y="3491805"/>
            <a:chExt cx="4286100" cy="3867600"/>
          </a:xfrm>
        </p:grpSpPr>
        <p:pic>
          <p:nvPicPr>
            <p:cNvPr id="1928" name="Shape 192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10268" y="3491805"/>
              <a:ext cx="4286100" cy="386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9" name="Shape 1929"/>
            <p:cNvSpPr/>
            <p:nvPr/>
          </p:nvSpPr>
          <p:spPr>
            <a:xfrm>
              <a:off x="4032200" y="6804171"/>
              <a:ext cx="432000" cy="504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30" name="Shape 19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46741" y="1593916"/>
            <a:ext cx="452399" cy="37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1" name="Shape 19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2804" y="3809037"/>
            <a:ext cx="615000" cy="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2" name="Shape 19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27005" y="3656637"/>
            <a:ext cx="615000" cy="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3" name="Shape 19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8600" y="3471796"/>
            <a:ext cx="615000" cy="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4" name="Shape 19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49200" y="3319396"/>
            <a:ext cx="615000" cy="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5" name="Shape 19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36805" y="3809037"/>
            <a:ext cx="615000" cy="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6" name="Shape 19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8839" y="3789101"/>
            <a:ext cx="615000" cy="4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7" name="Shape 1937"/>
          <p:cNvSpPr/>
          <p:nvPr/>
        </p:nvSpPr>
        <p:spPr>
          <a:xfrm rot="-2805666">
            <a:off x="5292910" y="5171317"/>
            <a:ext cx="144954" cy="144954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8" name="Shape 1938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126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Shape 1943"/>
          <p:cNvSpPr/>
          <p:nvPr/>
        </p:nvSpPr>
        <p:spPr>
          <a:xfrm>
            <a:off x="340933" y="614533"/>
            <a:ext cx="1872300" cy="828300"/>
          </a:xfrm>
          <a:prstGeom prst="homePlate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4" name="Shape 1944"/>
          <p:cNvSpPr/>
          <p:nvPr/>
        </p:nvSpPr>
        <p:spPr>
          <a:xfrm>
            <a:off x="3395773" y="614533"/>
            <a:ext cx="2051100" cy="828300"/>
          </a:xfrm>
          <a:prstGeom prst="chevron">
            <a:avLst>
              <a:gd name="adj" fmla="val 50000"/>
            </a:avLst>
          </a:prstGeom>
          <a:solidFill>
            <a:srgbClr val="A8B97F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5" name="Shape 1945"/>
          <p:cNvSpPr txBox="1">
            <a:spLocks noGrp="1"/>
          </p:cNvSpPr>
          <p:nvPr>
            <p:ph type="body" idx="4294967295"/>
          </p:nvPr>
        </p:nvSpPr>
        <p:spPr>
          <a:xfrm>
            <a:off x="3852203" y="843566"/>
            <a:ext cx="1315500" cy="52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Model competition as constraint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46" name="Shape 1946"/>
          <p:cNvSpPr txBox="1">
            <a:spLocks noGrp="1"/>
          </p:cNvSpPr>
          <p:nvPr>
            <p:ph type="body" idx="4294967295"/>
          </p:nvPr>
        </p:nvSpPr>
        <p:spPr>
          <a:xfrm>
            <a:off x="5492898" y="843566"/>
            <a:ext cx="1315500" cy="52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Parameter estimation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47" name="Shape 1947"/>
          <p:cNvSpPr txBox="1">
            <a:spLocks noGrp="1"/>
          </p:cNvSpPr>
          <p:nvPr>
            <p:ph type="body" idx="4294967295"/>
          </p:nvPr>
        </p:nvSpPr>
        <p:spPr>
          <a:xfrm>
            <a:off x="7187710" y="843566"/>
            <a:ext cx="1315500" cy="52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Future arrival rate estimation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48" name="Shape 1948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127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9" name="Shape 1949" descr="ra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650" y="4138200"/>
            <a:ext cx="6949800" cy="9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0" name="Shape 1950"/>
          <p:cNvSpPr/>
          <p:nvPr/>
        </p:nvSpPr>
        <p:spPr>
          <a:xfrm flipH="1">
            <a:off x="2129748" y="2309936"/>
            <a:ext cx="481500" cy="30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35111" y="118809"/>
                  <a:pt x="79003" y="86600"/>
                  <a:pt x="95301" y="61028"/>
                </a:cubicBezTo>
                <a:cubicBezTo>
                  <a:pt x="111599" y="35455"/>
                  <a:pt x="115332" y="20569"/>
                  <a:pt x="120000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46050" rIns="92100" bIns="46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51" name="Shape 1951"/>
          <p:cNvCxnSpPr/>
          <p:nvPr/>
        </p:nvCxnSpPr>
        <p:spPr>
          <a:xfrm>
            <a:off x="980754" y="2106936"/>
            <a:ext cx="0" cy="811800"/>
          </a:xfrm>
          <a:prstGeom prst="straightConnector1">
            <a:avLst/>
          </a:prstGeom>
          <a:solidFill>
            <a:srgbClr val="4F81BD"/>
          </a:solidFill>
          <a:ln w="2857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952" name="Shape 1952"/>
          <p:cNvSpPr/>
          <p:nvPr/>
        </p:nvSpPr>
        <p:spPr>
          <a:xfrm>
            <a:off x="1915805" y="2309936"/>
            <a:ext cx="107100" cy="1353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53" name="Shape 1953"/>
          <p:cNvCxnSpPr/>
          <p:nvPr/>
        </p:nvCxnSpPr>
        <p:spPr>
          <a:xfrm>
            <a:off x="5206907" y="2106936"/>
            <a:ext cx="0" cy="811800"/>
          </a:xfrm>
          <a:prstGeom prst="straightConnector1">
            <a:avLst/>
          </a:prstGeom>
          <a:solidFill>
            <a:srgbClr val="4F81BD"/>
          </a:solidFill>
          <a:ln w="2857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954" name="Shape 1954" descr="latex-image-1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5751" y="3022523"/>
            <a:ext cx="415200" cy="1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5" name="Shape 1955"/>
          <p:cNvSpPr/>
          <p:nvPr/>
        </p:nvSpPr>
        <p:spPr>
          <a:xfrm>
            <a:off x="2076291" y="2309936"/>
            <a:ext cx="107100" cy="1353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6" name="Shape 19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7507" y="2986602"/>
            <a:ext cx="141300" cy="2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7" name="Shape 19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6266" y="2986602"/>
            <a:ext cx="170100" cy="2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8" name="Shape 19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97266" y="2986602"/>
            <a:ext cx="93300" cy="2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9" name="Shape 1959"/>
          <p:cNvSpPr/>
          <p:nvPr/>
        </p:nvSpPr>
        <p:spPr>
          <a:xfrm>
            <a:off x="4060044" y="2768252"/>
            <a:ext cx="1069800" cy="375900"/>
          </a:xfrm>
          <a:prstGeom prst="rect">
            <a:avLst/>
          </a:prstGeom>
          <a:noFill/>
          <a:ln>
            <a:noFill/>
          </a:ln>
        </p:spPr>
        <p:txBody>
          <a:bodyPr lIns="92100" tIns="46050" rIns="92100" bIns="46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</a:p>
        </p:txBody>
      </p:sp>
      <p:sp>
        <p:nvSpPr>
          <p:cNvPr id="1960" name="Shape 1960"/>
          <p:cNvSpPr/>
          <p:nvPr/>
        </p:nvSpPr>
        <p:spPr>
          <a:xfrm>
            <a:off x="2397266" y="2309936"/>
            <a:ext cx="107100" cy="1353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1" name="Shape 1961"/>
          <p:cNvSpPr/>
          <p:nvPr/>
        </p:nvSpPr>
        <p:spPr>
          <a:xfrm>
            <a:off x="1648326" y="2309936"/>
            <a:ext cx="107100" cy="1353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2" name="Shape 1962"/>
          <p:cNvSpPr/>
          <p:nvPr/>
        </p:nvSpPr>
        <p:spPr>
          <a:xfrm rot="-5400000">
            <a:off x="1561151" y="2546933"/>
            <a:ext cx="404100" cy="1494600"/>
          </a:xfrm>
          <a:prstGeom prst="lef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63" name="Shape 1963"/>
          <p:cNvCxnSpPr/>
          <p:nvPr/>
        </p:nvCxnSpPr>
        <p:spPr>
          <a:xfrm>
            <a:off x="2450760" y="2278824"/>
            <a:ext cx="0" cy="3090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64" name="Shape 1964"/>
          <p:cNvSpPr/>
          <p:nvPr/>
        </p:nvSpPr>
        <p:spPr>
          <a:xfrm>
            <a:off x="2450760" y="2512936"/>
            <a:ext cx="321000" cy="292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5" name="Shape 1965"/>
          <p:cNvSpPr/>
          <p:nvPr/>
        </p:nvSpPr>
        <p:spPr>
          <a:xfrm flipH="1">
            <a:off x="1969260" y="2445269"/>
            <a:ext cx="481500" cy="270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35111" y="118809"/>
                  <a:pt x="79003" y="86600"/>
                  <a:pt x="95301" y="61028"/>
                </a:cubicBezTo>
                <a:cubicBezTo>
                  <a:pt x="111599" y="35455"/>
                  <a:pt x="115332" y="20569"/>
                  <a:pt x="120000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46050" rIns="92100" bIns="46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6" name="Shape 1966"/>
          <p:cNvSpPr/>
          <p:nvPr/>
        </p:nvSpPr>
        <p:spPr>
          <a:xfrm>
            <a:off x="2129786" y="2605347"/>
            <a:ext cx="321000" cy="292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67" name="Shape 1967"/>
          <p:cNvCxnSpPr>
            <a:stCxn id="1960" idx="4"/>
          </p:cNvCxnSpPr>
          <p:nvPr/>
        </p:nvCxnSpPr>
        <p:spPr>
          <a:xfrm>
            <a:off x="2450816" y="2445236"/>
            <a:ext cx="0" cy="4062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8" name="Shape 1968"/>
          <p:cNvCxnSpPr>
            <a:stCxn id="1961" idx="4"/>
          </p:cNvCxnSpPr>
          <p:nvPr/>
        </p:nvCxnSpPr>
        <p:spPr>
          <a:xfrm>
            <a:off x="1701876" y="2445236"/>
            <a:ext cx="0" cy="4062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9" name="Shape 1969"/>
          <p:cNvCxnSpPr/>
          <p:nvPr/>
        </p:nvCxnSpPr>
        <p:spPr>
          <a:xfrm>
            <a:off x="1006379" y="2783602"/>
            <a:ext cx="695400" cy="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70" name="Shape 1970"/>
          <p:cNvSpPr/>
          <p:nvPr/>
        </p:nvSpPr>
        <p:spPr>
          <a:xfrm flipH="1">
            <a:off x="1701783" y="2512936"/>
            <a:ext cx="481500" cy="270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35111" y="118809"/>
                  <a:pt x="79003" y="86600"/>
                  <a:pt x="95301" y="61028"/>
                </a:cubicBezTo>
                <a:cubicBezTo>
                  <a:pt x="111599" y="35455"/>
                  <a:pt x="115332" y="20569"/>
                  <a:pt x="120000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46050" rIns="92100" bIns="46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71" name="Shape 1971"/>
          <p:cNvCxnSpPr>
            <a:stCxn id="1970" idx="2"/>
          </p:cNvCxnSpPr>
          <p:nvPr/>
        </p:nvCxnSpPr>
        <p:spPr>
          <a:xfrm>
            <a:off x="1701823" y="2512936"/>
            <a:ext cx="0" cy="2706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72" name="Shape 1972"/>
          <p:cNvSpPr/>
          <p:nvPr/>
        </p:nvSpPr>
        <p:spPr>
          <a:xfrm flipH="1">
            <a:off x="2450721" y="2278824"/>
            <a:ext cx="481500" cy="24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35111" y="118809"/>
                  <a:pt x="79003" y="86600"/>
                  <a:pt x="95301" y="61028"/>
                </a:cubicBezTo>
                <a:cubicBezTo>
                  <a:pt x="111599" y="35455"/>
                  <a:pt x="115332" y="20569"/>
                  <a:pt x="120000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46050" rIns="92100" bIns="46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73" name="Shape 1973"/>
          <p:cNvCxnSpPr/>
          <p:nvPr/>
        </p:nvCxnSpPr>
        <p:spPr>
          <a:xfrm>
            <a:off x="2878725" y="2528013"/>
            <a:ext cx="2300100" cy="678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74" name="Shape 1974"/>
          <p:cNvSpPr/>
          <p:nvPr/>
        </p:nvSpPr>
        <p:spPr>
          <a:xfrm>
            <a:off x="1969300" y="2715936"/>
            <a:ext cx="321000" cy="202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75" name="Shape 1975"/>
          <p:cNvCxnSpPr>
            <a:stCxn id="1952" idx="4"/>
          </p:cNvCxnSpPr>
          <p:nvPr/>
        </p:nvCxnSpPr>
        <p:spPr>
          <a:xfrm>
            <a:off x="1969355" y="2445236"/>
            <a:ext cx="0" cy="4062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6" name="Shape 1976"/>
          <p:cNvCxnSpPr>
            <a:stCxn id="1965" idx="2"/>
          </p:cNvCxnSpPr>
          <p:nvPr/>
        </p:nvCxnSpPr>
        <p:spPr>
          <a:xfrm>
            <a:off x="1969300" y="2445269"/>
            <a:ext cx="0" cy="2922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7" name="Shape 1977"/>
          <p:cNvCxnSpPr/>
          <p:nvPr/>
        </p:nvCxnSpPr>
        <p:spPr>
          <a:xfrm>
            <a:off x="2129786" y="2445269"/>
            <a:ext cx="0" cy="4062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8" name="Shape 1978"/>
          <p:cNvCxnSpPr>
            <a:stCxn id="1950" idx="2"/>
          </p:cNvCxnSpPr>
          <p:nvPr/>
        </p:nvCxnSpPr>
        <p:spPr>
          <a:xfrm>
            <a:off x="2129786" y="2309936"/>
            <a:ext cx="0" cy="3090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79" name="Shape 197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63775" y="3017797"/>
            <a:ext cx="183600" cy="25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0" name="Shape 1980"/>
          <p:cNvCxnSpPr/>
          <p:nvPr/>
        </p:nvCxnSpPr>
        <p:spPr>
          <a:xfrm rot="10800000" flipH="1">
            <a:off x="791175" y="2840769"/>
            <a:ext cx="4629900" cy="10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981" name="Shape 1981"/>
          <p:cNvSpPr/>
          <p:nvPr/>
        </p:nvSpPr>
        <p:spPr>
          <a:xfrm>
            <a:off x="2536321" y="3058875"/>
            <a:ext cx="935700" cy="436200"/>
          </a:xfrm>
          <a:prstGeom prst="rect">
            <a:avLst/>
          </a:prstGeom>
          <a:noFill/>
          <a:ln>
            <a:noFill/>
          </a:ln>
        </p:spPr>
        <p:txBody>
          <a:bodyPr lIns="92100" tIns="46050" rIns="92100" bIns="46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lang="en"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History</a:t>
            </a:r>
          </a:p>
        </p:txBody>
      </p:sp>
      <p:sp>
        <p:nvSpPr>
          <p:cNvPr id="1982" name="Shape 1982"/>
          <p:cNvSpPr/>
          <p:nvPr/>
        </p:nvSpPr>
        <p:spPr>
          <a:xfrm>
            <a:off x="5867423" y="5043551"/>
            <a:ext cx="2304300" cy="400200"/>
          </a:xfrm>
          <a:prstGeom prst="rect">
            <a:avLst/>
          </a:prstGeom>
          <a:noFill/>
          <a:ln>
            <a:noFill/>
          </a:ln>
        </p:spPr>
        <p:txBody>
          <a:bodyPr lIns="92100" tIns="46050" rIns="92100" bIns="46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lang="en"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Triggering kernel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lang="en"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Effect of the previous history</a:t>
            </a:r>
          </a:p>
        </p:txBody>
      </p:sp>
      <p:pic>
        <p:nvPicPr>
          <p:cNvPr id="1983" name="Shape 1983" descr="kernel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26773" y="2235000"/>
            <a:ext cx="2503200" cy="60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4" name="Shape 1984"/>
          <p:cNvSpPr txBox="1"/>
          <p:nvPr/>
        </p:nvSpPr>
        <p:spPr>
          <a:xfrm>
            <a:off x="7381075" y="2785200"/>
            <a:ext cx="1715400" cy="342000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Popularity index</a:t>
            </a:r>
          </a:p>
        </p:txBody>
      </p:sp>
      <p:cxnSp>
        <p:nvCxnSpPr>
          <p:cNvPr id="1985" name="Shape 1985"/>
          <p:cNvCxnSpPr/>
          <p:nvPr/>
        </p:nvCxnSpPr>
        <p:spPr>
          <a:xfrm rot="10800000" flipH="1">
            <a:off x="7857775" y="2614800"/>
            <a:ext cx="339600" cy="24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986" name="Shape 1986"/>
          <p:cNvSpPr/>
          <p:nvPr/>
        </p:nvSpPr>
        <p:spPr>
          <a:xfrm>
            <a:off x="382750" y="1533625"/>
            <a:ext cx="7551300" cy="375900"/>
          </a:xfrm>
          <a:prstGeom prst="roundRect">
            <a:avLst>
              <a:gd name="adj" fmla="val 16667"/>
            </a:avLst>
          </a:prstGeom>
          <a:solidFill>
            <a:srgbClr val="95D2DD"/>
          </a:solidFill>
          <a:ln>
            <a:noFill/>
          </a:ln>
        </p:spPr>
        <p:txBody>
          <a:bodyPr lIns="92100" tIns="46050" rIns="92100" bIns="46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Triggering kernel formulation to capture the effect of the past events</a:t>
            </a:r>
          </a:p>
        </p:txBody>
      </p:sp>
      <p:sp>
        <p:nvSpPr>
          <p:cNvPr id="1987" name="Shape 1987"/>
          <p:cNvSpPr/>
          <p:nvPr/>
        </p:nvSpPr>
        <p:spPr>
          <a:xfrm>
            <a:off x="417125" y="3702675"/>
            <a:ext cx="7982100" cy="375900"/>
          </a:xfrm>
          <a:prstGeom prst="roundRect">
            <a:avLst>
              <a:gd name="adj" fmla="val 16667"/>
            </a:avLst>
          </a:prstGeom>
          <a:solidFill>
            <a:srgbClr val="50B4C8"/>
          </a:solidFill>
          <a:ln>
            <a:noFill/>
          </a:ln>
        </p:spPr>
        <p:txBody>
          <a:bodyPr lIns="92100" tIns="46050" rIns="92100" bIns="46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Arrival rate formulation (Hawkes process) captures the tweet reinforcement</a:t>
            </a:r>
          </a:p>
        </p:txBody>
      </p:sp>
      <p:sp>
        <p:nvSpPr>
          <p:cNvPr id="1988" name="Shape 1988"/>
          <p:cNvSpPr/>
          <p:nvPr/>
        </p:nvSpPr>
        <p:spPr>
          <a:xfrm rot="-5400000">
            <a:off x="2541074" y="4380399"/>
            <a:ext cx="407700" cy="1147500"/>
          </a:xfrm>
          <a:prstGeom prst="lef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Shape 1989"/>
          <p:cNvSpPr txBox="1"/>
          <p:nvPr/>
        </p:nvSpPr>
        <p:spPr>
          <a:xfrm>
            <a:off x="2333175" y="5160771"/>
            <a:ext cx="1315500" cy="441600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en" sz="12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Background rate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0" name="Shape 1990"/>
          <p:cNvSpPr/>
          <p:nvPr/>
        </p:nvSpPr>
        <p:spPr>
          <a:xfrm rot="-5400000">
            <a:off x="6285552" y="3994733"/>
            <a:ext cx="404100" cy="1494600"/>
          </a:xfrm>
          <a:prstGeom prst="lef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1" name="Shape 1991"/>
          <p:cNvSpPr txBox="1">
            <a:spLocks noGrp="1"/>
          </p:cNvSpPr>
          <p:nvPr>
            <p:ph type="body" idx="4294967295"/>
          </p:nvPr>
        </p:nvSpPr>
        <p:spPr>
          <a:xfrm>
            <a:off x="306547" y="800366"/>
            <a:ext cx="1455600" cy="52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Arrival rate formulation</a:t>
            </a:r>
          </a:p>
        </p:txBody>
      </p:sp>
      <p:sp>
        <p:nvSpPr>
          <p:cNvPr id="1992" name="Shape 1992"/>
          <p:cNvSpPr/>
          <p:nvPr/>
        </p:nvSpPr>
        <p:spPr>
          <a:xfrm>
            <a:off x="1795575" y="614525"/>
            <a:ext cx="2051100" cy="828300"/>
          </a:xfrm>
          <a:prstGeom prst="chevron">
            <a:avLst>
              <a:gd name="adj" fmla="val 50000"/>
            </a:avLst>
          </a:prstGeom>
          <a:solidFill>
            <a:srgbClr val="A8B97F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3" name="Shape 1993"/>
          <p:cNvSpPr txBox="1">
            <a:spLocks noGrp="1"/>
          </p:cNvSpPr>
          <p:nvPr>
            <p:ph type="body" idx="4294967295"/>
          </p:nvPr>
        </p:nvSpPr>
        <p:spPr>
          <a:xfrm>
            <a:off x="2099603" y="767366"/>
            <a:ext cx="1315500" cy="52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Likelihood estimation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Shape 1998"/>
          <p:cNvSpPr/>
          <p:nvPr/>
        </p:nvSpPr>
        <p:spPr>
          <a:xfrm>
            <a:off x="340933" y="344147"/>
            <a:ext cx="1872300" cy="920400"/>
          </a:xfrm>
          <a:prstGeom prst="homePlate">
            <a:avLst>
              <a:gd name="adj" fmla="val 50000"/>
            </a:avLst>
          </a:prstGeom>
          <a:solidFill>
            <a:srgbClr val="1A998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Shape 1999"/>
          <p:cNvSpPr/>
          <p:nvPr/>
        </p:nvSpPr>
        <p:spPr>
          <a:xfrm>
            <a:off x="2121852" y="344147"/>
            <a:ext cx="2051099" cy="920400"/>
          </a:xfrm>
          <a:prstGeom prst="chevron">
            <a:avLst>
              <a:gd name="adj" fmla="val 50000"/>
            </a:avLst>
          </a:prstGeom>
          <a:solidFill>
            <a:srgbClr val="B7B7B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0" name="Shape 2000"/>
          <p:cNvSpPr/>
          <p:nvPr/>
        </p:nvSpPr>
        <p:spPr>
          <a:xfrm>
            <a:off x="4081573" y="344147"/>
            <a:ext cx="2051100" cy="920400"/>
          </a:xfrm>
          <a:prstGeom prst="chevron">
            <a:avLst>
              <a:gd name="adj" fmla="val 50000"/>
            </a:avLst>
          </a:prstGeom>
          <a:solidFill>
            <a:srgbClr val="B7B7B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1" name="Shape 2001"/>
          <p:cNvSpPr txBox="1"/>
          <p:nvPr/>
        </p:nvSpPr>
        <p:spPr>
          <a:xfrm>
            <a:off x="382747" y="465962"/>
            <a:ext cx="1455600" cy="5805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Model Formulation</a:t>
            </a:r>
          </a:p>
        </p:txBody>
      </p:sp>
      <p:sp>
        <p:nvSpPr>
          <p:cNvPr id="2002" name="Shape 2002"/>
          <p:cNvSpPr txBox="1"/>
          <p:nvPr/>
        </p:nvSpPr>
        <p:spPr>
          <a:xfrm>
            <a:off x="7226300" y="7571740"/>
            <a:ext cx="2349600" cy="5805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" sz="1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128</a:t>
            </a:fld>
            <a:endParaRPr lang="en" sz="15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003" name="Shape 2003"/>
          <p:cNvCxnSpPr/>
          <p:nvPr/>
        </p:nvCxnSpPr>
        <p:spPr>
          <a:xfrm>
            <a:off x="1140266" y="6600085"/>
            <a:ext cx="0" cy="16002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2004" name="Shape 2004"/>
          <p:cNvCxnSpPr/>
          <p:nvPr/>
        </p:nvCxnSpPr>
        <p:spPr>
          <a:xfrm>
            <a:off x="1140266" y="7400174"/>
            <a:ext cx="7776900" cy="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2005" name="Shape 2005"/>
          <p:cNvSpPr/>
          <p:nvPr/>
        </p:nvSpPr>
        <p:spPr>
          <a:xfrm>
            <a:off x="8557089" y="7400174"/>
            <a:ext cx="318000" cy="615600"/>
          </a:xfrm>
          <a:prstGeom prst="rect">
            <a:avLst/>
          </a:prstGeom>
          <a:noFill/>
          <a:ln>
            <a:noFill/>
          </a:ln>
        </p:spPr>
        <p:txBody>
          <a:bodyPr lIns="95925" tIns="47950" rIns="95925" bIns="47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</a:p>
        </p:txBody>
      </p:sp>
      <p:sp>
        <p:nvSpPr>
          <p:cNvPr id="2006" name="Shape 2006"/>
          <p:cNvSpPr/>
          <p:nvPr/>
        </p:nvSpPr>
        <p:spPr>
          <a:xfrm rot="-5400000">
            <a:off x="-210075" y="7039890"/>
            <a:ext cx="1920300" cy="400200"/>
          </a:xfrm>
          <a:prstGeom prst="rect">
            <a:avLst/>
          </a:prstGeom>
          <a:noFill/>
          <a:ln>
            <a:noFill/>
          </a:ln>
        </p:spPr>
        <p:txBody>
          <a:bodyPr lIns="95925" tIns="47950" rIns="95925" bIns="47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Sentiment, m</a:t>
            </a:r>
            <a:r>
              <a:rPr lang="en" sz="21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</a:p>
        </p:txBody>
      </p:sp>
      <p:cxnSp>
        <p:nvCxnSpPr>
          <p:cNvPr id="2007" name="Shape 2007"/>
          <p:cNvCxnSpPr/>
          <p:nvPr/>
        </p:nvCxnSpPr>
        <p:spPr>
          <a:xfrm>
            <a:off x="4668657" y="7080017"/>
            <a:ext cx="0" cy="3201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08" name="Shape 2008"/>
          <p:cNvSpPr/>
          <p:nvPr/>
        </p:nvSpPr>
        <p:spPr>
          <a:xfrm>
            <a:off x="4596651" y="6920000"/>
            <a:ext cx="144000" cy="159900"/>
          </a:xfrm>
          <a:prstGeom prst="ellipse">
            <a:avLst/>
          </a:prstGeom>
          <a:solidFill>
            <a:srgbClr val="008000">
              <a:alpha val="40000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Shape 2009"/>
          <p:cNvSpPr/>
          <p:nvPr/>
        </p:nvSpPr>
        <p:spPr>
          <a:xfrm>
            <a:off x="3156491" y="6759982"/>
            <a:ext cx="143999" cy="159900"/>
          </a:xfrm>
          <a:prstGeom prst="rect">
            <a:avLst/>
          </a:prstGeom>
          <a:solidFill>
            <a:srgbClr val="008000">
              <a:alpha val="29409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10" name="Shape 2010"/>
          <p:cNvCxnSpPr>
            <a:stCxn id="2009" idx="2"/>
          </p:cNvCxnSpPr>
          <p:nvPr/>
        </p:nvCxnSpPr>
        <p:spPr>
          <a:xfrm>
            <a:off x="3228491" y="6919882"/>
            <a:ext cx="0" cy="4800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1" name="Shape 2011"/>
          <p:cNvSpPr/>
          <p:nvPr/>
        </p:nvSpPr>
        <p:spPr>
          <a:xfrm>
            <a:off x="3444523" y="6519955"/>
            <a:ext cx="144000" cy="159900"/>
          </a:xfrm>
          <a:prstGeom prst="rect">
            <a:avLst/>
          </a:prstGeom>
          <a:solidFill>
            <a:srgbClr val="008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12" name="Shape 2012"/>
          <p:cNvCxnSpPr>
            <a:stCxn id="2011" idx="2"/>
          </p:cNvCxnSpPr>
          <p:nvPr/>
        </p:nvCxnSpPr>
        <p:spPr>
          <a:xfrm>
            <a:off x="3516523" y="6679855"/>
            <a:ext cx="0" cy="7200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3" name="Shape 2013"/>
          <p:cNvSpPr/>
          <p:nvPr/>
        </p:nvSpPr>
        <p:spPr>
          <a:xfrm>
            <a:off x="4020587" y="6839990"/>
            <a:ext cx="144000" cy="159900"/>
          </a:xfrm>
          <a:prstGeom prst="rect">
            <a:avLst/>
          </a:prstGeom>
          <a:solidFill>
            <a:srgbClr val="008000">
              <a:alpha val="29409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14" name="Shape 2014"/>
          <p:cNvCxnSpPr/>
          <p:nvPr/>
        </p:nvCxnSpPr>
        <p:spPr>
          <a:xfrm>
            <a:off x="4092594" y="7000007"/>
            <a:ext cx="0" cy="4002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5" name="Shape 2015"/>
          <p:cNvSpPr/>
          <p:nvPr/>
        </p:nvSpPr>
        <p:spPr>
          <a:xfrm>
            <a:off x="2508417" y="6679972"/>
            <a:ext cx="144000" cy="159900"/>
          </a:xfrm>
          <a:prstGeom prst="rect">
            <a:avLst/>
          </a:prstGeom>
          <a:solidFill>
            <a:srgbClr val="008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16" name="Shape 2016"/>
          <p:cNvCxnSpPr>
            <a:stCxn id="2015" idx="2"/>
          </p:cNvCxnSpPr>
          <p:nvPr/>
        </p:nvCxnSpPr>
        <p:spPr>
          <a:xfrm>
            <a:off x="2580417" y="6839872"/>
            <a:ext cx="0" cy="5601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7" name="Shape 2017"/>
          <p:cNvSpPr/>
          <p:nvPr/>
        </p:nvSpPr>
        <p:spPr>
          <a:xfrm>
            <a:off x="1860347" y="6839990"/>
            <a:ext cx="144000" cy="159900"/>
          </a:xfrm>
          <a:prstGeom prst="rect">
            <a:avLst/>
          </a:prstGeom>
          <a:solidFill>
            <a:srgbClr val="008000">
              <a:alpha val="29409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18" name="Shape 2018"/>
          <p:cNvCxnSpPr/>
          <p:nvPr/>
        </p:nvCxnSpPr>
        <p:spPr>
          <a:xfrm>
            <a:off x="1932355" y="7000007"/>
            <a:ext cx="0" cy="4002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9" name="Shape 2019"/>
          <p:cNvSpPr/>
          <p:nvPr/>
        </p:nvSpPr>
        <p:spPr>
          <a:xfrm rot="-2877739">
            <a:off x="5312665" y="7757299"/>
            <a:ext cx="151877" cy="151877"/>
          </a:xfrm>
          <a:prstGeom prst="rect">
            <a:avLst/>
          </a:prstGeom>
          <a:solidFill>
            <a:srgbClr val="C0504D">
              <a:alpha val="69410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20" name="Shape 2020"/>
          <p:cNvCxnSpPr/>
          <p:nvPr/>
        </p:nvCxnSpPr>
        <p:spPr>
          <a:xfrm rot="10800000">
            <a:off x="5388739" y="7399988"/>
            <a:ext cx="0" cy="3201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1" name="Shape 2021"/>
          <p:cNvCxnSpPr/>
          <p:nvPr/>
        </p:nvCxnSpPr>
        <p:spPr>
          <a:xfrm rot="10800000">
            <a:off x="5964803" y="7400014"/>
            <a:ext cx="0" cy="5601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2" name="Shape 2022"/>
          <p:cNvCxnSpPr/>
          <p:nvPr/>
        </p:nvCxnSpPr>
        <p:spPr>
          <a:xfrm rot="10800000">
            <a:off x="6358323" y="7400153"/>
            <a:ext cx="0" cy="3555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3" name="Shape 2023"/>
          <p:cNvCxnSpPr/>
          <p:nvPr/>
        </p:nvCxnSpPr>
        <p:spPr>
          <a:xfrm>
            <a:off x="2940466" y="7160025"/>
            <a:ext cx="0" cy="2400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24" name="Shape 2024"/>
          <p:cNvSpPr/>
          <p:nvPr/>
        </p:nvSpPr>
        <p:spPr>
          <a:xfrm>
            <a:off x="2868458" y="7000007"/>
            <a:ext cx="144000" cy="159900"/>
          </a:xfrm>
          <a:prstGeom prst="ellipse">
            <a:avLst/>
          </a:prstGeom>
          <a:solidFill>
            <a:srgbClr val="008000">
              <a:alpha val="49410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25" name="Shape 2025"/>
          <p:cNvCxnSpPr/>
          <p:nvPr/>
        </p:nvCxnSpPr>
        <p:spPr>
          <a:xfrm>
            <a:off x="6684882" y="7240035"/>
            <a:ext cx="0" cy="1599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26" name="Shape 2026"/>
          <p:cNvSpPr/>
          <p:nvPr/>
        </p:nvSpPr>
        <p:spPr>
          <a:xfrm>
            <a:off x="6612875" y="7080017"/>
            <a:ext cx="144000" cy="159900"/>
          </a:xfrm>
          <a:prstGeom prst="ellipse">
            <a:avLst/>
          </a:prstGeom>
          <a:solidFill>
            <a:srgbClr val="008000">
              <a:alpha val="29409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27" name="Shape 2027"/>
          <p:cNvCxnSpPr/>
          <p:nvPr/>
        </p:nvCxnSpPr>
        <p:spPr>
          <a:xfrm>
            <a:off x="7188939" y="7320043"/>
            <a:ext cx="0" cy="801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28" name="Shape 2028"/>
          <p:cNvSpPr/>
          <p:nvPr/>
        </p:nvSpPr>
        <p:spPr>
          <a:xfrm>
            <a:off x="7116931" y="7160025"/>
            <a:ext cx="144000" cy="159900"/>
          </a:xfrm>
          <a:prstGeom prst="ellipse">
            <a:avLst/>
          </a:prstGeom>
          <a:solidFill>
            <a:srgbClr val="008000">
              <a:alpha val="29409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Shape 2029"/>
          <p:cNvSpPr/>
          <p:nvPr/>
        </p:nvSpPr>
        <p:spPr>
          <a:xfrm rot="-2877739">
            <a:off x="5897057" y="8011051"/>
            <a:ext cx="151877" cy="151877"/>
          </a:xfrm>
          <a:prstGeom prst="rect">
            <a:avLst/>
          </a:prstGeom>
          <a:solidFill>
            <a:srgbClr val="C0504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Shape 2030"/>
          <p:cNvSpPr/>
          <p:nvPr/>
        </p:nvSpPr>
        <p:spPr>
          <a:xfrm rot="-2877739">
            <a:off x="6278596" y="7757299"/>
            <a:ext cx="151877" cy="151877"/>
          </a:xfrm>
          <a:prstGeom prst="rect">
            <a:avLst/>
          </a:prstGeom>
          <a:solidFill>
            <a:srgbClr val="C0504D">
              <a:alpha val="69410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31" name="Shape 2031"/>
          <p:cNvCxnSpPr/>
          <p:nvPr/>
        </p:nvCxnSpPr>
        <p:spPr>
          <a:xfrm>
            <a:off x="1428299" y="7320043"/>
            <a:ext cx="0" cy="801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2" name="Shape 2032"/>
          <p:cNvSpPr/>
          <p:nvPr/>
        </p:nvSpPr>
        <p:spPr>
          <a:xfrm>
            <a:off x="1356291" y="7160025"/>
            <a:ext cx="144000" cy="159900"/>
          </a:xfrm>
          <a:prstGeom prst="ellipse">
            <a:avLst/>
          </a:prstGeom>
          <a:solidFill>
            <a:srgbClr val="008000">
              <a:alpha val="24710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33" name="Shape 2033"/>
          <p:cNvCxnSpPr/>
          <p:nvPr/>
        </p:nvCxnSpPr>
        <p:spPr>
          <a:xfrm>
            <a:off x="1644323" y="7320043"/>
            <a:ext cx="0" cy="801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4" name="Shape 2034"/>
          <p:cNvSpPr/>
          <p:nvPr/>
        </p:nvSpPr>
        <p:spPr>
          <a:xfrm>
            <a:off x="1572315" y="7160025"/>
            <a:ext cx="143999" cy="159900"/>
          </a:xfrm>
          <a:prstGeom prst="ellipse">
            <a:avLst/>
          </a:prstGeom>
          <a:solidFill>
            <a:srgbClr val="008000">
              <a:alpha val="24710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Shape 2035"/>
          <p:cNvSpPr/>
          <p:nvPr/>
        </p:nvSpPr>
        <p:spPr>
          <a:xfrm>
            <a:off x="1290090" y="7400052"/>
            <a:ext cx="437999" cy="444600"/>
          </a:xfrm>
          <a:prstGeom prst="rect">
            <a:avLst/>
          </a:prstGeom>
          <a:noFill/>
          <a:ln>
            <a:noFill/>
          </a:ln>
        </p:spPr>
        <p:txBody>
          <a:bodyPr lIns="95925" tIns="47950" rIns="95925" bIns="47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1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2036" name="Shape 2036"/>
          <p:cNvSpPr/>
          <p:nvPr/>
        </p:nvSpPr>
        <p:spPr>
          <a:xfrm>
            <a:off x="1511920" y="7400052"/>
            <a:ext cx="438000" cy="444600"/>
          </a:xfrm>
          <a:prstGeom prst="rect">
            <a:avLst/>
          </a:prstGeom>
          <a:noFill/>
          <a:ln>
            <a:noFill/>
          </a:ln>
        </p:spPr>
        <p:txBody>
          <a:bodyPr lIns="95925" tIns="47950" rIns="95925" bIns="47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1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2037" name="Shape 2037"/>
          <p:cNvSpPr/>
          <p:nvPr/>
        </p:nvSpPr>
        <p:spPr>
          <a:xfrm>
            <a:off x="2808064" y="7400052"/>
            <a:ext cx="438000" cy="444600"/>
          </a:xfrm>
          <a:prstGeom prst="rect">
            <a:avLst/>
          </a:prstGeom>
          <a:noFill/>
          <a:ln>
            <a:noFill/>
          </a:ln>
        </p:spPr>
        <p:txBody>
          <a:bodyPr lIns="95925" tIns="47950" rIns="95925" bIns="47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1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2038" name="Shape 2038"/>
          <p:cNvSpPr/>
          <p:nvPr/>
        </p:nvSpPr>
        <p:spPr>
          <a:xfrm>
            <a:off x="2442216" y="7400052"/>
            <a:ext cx="438000" cy="444600"/>
          </a:xfrm>
          <a:prstGeom prst="rect">
            <a:avLst/>
          </a:prstGeom>
          <a:noFill/>
          <a:ln>
            <a:noFill/>
          </a:ln>
        </p:spPr>
        <p:txBody>
          <a:bodyPr lIns="95925" tIns="47950" rIns="95925" bIns="47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1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2039" name="Shape 2039"/>
          <p:cNvSpPr/>
          <p:nvPr/>
        </p:nvSpPr>
        <p:spPr>
          <a:xfrm>
            <a:off x="3090290" y="7400052"/>
            <a:ext cx="438000" cy="444600"/>
          </a:xfrm>
          <a:prstGeom prst="rect">
            <a:avLst/>
          </a:prstGeom>
          <a:noFill/>
          <a:ln>
            <a:noFill/>
          </a:ln>
        </p:spPr>
        <p:txBody>
          <a:bodyPr lIns="95925" tIns="47950" rIns="95925" bIns="47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1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</a:p>
        </p:txBody>
      </p:sp>
      <p:sp>
        <p:nvSpPr>
          <p:cNvPr id="2040" name="Shape 2040"/>
          <p:cNvSpPr/>
          <p:nvPr/>
        </p:nvSpPr>
        <p:spPr>
          <a:xfrm>
            <a:off x="3384128" y="7400052"/>
            <a:ext cx="438000" cy="444600"/>
          </a:xfrm>
          <a:prstGeom prst="rect">
            <a:avLst/>
          </a:prstGeom>
          <a:noFill/>
          <a:ln>
            <a:noFill/>
          </a:ln>
        </p:spPr>
        <p:txBody>
          <a:bodyPr lIns="95925" tIns="47950" rIns="95925" bIns="47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1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</a:p>
        </p:txBody>
      </p:sp>
      <p:sp>
        <p:nvSpPr>
          <p:cNvPr id="2041" name="Shape 2041"/>
          <p:cNvSpPr/>
          <p:nvPr/>
        </p:nvSpPr>
        <p:spPr>
          <a:xfrm>
            <a:off x="3954385" y="7400052"/>
            <a:ext cx="438000" cy="444600"/>
          </a:xfrm>
          <a:prstGeom prst="rect">
            <a:avLst/>
          </a:prstGeom>
          <a:noFill/>
          <a:ln>
            <a:noFill/>
          </a:ln>
        </p:spPr>
        <p:txBody>
          <a:bodyPr lIns="95925" tIns="47950" rIns="95925" bIns="47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1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2042" name="Shape 2042"/>
          <p:cNvSpPr/>
          <p:nvPr/>
        </p:nvSpPr>
        <p:spPr>
          <a:xfrm>
            <a:off x="4536255" y="7400052"/>
            <a:ext cx="438000" cy="444600"/>
          </a:xfrm>
          <a:prstGeom prst="rect">
            <a:avLst/>
          </a:prstGeom>
          <a:noFill/>
          <a:ln>
            <a:noFill/>
          </a:ln>
        </p:spPr>
        <p:txBody>
          <a:bodyPr lIns="95925" tIns="47950" rIns="95925" bIns="47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1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</a:p>
        </p:txBody>
      </p:sp>
      <p:sp>
        <p:nvSpPr>
          <p:cNvPr id="2043" name="Shape 2043"/>
          <p:cNvSpPr/>
          <p:nvPr/>
        </p:nvSpPr>
        <p:spPr>
          <a:xfrm>
            <a:off x="6480471" y="7400052"/>
            <a:ext cx="438000" cy="444600"/>
          </a:xfrm>
          <a:prstGeom prst="rect">
            <a:avLst/>
          </a:prstGeom>
          <a:noFill/>
          <a:ln>
            <a:noFill/>
          </a:ln>
        </p:spPr>
        <p:txBody>
          <a:bodyPr lIns="95925" tIns="47950" rIns="95925" bIns="47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1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</a:p>
        </p:txBody>
      </p:sp>
      <p:sp>
        <p:nvSpPr>
          <p:cNvPr id="2044" name="Shape 2044"/>
          <p:cNvSpPr/>
          <p:nvPr/>
        </p:nvSpPr>
        <p:spPr>
          <a:xfrm>
            <a:off x="6984528" y="7400052"/>
            <a:ext cx="438000" cy="444600"/>
          </a:xfrm>
          <a:prstGeom prst="rect">
            <a:avLst/>
          </a:prstGeom>
          <a:noFill/>
          <a:ln>
            <a:noFill/>
          </a:ln>
        </p:spPr>
        <p:txBody>
          <a:bodyPr lIns="95925" tIns="47950" rIns="95925" bIns="47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1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</a:p>
        </p:txBody>
      </p:sp>
      <p:sp>
        <p:nvSpPr>
          <p:cNvPr id="2045" name="Shape 2045"/>
          <p:cNvSpPr/>
          <p:nvPr/>
        </p:nvSpPr>
        <p:spPr>
          <a:xfrm>
            <a:off x="5184328" y="6875477"/>
            <a:ext cx="438000" cy="444600"/>
          </a:xfrm>
          <a:prstGeom prst="rect">
            <a:avLst/>
          </a:prstGeom>
          <a:noFill/>
          <a:ln>
            <a:noFill/>
          </a:ln>
        </p:spPr>
        <p:txBody>
          <a:bodyPr lIns="95925" tIns="47950" rIns="95925" bIns="47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1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</a:p>
        </p:txBody>
      </p:sp>
      <p:sp>
        <p:nvSpPr>
          <p:cNvPr id="2046" name="Shape 2046"/>
          <p:cNvSpPr/>
          <p:nvPr/>
        </p:nvSpPr>
        <p:spPr>
          <a:xfrm>
            <a:off x="5754585" y="6875477"/>
            <a:ext cx="438000" cy="444600"/>
          </a:xfrm>
          <a:prstGeom prst="rect">
            <a:avLst/>
          </a:prstGeom>
          <a:noFill/>
          <a:ln>
            <a:noFill/>
          </a:ln>
        </p:spPr>
        <p:txBody>
          <a:bodyPr lIns="95925" tIns="47950" rIns="95925" bIns="47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1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</a:p>
        </p:txBody>
      </p:sp>
      <p:sp>
        <p:nvSpPr>
          <p:cNvPr id="2047" name="Shape 2047"/>
          <p:cNvSpPr/>
          <p:nvPr/>
        </p:nvSpPr>
        <p:spPr>
          <a:xfrm>
            <a:off x="6120432" y="6875477"/>
            <a:ext cx="438000" cy="444600"/>
          </a:xfrm>
          <a:prstGeom prst="rect">
            <a:avLst/>
          </a:prstGeom>
          <a:noFill/>
          <a:ln>
            <a:noFill/>
          </a:ln>
        </p:spPr>
        <p:txBody>
          <a:bodyPr lIns="95925" tIns="47950" rIns="95925" bIns="47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1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</a:p>
        </p:txBody>
      </p:sp>
      <p:sp>
        <p:nvSpPr>
          <p:cNvPr id="2048" name="Shape 2048"/>
          <p:cNvSpPr/>
          <p:nvPr/>
        </p:nvSpPr>
        <p:spPr>
          <a:xfrm>
            <a:off x="1794146" y="7400052"/>
            <a:ext cx="438000" cy="444600"/>
          </a:xfrm>
          <a:prstGeom prst="rect">
            <a:avLst/>
          </a:prstGeom>
          <a:noFill/>
          <a:ln>
            <a:noFill/>
          </a:ln>
        </p:spPr>
        <p:txBody>
          <a:bodyPr lIns="95925" tIns="47950" rIns="95925" bIns="47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1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2049" name="Shape 2049"/>
          <p:cNvSpPr txBox="1"/>
          <p:nvPr/>
        </p:nvSpPr>
        <p:spPr>
          <a:xfrm>
            <a:off x="414487" y="2389001"/>
            <a:ext cx="8498400" cy="483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" sz="3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Users’ messages as marked point processes</a:t>
            </a:r>
          </a:p>
        </p:txBody>
      </p:sp>
      <p:cxnSp>
        <p:nvCxnSpPr>
          <p:cNvPr id="2050" name="Shape 2050"/>
          <p:cNvCxnSpPr/>
          <p:nvPr/>
        </p:nvCxnSpPr>
        <p:spPr>
          <a:xfrm>
            <a:off x="1008592" y="4180525"/>
            <a:ext cx="0" cy="11313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2051" name="Shape 2051"/>
          <p:cNvCxnSpPr/>
          <p:nvPr/>
        </p:nvCxnSpPr>
        <p:spPr>
          <a:xfrm>
            <a:off x="1008592" y="4746069"/>
            <a:ext cx="6876000" cy="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2052" name="Shape 2052"/>
          <p:cNvSpPr/>
          <p:nvPr/>
        </p:nvSpPr>
        <p:spPr>
          <a:xfrm>
            <a:off x="7566154" y="4746069"/>
            <a:ext cx="281100" cy="4353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</a:p>
        </p:txBody>
      </p:sp>
      <p:sp>
        <p:nvSpPr>
          <p:cNvPr id="2053" name="Shape 2053"/>
          <p:cNvSpPr/>
          <p:nvPr/>
        </p:nvSpPr>
        <p:spPr>
          <a:xfrm rot="-5400000">
            <a:off x="-15210" y="4455926"/>
            <a:ext cx="1357500" cy="3537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Sentiment, m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</a:p>
        </p:txBody>
      </p:sp>
      <p:cxnSp>
        <p:nvCxnSpPr>
          <p:cNvPr id="2054" name="Shape 2054"/>
          <p:cNvCxnSpPr/>
          <p:nvPr/>
        </p:nvCxnSpPr>
        <p:spPr>
          <a:xfrm>
            <a:off x="4128210" y="4519766"/>
            <a:ext cx="0" cy="2262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55" name="Shape 2055"/>
          <p:cNvSpPr/>
          <p:nvPr/>
        </p:nvSpPr>
        <p:spPr>
          <a:xfrm>
            <a:off x="4064544" y="4406657"/>
            <a:ext cx="127200" cy="113100"/>
          </a:xfrm>
          <a:prstGeom prst="ellipse">
            <a:avLst/>
          </a:prstGeom>
          <a:solidFill>
            <a:srgbClr val="008000">
              <a:alpha val="40000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6" name="Shape 2056"/>
          <p:cNvSpPr/>
          <p:nvPr/>
        </p:nvSpPr>
        <p:spPr>
          <a:xfrm>
            <a:off x="2791231" y="4293548"/>
            <a:ext cx="127200" cy="113100"/>
          </a:xfrm>
          <a:prstGeom prst="rect">
            <a:avLst/>
          </a:prstGeom>
          <a:solidFill>
            <a:srgbClr val="008000">
              <a:alpha val="29409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57" name="Shape 2057"/>
          <p:cNvCxnSpPr>
            <a:stCxn id="2056" idx="2"/>
          </p:cNvCxnSpPr>
          <p:nvPr/>
        </p:nvCxnSpPr>
        <p:spPr>
          <a:xfrm>
            <a:off x="2854831" y="4406648"/>
            <a:ext cx="0" cy="3393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58" name="Shape 2058"/>
          <p:cNvSpPr/>
          <p:nvPr/>
        </p:nvSpPr>
        <p:spPr>
          <a:xfrm>
            <a:off x="3045893" y="4123885"/>
            <a:ext cx="127200" cy="113100"/>
          </a:xfrm>
          <a:prstGeom prst="rect">
            <a:avLst/>
          </a:prstGeom>
          <a:solidFill>
            <a:srgbClr val="008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59" name="Shape 2059"/>
          <p:cNvCxnSpPr>
            <a:stCxn id="2058" idx="2"/>
          </p:cNvCxnSpPr>
          <p:nvPr/>
        </p:nvCxnSpPr>
        <p:spPr>
          <a:xfrm>
            <a:off x="3109493" y="4236985"/>
            <a:ext cx="0" cy="5088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60" name="Shape 2060"/>
          <p:cNvSpPr/>
          <p:nvPr/>
        </p:nvSpPr>
        <p:spPr>
          <a:xfrm>
            <a:off x="3555219" y="4350103"/>
            <a:ext cx="127200" cy="113100"/>
          </a:xfrm>
          <a:prstGeom prst="rect">
            <a:avLst/>
          </a:prstGeom>
          <a:solidFill>
            <a:srgbClr val="008000">
              <a:alpha val="29409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61" name="Shape 2061"/>
          <p:cNvCxnSpPr/>
          <p:nvPr/>
        </p:nvCxnSpPr>
        <p:spPr>
          <a:xfrm>
            <a:off x="3618885" y="4463210"/>
            <a:ext cx="0" cy="2829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62" name="Shape 2062"/>
          <p:cNvSpPr/>
          <p:nvPr/>
        </p:nvSpPr>
        <p:spPr>
          <a:xfrm>
            <a:off x="2218241" y="4236994"/>
            <a:ext cx="127200" cy="113100"/>
          </a:xfrm>
          <a:prstGeom prst="rect">
            <a:avLst/>
          </a:prstGeom>
          <a:solidFill>
            <a:srgbClr val="008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63" name="Shape 2063"/>
          <p:cNvCxnSpPr>
            <a:stCxn id="2062" idx="2"/>
          </p:cNvCxnSpPr>
          <p:nvPr/>
        </p:nvCxnSpPr>
        <p:spPr>
          <a:xfrm>
            <a:off x="2281841" y="4350094"/>
            <a:ext cx="0" cy="3957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64" name="Shape 2064"/>
          <p:cNvSpPr/>
          <p:nvPr/>
        </p:nvSpPr>
        <p:spPr>
          <a:xfrm>
            <a:off x="1645250" y="4350103"/>
            <a:ext cx="127200" cy="113100"/>
          </a:xfrm>
          <a:prstGeom prst="rect">
            <a:avLst/>
          </a:prstGeom>
          <a:solidFill>
            <a:srgbClr val="008000">
              <a:alpha val="29409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65" name="Shape 2065"/>
          <p:cNvCxnSpPr/>
          <p:nvPr/>
        </p:nvCxnSpPr>
        <p:spPr>
          <a:xfrm>
            <a:off x="1708916" y="4463210"/>
            <a:ext cx="0" cy="2829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66" name="Shape 2066"/>
          <p:cNvSpPr/>
          <p:nvPr/>
        </p:nvSpPr>
        <p:spPr>
          <a:xfrm rot="-2493740">
            <a:off x="4704688" y="4992038"/>
            <a:ext cx="120283" cy="120283"/>
          </a:xfrm>
          <a:prstGeom prst="rect">
            <a:avLst/>
          </a:prstGeom>
          <a:solidFill>
            <a:srgbClr val="C0504D">
              <a:alpha val="69410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67" name="Shape 2067"/>
          <p:cNvCxnSpPr/>
          <p:nvPr/>
        </p:nvCxnSpPr>
        <p:spPr>
          <a:xfrm rot="10800000">
            <a:off x="4764866" y="4746000"/>
            <a:ext cx="0" cy="2262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8" name="Shape 2068"/>
          <p:cNvCxnSpPr/>
          <p:nvPr/>
        </p:nvCxnSpPr>
        <p:spPr>
          <a:xfrm rot="10800000">
            <a:off x="5274192" y="4746162"/>
            <a:ext cx="0" cy="3957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9" name="Shape 2069"/>
          <p:cNvCxnSpPr/>
          <p:nvPr/>
        </p:nvCxnSpPr>
        <p:spPr>
          <a:xfrm rot="10800000">
            <a:off x="5622121" y="4745939"/>
            <a:ext cx="0" cy="2514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70" name="Shape 2070"/>
          <p:cNvCxnSpPr/>
          <p:nvPr/>
        </p:nvCxnSpPr>
        <p:spPr>
          <a:xfrm>
            <a:off x="2600233" y="4576319"/>
            <a:ext cx="0" cy="1698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1" name="Shape 2071"/>
          <p:cNvSpPr/>
          <p:nvPr/>
        </p:nvSpPr>
        <p:spPr>
          <a:xfrm>
            <a:off x="2536568" y="4463210"/>
            <a:ext cx="127200" cy="113100"/>
          </a:xfrm>
          <a:prstGeom prst="ellipse">
            <a:avLst/>
          </a:prstGeom>
          <a:solidFill>
            <a:srgbClr val="008000">
              <a:alpha val="49410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72" name="Shape 2072"/>
          <p:cNvCxnSpPr/>
          <p:nvPr/>
        </p:nvCxnSpPr>
        <p:spPr>
          <a:xfrm>
            <a:off x="5910848" y="4632873"/>
            <a:ext cx="0" cy="1131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3" name="Shape 2073"/>
          <p:cNvSpPr/>
          <p:nvPr/>
        </p:nvSpPr>
        <p:spPr>
          <a:xfrm>
            <a:off x="5847182" y="4519766"/>
            <a:ext cx="127200" cy="113100"/>
          </a:xfrm>
          <a:prstGeom prst="ellipse">
            <a:avLst/>
          </a:prstGeom>
          <a:solidFill>
            <a:srgbClr val="008000">
              <a:alpha val="29409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74" name="Shape 2074"/>
          <p:cNvCxnSpPr/>
          <p:nvPr/>
        </p:nvCxnSpPr>
        <p:spPr>
          <a:xfrm>
            <a:off x="6356507" y="4689428"/>
            <a:ext cx="0" cy="564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5" name="Shape 2075"/>
          <p:cNvSpPr/>
          <p:nvPr/>
        </p:nvSpPr>
        <p:spPr>
          <a:xfrm>
            <a:off x="6292842" y="4576319"/>
            <a:ext cx="127200" cy="113100"/>
          </a:xfrm>
          <a:prstGeom prst="ellipse">
            <a:avLst/>
          </a:prstGeom>
          <a:solidFill>
            <a:srgbClr val="008000">
              <a:alpha val="29409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Shape 2076"/>
          <p:cNvSpPr/>
          <p:nvPr/>
        </p:nvSpPr>
        <p:spPr>
          <a:xfrm rot="-2493740">
            <a:off x="5221377" y="5171403"/>
            <a:ext cx="120283" cy="120283"/>
          </a:xfrm>
          <a:prstGeom prst="rect">
            <a:avLst/>
          </a:prstGeom>
          <a:solidFill>
            <a:srgbClr val="C0504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7" name="Shape 2077"/>
          <p:cNvSpPr/>
          <p:nvPr/>
        </p:nvSpPr>
        <p:spPr>
          <a:xfrm rot="-2493740">
            <a:off x="5558713" y="4992038"/>
            <a:ext cx="120283" cy="120283"/>
          </a:xfrm>
          <a:prstGeom prst="rect">
            <a:avLst/>
          </a:prstGeom>
          <a:solidFill>
            <a:srgbClr val="C0504D">
              <a:alpha val="69410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78" name="Shape 2078"/>
          <p:cNvCxnSpPr/>
          <p:nvPr/>
        </p:nvCxnSpPr>
        <p:spPr>
          <a:xfrm>
            <a:off x="1263255" y="4689428"/>
            <a:ext cx="0" cy="564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9" name="Shape 2079"/>
          <p:cNvSpPr/>
          <p:nvPr/>
        </p:nvSpPr>
        <p:spPr>
          <a:xfrm>
            <a:off x="1199590" y="4576319"/>
            <a:ext cx="127200" cy="113100"/>
          </a:xfrm>
          <a:prstGeom prst="ellipse">
            <a:avLst/>
          </a:prstGeom>
          <a:solidFill>
            <a:srgbClr val="008000">
              <a:alpha val="24710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80" name="Shape 2080"/>
          <p:cNvCxnSpPr/>
          <p:nvPr/>
        </p:nvCxnSpPr>
        <p:spPr>
          <a:xfrm>
            <a:off x="1454253" y="4689428"/>
            <a:ext cx="0" cy="564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81" name="Shape 2081"/>
          <p:cNvSpPr/>
          <p:nvPr/>
        </p:nvSpPr>
        <p:spPr>
          <a:xfrm>
            <a:off x="1390587" y="4576319"/>
            <a:ext cx="127200" cy="113100"/>
          </a:xfrm>
          <a:prstGeom prst="ellipse">
            <a:avLst/>
          </a:prstGeom>
          <a:solidFill>
            <a:srgbClr val="008000">
              <a:alpha val="24710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2" name="Shape 2082"/>
          <p:cNvSpPr/>
          <p:nvPr/>
        </p:nvSpPr>
        <p:spPr>
          <a:xfrm>
            <a:off x="1141058" y="4745982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2083" name="Shape 2083"/>
          <p:cNvSpPr/>
          <p:nvPr/>
        </p:nvSpPr>
        <p:spPr>
          <a:xfrm>
            <a:off x="1337188" y="4745982"/>
            <a:ext cx="387299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2084" name="Shape 2084"/>
          <p:cNvSpPr/>
          <p:nvPr/>
        </p:nvSpPr>
        <p:spPr>
          <a:xfrm>
            <a:off x="2483171" y="4745982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2085" name="Shape 2085"/>
          <p:cNvSpPr/>
          <p:nvPr/>
        </p:nvSpPr>
        <p:spPr>
          <a:xfrm>
            <a:off x="2159708" y="4745982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2086" name="Shape 2086"/>
          <p:cNvSpPr/>
          <p:nvPr/>
        </p:nvSpPr>
        <p:spPr>
          <a:xfrm>
            <a:off x="2732700" y="4745982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</a:p>
        </p:txBody>
      </p:sp>
      <p:sp>
        <p:nvSpPr>
          <p:cNvPr id="2087" name="Shape 2087"/>
          <p:cNvSpPr/>
          <p:nvPr/>
        </p:nvSpPr>
        <p:spPr>
          <a:xfrm>
            <a:off x="2992496" y="4745982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</a:p>
        </p:txBody>
      </p:sp>
      <p:sp>
        <p:nvSpPr>
          <p:cNvPr id="2088" name="Shape 2088"/>
          <p:cNvSpPr/>
          <p:nvPr/>
        </p:nvSpPr>
        <p:spPr>
          <a:xfrm>
            <a:off x="3496687" y="4745982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2089" name="Shape 2089"/>
          <p:cNvSpPr/>
          <p:nvPr/>
        </p:nvSpPr>
        <p:spPr>
          <a:xfrm>
            <a:off x="4011146" y="4745982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</a:p>
        </p:txBody>
      </p:sp>
      <p:sp>
        <p:nvSpPr>
          <p:cNvPr id="2090" name="Shape 2090"/>
          <p:cNvSpPr/>
          <p:nvPr/>
        </p:nvSpPr>
        <p:spPr>
          <a:xfrm>
            <a:off x="5730119" y="4745982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</a:p>
        </p:txBody>
      </p:sp>
      <p:sp>
        <p:nvSpPr>
          <p:cNvPr id="2091" name="Shape 2091"/>
          <p:cNvSpPr/>
          <p:nvPr/>
        </p:nvSpPr>
        <p:spPr>
          <a:xfrm>
            <a:off x="6175778" y="4745982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</a:p>
        </p:txBody>
      </p:sp>
      <p:sp>
        <p:nvSpPr>
          <p:cNvPr id="2092" name="Shape 2092"/>
          <p:cNvSpPr/>
          <p:nvPr/>
        </p:nvSpPr>
        <p:spPr>
          <a:xfrm>
            <a:off x="4584137" y="4375185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</a:p>
        </p:txBody>
      </p:sp>
      <p:sp>
        <p:nvSpPr>
          <p:cNvPr id="2093" name="Shape 2093"/>
          <p:cNvSpPr/>
          <p:nvPr/>
        </p:nvSpPr>
        <p:spPr>
          <a:xfrm>
            <a:off x="5088328" y="4375185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</a:p>
        </p:txBody>
      </p:sp>
      <p:sp>
        <p:nvSpPr>
          <p:cNvPr id="2094" name="Shape 2094"/>
          <p:cNvSpPr/>
          <p:nvPr/>
        </p:nvSpPr>
        <p:spPr>
          <a:xfrm>
            <a:off x="5411791" y="4375185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</a:p>
        </p:txBody>
      </p:sp>
      <p:cxnSp>
        <p:nvCxnSpPr>
          <p:cNvPr id="2095" name="Shape 2095"/>
          <p:cNvCxnSpPr/>
          <p:nvPr/>
        </p:nvCxnSpPr>
        <p:spPr>
          <a:xfrm>
            <a:off x="1018861" y="1692133"/>
            <a:ext cx="0" cy="5091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stealth" w="lg" len="lg"/>
            <a:tailEnd type="none" w="med" len="med"/>
          </a:ln>
        </p:spPr>
      </p:cxnSp>
      <p:cxnSp>
        <p:nvCxnSpPr>
          <p:cNvPr id="2096" name="Shape 2096"/>
          <p:cNvCxnSpPr/>
          <p:nvPr/>
        </p:nvCxnSpPr>
        <p:spPr>
          <a:xfrm>
            <a:off x="1018861" y="2201123"/>
            <a:ext cx="6876000" cy="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2097" name="Shape 2097"/>
          <p:cNvCxnSpPr/>
          <p:nvPr/>
        </p:nvCxnSpPr>
        <p:spPr>
          <a:xfrm>
            <a:off x="1018861" y="2314232"/>
            <a:ext cx="0" cy="5091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stealth" w="lg" len="lg"/>
            <a:tailEnd type="none" w="med" len="med"/>
          </a:ln>
        </p:spPr>
      </p:cxnSp>
      <p:cxnSp>
        <p:nvCxnSpPr>
          <p:cNvPr id="2098" name="Shape 2098"/>
          <p:cNvCxnSpPr/>
          <p:nvPr/>
        </p:nvCxnSpPr>
        <p:spPr>
          <a:xfrm>
            <a:off x="1018861" y="2823221"/>
            <a:ext cx="6876000" cy="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2099" name="Shape 2099"/>
          <p:cNvCxnSpPr/>
          <p:nvPr/>
        </p:nvCxnSpPr>
        <p:spPr>
          <a:xfrm>
            <a:off x="1018861" y="2936330"/>
            <a:ext cx="0" cy="5090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stealth" w="lg" len="lg"/>
            <a:tailEnd type="none" w="med" len="med"/>
          </a:ln>
        </p:spPr>
      </p:cxnSp>
      <p:cxnSp>
        <p:nvCxnSpPr>
          <p:cNvPr id="2100" name="Shape 2100"/>
          <p:cNvCxnSpPr/>
          <p:nvPr/>
        </p:nvCxnSpPr>
        <p:spPr>
          <a:xfrm>
            <a:off x="1018861" y="3445319"/>
            <a:ext cx="6876000" cy="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2101" name="Shape 2101"/>
          <p:cNvCxnSpPr/>
          <p:nvPr/>
        </p:nvCxnSpPr>
        <p:spPr>
          <a:xfrm>
            <a:off x="1273524" y="2144568"/>
            <a:ext cx="0" cy="564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2" name="Shape 2102"/>
          <p:cNvCxnSpPr/>
          <p:nvPr/>
        </p:nvCxnSpPr>
        <p:spPr>
          <a:xfrm>
            <a:off x="1464520" y="2088014"/>
            <a:ext cx="0" cy="564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3" name="Shape 2103"/>
          <p:cNvCxnSpPr/>
          <p:nvPr/>
        </p:nvCxnSpPr>
        <p:spPr>
          <a:xfrm>
            <a:off x="2610501" y="2031459"/>
            <a:ext cx="0" cy="564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4" name="Shape 2104"/>
          <p:cNvCxnSpPr/>
          <p:nvPr/>
        </p:nvCxnSpPr>
        <p:spPr>
          <a:xfrm>
            <a:off x="4138476" y="1974906"/>
            <a:ext cx="0" cy="564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5" name="Shape 2105"/>
          <p:cNvCxnSpPr/>
          <p:nvPr/>
        </p:nvCxnSpPr>
        <p:spPr>
          <a:xfrm>
            <a:off x="5921116" y="1918350"/>
            <a:ext cx="0" cy="564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6" name="Shape 2106"/>
          <p:cNvCxnSpPr/>
          <p:nvPr/>
        </p:nvCxnSpPr>
        <p:spPr>
          <a:xfrm>
            <a:off x="6366775" y="1861797"/>
            <a:ext cx="0" cy="564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7" name="Shape 2107"/>
          <p:cNvCxnSpPr/>
          <p:nvPr/>
        </p:nvCxnSpPr>
        <p:spPr>
          <a:xfrm flipH="1">
            <a:off x="1273420" y="2137983"/>
            <a:ext cx="191100" cy="66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8" name="Shape 2108"/>
          <p:cNvCxnSpPr/>
          <p:nvPr/>
        </p:nvCxnSpPr>
        <p:spPr>
          <a:xfrm flipH="1">
            <a:off x="1464501" y="2081430"/>
            <a:ext cx="1146000" cy="66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9" name="Shape 2109"/>
          <p:cNvCxnSpPr/>
          <p:nvPr/>
        </p:nvCxnSpPr>
        <p:spPr>
          <a:xfrm flipH="1">
            <a:off x="2610276" y="2024875"/>
            <a:ext cx="1528200" cy="66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0" name="Shape 2110"/>
          <p:cNvCxnSpPr/>
          <p:nvPr/>
        </p:nvCxnSpPr>
        <p:spPr>
          <a:xfrm flipH="1">
            <a:off x="4138516" y="1968321"/>
            <a:ext cx="1782600" cy="66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1" name="Shape 2111"/>
          <p:cNvCxnSpPr/>
          <p:nvPr/>
        </p:nvCxnSpPr>
        <p:spPr>
          <a:xfrm flipH="1">
            <a:off x="5920975" y="1911766"/>
            <a:ext cx="445800" cy="66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2" name="Shape 2112"/>
          <p:cNvCxnSpPr/>
          <p:nvPr/>
        </p:nvCxnSpPr>
        <p:spPr>
          <a:xfrm flipH="1">
            <a:off x="6366757" y="1855211"/>
            <a:ext cx="1146000" cy="66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3" name="Shape 2113"/>
          <p:cNvCxnSpPr/>
          <p:nvPr/>
        </p:nvCxnSpPr>
        <p:spPr>
          <a:xfrm>
            <a:off x="1719183" y="2766666"/>
            <a:ext cx="0" cy="564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4" name="Shape 2114"/>
          <p:cNvCxnSpPr/>
          <p:nvPr/>
        </p:nvCxnSpPr>
        <p:spPr>
          <a:xfrm>
            <a:off x="2292174" y="2710111"/>
            <a:ext cx="0" cy="564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5" name="Shape 2115"/>
          <p:cNvCxnSpPr/>
          <p:nvPr/>
        </p:nvCxnSpPr>
        <p:spPr>
          <a:xfrm>
            <a:off x="2865165" y="2653558"/>
            <a:ext cx="0" cy="564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6" name="Shape 2116"/>
          <p:cNvCxnSpPr/>
          <p:nvPr/>
        </p:nvCxnSpPr>
        <p:spPr>
          <a:xfrm>
            <a:off x="3119826" y="2597002"/>
            <a:ext cx="0" cy="564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7" name="Shape 2117"/>
          <p:cNvCxnSpPr/>
          <p:nvPr/>
        </p:nvCxnSpPr>
        <p:spPr>
          <a:xfrm>
            <a:off x="3692817" y="2540449"/>
            <a:ext cx="0" cy="564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8" name="Shape 2118"/>
          <p:cNvCxnSpPr/>
          <p:nvPr/>
        </p:nvCxnSpPr>
        <p:spPr>
          <a:xfrm rot="10800000">
            <a:off x="1719174" y="2766666"/>
            <a:ext cx="573000" cy="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9" name="Shape 2119"/>
          <p:cNvCxnSpPr/>
          <p:nvPr/>
        </p:nvCxnSpPr>
        <p:spPr>
          <a:xfrm rot="10800000">
            <a:off x="2292165" y="2710111"/>
            <a:ext cx="573000" cy="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0" name="Shape 2120"/>
          <p:cNvCxnSpPr/>
          <p:nvPr/>
        </p:nvCxnSpPr>
        <p:spPr>
          <a:xfrm rot="10800000">
            <a:off x="2865126" y="2653558"/>
            <a:ext cx="254700" cy="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1" name="Shape 2121"/>
          <p:cNvCxnSpPr/>
          <p:nvPr/>
        </p:nvCxnSpPr>
        <p:spPr>
          <a:xfrm rot="10800000">
            <a:off x="3119817" y="2597002"/>
            <a:ext cx="573000" cy="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2" name="Shape 2122"/>
          <p:cNvCxnSpPr/>
          <p:nvPr/>
        </p:nvCxnSpPr>
        <p:spPr>
          <a:xfrm rot="10800000">
            <a:off x="3692857" y="2540449"/>
            <a:ext cx="3819900" cy="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3" name="Shape 2123"/>
          <p:cNvCxnSpPr/>
          <p:nvPr/>
        </p:nvCxnSpPr>
        <p:spPr>
          <a:xfrm>
            <a:off x="4775133" y="3388764"/>
            <a:ext cx="0" cy="564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4" name="Shape 2124"/>
          <p:cNvCxnSpPr/>
          <p:nvPr/>
        </p:nvCxnSpPr>
        <p:spPr>
          <a:xfrm>
            <a:off x="5348125" y="3332210"/>
            <a:ext cx="0" cy="564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5" name="Shape 2125"/>
          <p:cNvCxnSpPr/>
          <p:nvPr/>
        </p:nvCxnSpPr>
        <p:spPr>
          <a:xfrm>
            <a:off x="5730119" y="3275655"/>
            <a:ext cx="0" cy="56399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6" name="Shape 2126"/>
          <p:cNvCxnSpPr/>
          <p:nvPr/>
        </p:nvCxnSpPr>
        <p:spPr>
          <a:xfrm rot="10800000">
            <a:off x="4775125" y="3388764"/>
            <a:ext cx="573000" cy="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7" name="Shape 2127"/>
          <p:cNvCxnSpPr/>
          <p:nvPr/>
        </p:nvCxnSpPr>
        <p:spPr>
          <a:xfrm rot="10800000">
            <a:off x="5348219" y="3332210"/>
            <a:ext cx="381900" cy="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8" name="Shape 2128"/>
          <p:cNvCxnSpPr/>
          <p:nvPr/>
        </p:nvCxnSpPr>
        <p:spPr>
          <a:xfrm rot="10800000">
            <a:off x="5730157" y="3275655"/>
            <a:ext cx="1782600" cy="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9" name="Shape 2129"/>
          <p:cNvSpPr/>
          <p:nvPr/>
        </p:nvSpPr>
        <p:spPr>
          <a:xfrm>
            <a:off x="1146191" y="2113098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2130" name="Shape 2130"/>
          <p:cNvSpPr/>
          <p:nvPr/>
        </p:nvSpPr>
        <p:spPr>
          <a:xfrm>
            <a:off x="1342321" y="2113098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2131" name="Shape 2131"/>
          <p:cNvSpPr/>
          <p:nvPr/>
        </p:nvSpPr>
        <p:spPr>
          <a:xfrm>
            <a:off x="2483171" y="2144568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2132" name="Shape 2132"/>
          <p:cNvSpPr/>
          <p:nvPr/>
        </p:nvSpPr>
        <p:spPr>
          <a:xfrm>
            <a:off x="4011146" y="2144568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</a:p>
        </p:txBody>
      </p:sp>
      <p:sp>
        <p:nvSpPr>
          <p:cNvPr id="2133" name="Shape 2133"/>
          <p:cNvSpPr/>
          <p:nvPr/>
        </p:nvSpPr>
        <p:spPr>
          <a:xfrm>
            <a:off x="5730119" y="2113098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</a:p>
        </p:txBody>
      </p:sp>
      <p:sp>
        <p:nvSpPr>
          <p:cNvPr id="2134" name="Shape 2134"/>
          <p:cNvSpPr/>
          <p:nvPr/>
        </p:nvSpPr>
        <p:spPr>
          <a:xfrm>
            <a:off x="6175778" y="2113098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</a:p>
        </p:txBody>
      </p:sp>
      <p:sp>
        <p:nvSpPr>
          <p:cNvPr id="2135" name="Shape 2135"/>
          <p:cNvSpPr/>
          <p:nvPr/>
        </p:nvSpPr>
        <p:spPr>
          <a:xfrm>
            <a:off x="1586717" y="4745982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2136" name="Shape 2136"/>
          <p:cNvSpPr/>
          <p:nvPr/>
        </p:nvSpPr>
        <p:spPr>
          <a:xfrm>
            <a:off x="2164842" y="2766666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2137" name="Shape 2137"/>
          <p:cNvSpPr/>
          <p:nvPr/>
        </p:nvSpPr>
        <p:spPr>
          <a:xfrm>
            <a:off x="2737833" y="2766666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</a:p>
        </p:txBody>
      </p:sp>
      <p:sp>
        <p:nvSpPr>
          <p:cNvPr id="2138" name="Shape 2138"/>
          <p:cNvSpPr/>
          <p:nvPr/>
        </p:nvSpPr>
        <p:spPr>
          <a:xfrm>
            <a:off x="2997628" y="2766666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</a:p>
        </p:txBody>
      </p:sp>
      <p:sp>
        <p:nvSpPr>
          <p:cNvPr id="2139" name="Shape 2139"/>
          <p:cNvSpPr/>
          <p:nvPr/>
        </p:nvSpPr>
        <p:spPr>
          <a:xfrm>
            <a:off x="3501821" y="2766666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2140" name="Shape 2140"/>
          <p:cNvSpPr/>
          <p:nvPr/>
        </p:nvSpPr>
        <p:spPr>
          <a:xfrm>
            <a:off x="1591851" y="2766666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2141" name="Shape 2141"/>
          <p:cNvSpPr/>
          <p:nvPr/>
        </p:nvSpPr>
        <p:spPr>
          <a:xfrm>
            <a:off x="4642669" y="3357294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</a:p>
        </p:txBody>
      </p:sp>
      <p:sp>
        <p:nvSpPr>
          <p:cNvPr id="2142" name="Shape 2142"/>
          <p:cNvSpPr/>
          <p:nvPr/>
        </p:nvSpPr>
        <p:spPr>
          <a:xfrm>
            <a:off x="5146860" y="3357294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</a:p>
        </p:txBody>
      </p:sp>
      <p:sp>
        <p:nvSpPr>
          <p:cNvPr id="2143" name="Shape 2143"/>
          <p:cNvSpPr/>
          <p:nvPr/>
        </p:nvSpPr>
        <p:spPr>
          <a:xfrm>
            <a:off x="5470323" y="3357294"/>
            <a:ext cx="387300" cy="314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</a:p>
        </p:txBody>
      </p:sp>
      <p:sp>
        <p:nvSpPr>
          <p:cNvPr id="2144" name="Shape 2144"/>
          <p:cNvSpPr/>
          <p:nvPr/>
        </p:nvSpPr>
        <p:spPr>
          <a:xfrm>
            <a:off x="127542" y="1805241"/>
            <a:ext cx="827400" cy="290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" sz="15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Alice</a:t>
            </a: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(t)</a:t>
            </a:r>
          </a:p>
        </p:txBody>
      </p:sp>
      <p:sp>
        <p:nvSpPr>
          <p:cNvPr id="2145" name="Shape 2145"/>
          <p:cNvSpPr/>
          <p:nvPr/>
        </p:nvSpPr>
        <p:spPr>
          <a:xfrm>
            <a:off x="191207" y="2427340"/>
            <a:ext cx="827400" cy="290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" sz="15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Bob</a:t>
            </a: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(t)</a:t>
            </a:r>
          </a:p>
        </p:txBody>
      </p:sp>
      <p:sp>
        <p:nvSpPr>
          <p:cNvPr id="2146" name="Shape 2146"/>
          <p:cNvSpPr/>
          <p:nvPr/>
        </p:nvSpPr>
        <p:spPr>
          <a:xfrm>
            <a:off x="16598" y="3042140"/>
            <a:ext cx="954900" cy="290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" sz="15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Charlie</a:t>
            </a: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(t)</a:t>
            </a:r>
          </a:p>
        </p:txBody>
      </p:sp>
      <p:sp>
        <p:nvSpPr>
          <p:cNvPr id="2147" name="Shape 2147"/>
          <p:cNvSpPr txBox="1"/>
          <p:nvPr/>
        </p:nvSpPr>
        <p:spPr>
          <a:xfrm>
            <a:off x="2544396" y="526272"/>
            <a:ext cx="1315500" cy="5805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Simulation and Estimation</a:t>
            </a:r>
          </a:p>
        </p:txBody>
      </p:sp>
      <p:sp>
        <p:nvSpPr>
          <p:cNvPr id="2148" name="Shape 2148"/>
          <p:cNvSpPr txBox="1"/>
          <p:nvPr/>
        </p:nvSpPr>
        <p:spPr>
          <a:xfrm>
            <a:off x="4575083" y="526272"/>
            <a:ext cx="1315500" cy="5805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Real-data Experiment</a:t>
            </a:r>
          </a:p>
        </p:txBody>
      </p:sp>
      <p:sp>
        <p:nvSpPr>
          <p:cNvPr id="2149" name="Shape 2149"/>
          <p:cNvSpPr/>
          <p:nvPr/>
        </p:nvSpPr>
        <p:spPr>
          <a:xfrm>
            <a:off x="340923" y="1400375"/>
            <a:ext cx="6577500" cy="314100"/>
          </a:xfrm>
          <a:prstGeom prst="rect">
            <a:avLst/>
          </a:prstGeom>
          <a:solidFill>
            <a:srgbClr val="1DAF9B">
              <a:alpha val="46670"/>
            </a:srgbClr>
          </a:solidFill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model each user’s messages as </a:t>
            </a:r>
            <a:r>
              <a:rPr lang="en" sz="1200" b="1" i="0" u="none" strike="noStrike" cap="none">
                <a:solidFill>
                  <a:srgbClr val="C0504D"/>
                </a:solidFill>
                <a:latin typeface="Lato"/>
                <a:ea typeface="Lato"/>
                <a:cs typeface="Lato"/>
                <a:sym typeface="Lato"/>
              </a:rPr>
              <a:t>point processes</a:t>
            </a: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{(t</a:t>
            </a:r>
            <a:r>
              <a:rPr lang="en" sz="1200" b="1" i="0" u="none" strike="noStrike" cap="none" baseline="-25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, m</a:t>
            </a:r>
            <a:r>
              <a:rPr lang="en" sz="1200" b="1" i="0" u="none" strike="noStrike" cap="none" baseline="-25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)} with message sentiment</a:t>
            </a:r>
          </a:p>
        </p:txBody>
      </p:sp>
      <p:sp>
        <p:nvSpPr>
          <p:cNvPr id="2150" name="Shape 2150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128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Shape 2155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700" cy="437400"/>
          </a:xfrm>
          <a:prstGeom prst="rect">
            <a:avLst/>
          </a:prstGeom>
        </p:spPr>
        <p:txBody>
          <a:bodyPr lIns="95925" tIns="95925" rIns="95925" bIns="959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129</a:t>
            </a:fld>
            <a:endParaRPr lang="en"/>
          </a:p>
        </p:txBody>
      </p:sp>
      <p:sp>
        <p:nvSpPr>
          <p:cNvPr id="2156" name="Shape 2156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700" cy="437400"/>
          </a:xfrm>
          <a:prstGeom prst="rect">
            <a:avLst/>
          </a:prstGeom>
        </p:spPr>
        <p:txBody>
          <a:bodyPr lIns="95925" tIns="95925" rIns="95925" bIns="959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129</a:t>
            </a:fld>
            <a:endParaRPr lang="en"/>
          </a:p>
        </p:txBody>
      </p:sp>
      <p:pic>
        <p:nvPicPr>
          <p:cNvPr id="2157" name="Shape 2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6544" y="1834647"/>
            <a:ext cx="4086000" cy="75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8" name="Shape 2158"/>
          <p:cNvSpPr/>
          <p:nvPr/>
        </p:nvSpPr>
        <p:spPr>
          <a:xfrm>
            <a:off x="88938" y="2701686"/>
            <a:ext cx="2108700" cy="4743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User’s message intensity</a:t>
            </a:r>
          </a:p>
        </p:txBody>
      </p:sp>
      <p:sp>
        <p:nvSpPr>
          <p:cNvPr id="2159" name="Shape 2159"/>
          <p:cNvSpPr/>
          <p:nvPr/>
        </p:nvSpPr>
        <p:spPr>
          <a:xfrm>
            <a:off x="2069934" y="2699653"/>
            <a:ext cx="2108700" cy="4743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Messages on her </a:t>
            </a:r>
            <a:b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own initiative</a:t>
            </a:r>
          </a:p>
        </p:txBody>
      </p:sp>
      <p:pic>
        <p:nvPicPr>
          <p:cNvPr id="2160" name="Shape 21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259" y="1852913"/>
            <a:ext cx="1022400" cy="54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1" name="Shape 21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2868" y="1905833"/>
            <a:ext cx="609300" cy="5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2" name="Shape 2162"/>
          <p:cNvSpPr/>
          <p:nvPr/>
        </p:nvSpPr>
        <p:spPr>
          <a:xfrm rot="-5400000">
            <a:off x="2911374" y="2082282"/>
            <a:ext cx="317400" cy="8115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3" name="Shape 2163"/>
          <p:cNvSpPr/>
          <p:nvPr/>
        </p:nvSpPr>
        <p:spPr>
          <a:xfrm rot="-5400000">
            <a:off x="911116" y="2082283"/>
            <a:ext cx="317400" cy="8115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4" name="Shape 21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78225" y="2011676"/>
            <a:ext cx="319500" cy="31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5" name="Shape 216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03610" y="2011676"/>
            <a:ext cx="359100" cy="2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6" name="Shape 2166"/>
          <p:cNvSpPr/>
          <p:nvPr/>
        </p:nvSpPr>
        <p:spPr>
          <a:xfrm>
            <a:off x="4178737" y="2699653"/>
            <a:ext cx="2492100" cy="4743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Temporal influence from user v on user u</a:t>
            </a:r>
          </a:p>
        </p:txBody>
      </p:sp>
      <p:sp>
        <p:nvSpPr>
          <p:cNvPr id="2167" name="Shape 2167"/>
          <p:cNvSpPr/>
          <p:nvPr/>
        </p:nvSpPr>
        <p:spPr>
          <a:xfrm>
            <a:off x="6031928" y="2860450"/>
            <a:ext cx="2491800" cy="4743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Previous </a:t>
            </a:r>
            <a:b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messages by user v</a:t>
            </a:r>
          </a:p>
        </p:txBody>
      </p:sp>
      <p:cxnSp>
        <p:nvCxnSpPr>
          <p:cNvPr id="2168" name="Shape 2168"/>
          <p:cNvCxnSpPr>
            <a:stCxn id="2166" idx="0"/>
          </p:cNvCxnSpPr>
          <p:nvPr/>
        </p:nvCxnSpPr>
        <p:spPr>
          <a:xfrm rot="10800000" flipH="1">
            <a:off x="5424787" y="2276353"/>
            <a:ext cx="415200" cy="423300"/>
          </a:xfrm>
          <a:prstGeom prst="straightConnector1">
            <a:avLst/>
          </a:prstGeom>
          <a:solidFill>
            <a:srgbClr val="4F81BD"/>
          </a:solidFill>
          <a:ln w="508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2169" name="Shape 2169"/>
          <p:cNvSpPr/>
          <p:nvPr/>
        </p:nvSpPr>
        <p:spPr>
          <a:xfrm rot="-5400000">
            <a:off x="7113732" y="1472229"/>
            <a:ext cx="317400" cy="2353199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0" name="Shape 2170"/>
          <p:cNvSpPr/>
          <p:nvPr/>
        </p:nvSpPr>
        <p:spPr>
          <a:xfrm>
            <a:off x="7054378" y="1852913"/>
            <a:ext cx="1469700" cy="5292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1" name="Shape 2171"/>
          <p:cNvSpPr/>
          <p:nvPr/>
        </p:nvSpPr>
        <p:spPr>
          <a:xfrm>
            <a:off x="7343064" y="1462415"/>
            <a:ext cx="1692000" cy="618299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Exponential kernel (memory)</a:t>
            </a:r>
          </a:p>
        </p:txBody>
      </p:sp>
      <p:pic>
        <p:nvPicPr>
          <p:cNvPr id="2172" name="Shape 217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72383" y="3618048"/>
            <a:ext cx="4038299" cy="73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3" name="Shape 2173"/>
          <p:cNvSpPr/>
          <p:nvPr/>
        </p:nvSpPr>
        <p:spPr>
          <a:xfrm>
            <a:off x="248483" y="4503094"/>
            <a:ext cx="1914900" cy="4338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User’s </a:t>
            </a:r>
            <a:r>
              <a:rPr lang="en" sz="1000" b="1" i="0" u="none" strike="noStrike" cap="none">
                <a:solidFill>
                  <a:srgbClr val="C0504D"/>
                </a:solidFill>
                <a:latin typeface="Lato"/>
                <a:ea typeface="Lato"/>
                <a:cs typeface="Lato"/>
                <a:sym typeface="Lato"/>
              </a:rPr>
              <a:t>latent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C0504D"/>
                </a:solidFill>
                <a:latin typeface="Lato"/>
                <a:ea typeface="Lato"/>
                <a:cs typeface="Lato"/>
                <a:sym typeface="Lato"/>
              </a:rPr>
              <a:t>opinion</a:t>
            </a:r>
          </a:p>
        </p:txBody>
      </p:sp>
      <p:sp>
        <p:nvSpPr>
          <p:cNvPr id="2174" name="Shape 2174"/>
          <p:cNvSpPr/>
          <p:nvPr/>
        </p:nvSpPr>
        <p:spPr>
          <a:xfrm>
            <a:off x="1757320" y="4503094"/>
            <a:ext cx="1914900" cy="4338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User’s initial </a:t>
            </a:r>
            <a:b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opinion</a:t>
            </a:r>
          </a:p>
        </p:txBody>
      </p:sp>
      <p:sp>
        <p:nvSpPr>
          <p:cNvPr id="2175" name="Shape 2175"/>
          <p:cNvSpPr/>
          <p:nvPr/>
        </p:nvSpPr>
        <p:spPr>
          <a:xfrm rot="-5400000">
            <a:off x="2560843" y="3941072"/>
            <a:ext cx="290400" cy="7368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6" name="Shape 2176"/>
          <p:cNvSpPr/>
          <p:nvPr/>
        </p:nvSpPr>
        <p:spPr>
          <a:xfrm rot="-5400000">
            <a:off x="1052004" y="3989494"/>
            <a:ext cx="290400" cy="7368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7" name="Shape 21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15352" y="3763318"/>
            <a:ext cx="290100" cy="29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8" name="Shape 217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08125" y="3763318"/>
            <a:ext cx="271800" cy="2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9" name="Shape 217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8804" y="3737531"/>
            <a:ext cx="812700" cy="4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0" name="Shape 218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95675" y="3763318"/>
            <a:ext cx="638400" cy="38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1" name="Shape 2181"/>
          <p:cNvSpPr/>
          <p:nvPr/>
        </p:nvSpPr>
        <p:spPr>
          <a:xfrm>
            <a:off x="3382223" y="4489675"/>
            <a:ext cx="2263200" cy="6162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Informational influence from user v on user u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Not captured previously</a:t>
            </a:r>
          </a:p>
        </p:txBody>
      </p:sp>
      <p:cxnSp>
        <p:nvCxnSpPr>
          <p:cNvPr id="2182" name="Shape 2182"/>
          <p:cNvCxnSpPr>
            <a:stCxn id="2181" idx="0"/>
          </p:cNvCxnSpPr>
          <p:nvPr/>
        </p:nvCxnSpPr>
        <p:spPr>
          <a:xfrm rot="10800000" flipH="1">
            <a:off x="4513823" y="4102375"/>
            <a:ext cx="377100" cy="387300"/>
          </a:xfrm>
          <a:prstGeom prst="straightConnector1">
            <a:avLst/>
          </a:prstGeom>
          <a:solidFill>
            <a:srgbClr val="4F81BD"/>
          </a:solidFill>
          <a:ln w="508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2183" name="Shape 2183"/>
          <p:cNvSpPr/>
          <p:nvPr/>
        </p:nvSpPr>
        <p:spPr>
          <a:xfrm>
            <a:off x="5529416" y="4553458"/>
            <a:ext cx="1799100" cy="5655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Previous </a:t>
            </a:r>
            <a:b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000" b="1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expressed opinions</a:t>
            </a: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y user v</a:t>
            </a:r>
          </a:p>
        </p:txBody>
      </p:sp>
      <p:sp>
        <p:nvSpPr>
          <p:cNvPr id="2184" name="Shape 2184"/>
          <p:cNvSpPr/>
          <p:nvPr/>
        </p:nvSpPr>
        <p:spPr>
          <a:xfrm rot="-5400000">
            <a:off x="6209507" y="3103349"/>
            <a:ext cx="290400" cy="25791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5" name="Shape 2185"/>
          <p:cNvSpPr/>
          <p:nvPr/>
        </p:nvSpPr>
        <p:spPr>
          <a:xfrm>
            <a:off x="6573996" y="3618048"/>
            <a:ext cx="1160700" cy="4842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6" name="Shape 2186"/>
          <p:cNvSpPr/>
          <p:nvPr/>
        </p:nvSpPr>
        <p:spPr>
          <a:xfrm>
            <a:off x="6973920" y="2712617"/>
            <a:ext cx="1536600" cy="5655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Exponential kernel (memory)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729450" y="1469400"/>
            <a:ext cx="7874100" cy="16875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38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Hashtag Diffusion in social media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dirty="0"/>
              <a:t>										</a:t>
            </a:r>
          </a:p>
          <a:p>
            <a:pPr marL="41148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2400" dirty="0">
                <a:solidFill>
                  <a:srgbClr val="FFC000"/>
                </a:solidFill>
              </a:rPr>
              <a:t>IJCAI’17, Infocom’17</a:t>
            </a:r>
          </a:p>
        </p:txBody>
      </p:sp>
      <p:sp>
        <p:nvSpPr>
          <p:cNvPr id="454" name="Shape 454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13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" name="Shape 2191"/>
          <p:cNvSpPr txBox="1"/>
          <p:nvPr/>
        </p:nvSpPr>
        <p:spPr>
          <a:xfrm>
            <a:off x="960762" y="4814680"/>
            <a:ext cx="7596600" cy="3351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Our estimation method </a:t>
            </a: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scales to networks with million of nodes and events</a:t>
            </a:r>
          </a:p>
        </p:txBody>
      </p:sp>
      <p:pic>
        <p:nvPicPr>
          <p:cNvPr id="2192" name="Shape 2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1578" y="1933216"/>
            <a:ext cx="4546800" cy="2341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93" name="Shape 2193"/>
          <p:cNvSpPr txBox="1"/>
          <p:nvPr/>
        </p:nvSpPr>
        <p:spPr>
          <a:xfrm>
            <a:off x="5564619" y="4238212"/>
            <a:ext cx="2647200" cy="20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single machine with 24 cores</a:t>
            </a:r>
          </a:p>
        </p:txBody>
      </p:sp>
      <p:sp>
        <p:nvSpPr>
          <p:cNvPr id="2194" name="Shape 2194"/>
          <p:cNvSpPr/>
          <p:nvPr/>
        </p:nvSpPr>
        <p:spPr>
          <a:xfrm>
            <a:off x="340933" y="344147"/>
            <a:ext cx="1872300" cy="920400"/>
          </a:xfrm>
          <a:prstGeom prst="homePlate">
            <a:avLst>
              <a:gd name="adj" fmla="val 50000"/>
            </a:avLst>
          </a:prstGeom>
          <a:solidFill>
            <a:srgbClr val="1A998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5" name="Shape 2195"/>
          <p:cNvSpPr/>
          <p:nvPr/>
        </p:nvSpPr>
        <p:spPr>
          <a:xfrm>
            <a:off x="2121852" y="344147"/>
            <a:ext cx="2051099" cy="9204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6" name="Shape 2196"/>
          <p:cNvSpPr/>
          <p:nvPr/>
        </p:nvSpPr>
        <p:spPr>
          <a:xfrm>
            <a:off x="4081573" y="344147"/>
            <a:ext cx="2051100" cy="920400"/>
          </a:xfrm>
          <a:prstGeom prst="chevron">
            <a:avLst>
              <a:gd name="adj" fmla="val 50000"/>
            </a:avLst>
          </a:prstGeom>
          <a:solidFill>
            <a:srgbClr val="B7B7B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7" name="Shape 2197"/>
          <p:cNvSpPr txBox="1"/>
          <p:nvPr/>
        </p:nvSpPr>
        <p:spPr>
          <a:xfrm>
            <a:off x="382747" y="465962"/>
            <a:ext cx="1455600" cy="5805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Model Formulation</a:t>
            </a:r>
          </a:p>
        </p:txBody>
      </p:sp>
      <p:sp>
        <p:nvSpPr>
          <p:cNvPr id="2198" name="Shape 2198"/>
          <p:cNvSpPr txBox="1"/>
          <p:nvPr/>
        </p:nvSpPr>
        <p:spPr>
          <a:xfrm>
            <a:off x="2544396" y="526272"/>
            <a:ext cx="1315500" cy="5805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Simulation and Estimation</a:t>
            </a:r>
          </a:p>
        </p:txBody>
      </p:sp>
      <p:sp>
        <p:nvSpPr>
          <p:cNvPr id="2199" name="Shape 2199"/>
          <p:cNvSpPr txBox="1"/>
          <p:nvPr/>
        </p:nvSpPr>
        <p:spPr>
          <a:xfrm>
            <a:off x="4575083" y="526272"/>
            <a:ext cx="1315500" cy="5805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Real-data Experiment</a:t>
            </a:r>
          </a:p>
        </p:txBody>
      </p:sp>
      <p:sp>
        <p:nvSpPr>
          <p:cNvPr id="2200" name="Shape 2200"/>
          <p:cNvSpPr txBox="1"/>
          <p:nvPr/>
        </p:nvSpPr>
        <p:spPr>
          <a:xfrm>
            <a:off x="313625" y="1456211"/>
            <a:ext cx="3177900" cy="4188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Parameter Estimation scalability</a:t>
            </a:r>
          </a:p>
        </p:txBody>
      </p:sp>
      <p:sp>
        <p:nvSpPr>
          <p:cNvPr id="2201" name="Shape 2201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130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Shape 2206"/>
          <p:cNvSpPr txBox="1"/>
          <p:nvPr/>
        </p:nvSpPr>
        <p:spPr>
          <a:xfrm>
            <a:off x="923434" y="2008675"/>
            <a:ext cx="3573000" cy="25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Delhi Assembly Election, 12/2013</a:t>
            </a:r>
          </a:p>
        </p:txBody>
      </p:sp>
      <p:pic>
        <p:nvPicPr>
          <p:cNvPr id="2207" name="Shape 2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718" y="2239549"/>
            <a:ext cx="7695600" cy="18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8" name="Shape 2208"/>
          <p:cNvSpPr txBox="1"/>
          <p:nvPr/>
        </p:nvSpPr>
        <p:spPr>
          <a:xfrm>
            <a:off x="1013053" y="4857382"/>
            <a:ext cx="7256100" cy="591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Our model (in red) outperforms state of the art in terms of failure rate</a:t>
            </a:r>
          </a:p>
        </p:txBody>
      </p:sp>
      <p:pic>
        <p:nvPicPr>
          <p:cNvPr id="2209" name="Shape 22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7709" y="5168058"/>
            <a:ext cx="2559600" cy="3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0" name="Shape 2210" descr="forecastLog_DSTwitter_new.pd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1607" y="2530166"/>
            <a:ext cx="2816400" cy="208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11" name="Shape 2211"/>
          <p:cNvSpPr txBox="1"/>
          <p:nvPr/>
        </p:nvSpPr>
        <p:spPr>
          <a:xfrm>
            <a:off x="4836267" y="1918833"/>
            <a:ext cx="2738700" cy="321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Bollywood star incident</a:t>
            </a:r>
            <a:b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05/2015</a:t>
            </a:r>
          </a:p>
        </p:txBody>
      </p:sp>
      <p:grpSp>
        <p:nvGrpSpPr>
          <p:cNvPr id="2212" name="Shape 2212"/>
          <p:cNvGrpSpPr/>
          <p:nvPr/>
        </p:nvGrpSpPr>
        <p:grpSpPr>
          <a:xfrm>
            <a:off x="813475" y="2428746"/>
            <a:ext cx="3518042" cy="2226613"/>
            <a:chOff x="431800" y="2843733"/>
            <a:chExt cx="4608387" cy="3160558"/>
          </a:xfrm>
        </p:grpSpPr>
        <p:pic>
          <p:nvPicPr>
            <p:cNvPr id="2213" name="Shape 2213" descr="forecastLog_DMlargeTwitter_new.pdf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23887" y="2944891"/>
              <a:ext cx="3816300" cy="3059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4" name="Shape 22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31800" y="2843733"/>
              <a:ext cx="749700" cy="2416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15" name="Shape 2215"/>
          <p:cNvSpPr/>
          <p:nvPr/>
        </p:nvSpPr>
        <p:spPr>
          <a:xfrm>
            <a:off x="479172" y="459358"/>
            <a:ext cx="1872300" cy="920400"/>
          </a:xfrm>
          <a:prstGeom prst="homePlate">
            <a:avLst>
              <a:gd name="adj" fmla="val 50000"/>
            </a:avLst>
          </a:prstGeom>
          <a:solidFill>
            <a:srgbClr val="1A998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6" name="Shape 2216"/>
          <p:cNvSpPr/>
          <p:nvPr/>
        </p:nvSpPr>
        <p:spPr>
          <a:xfrm>
            <a:off x="2260092" y="459358"/>
            <a:ext cx="2051100" cy="9204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7" name="Shape 2217"/>
          <p:cNvSpPr/>
          <p:nvPr/>
        </p:nvSpPr>
        <p:spPr>
          <a:xfrm>
            <a:off x="4219812" y="459358"/>
            <a:ext cx="2051100" cy="9204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8" name="Shape 2218"/>
          <p:cNvSpPr txBox="1"/>
          <p:nvPr/>
        </p:nvSpPr>
        <p:spPr>
          <a:xfrm>
            <a:off x="520987" y="581174"/>
            <a:ext cx="1455600" cy="5805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Model Formulation</a:t>
            </a:r>
          </a:p>
        </p:txBody>
      </p:sp>
      <p:sp>
        <p:nvSpPr>
          <p:cNvPr id="2219" name="Shape 2219"/>
          <p:cNvSpPr txBox="1"/>
          <p:nvPr/>
        </p:nvSpPr>
        <p:spPr>
          <a:xfrm>
            <a:off x="2682635" y="641485"/>
            <a:ext cx="1315500" cy="5805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Simulation and Estimation</a:t>
            </a:r>
          </a:p>
        </p:txBody>
      </p:sp>
      <p:sp>
        <p:nvSpPr>
          <p:cNvPr id="2220" name="Shape 2220"/>
          <p:cNvSpPr txBox="1"/>
          <p:nvPr/>
        </p:nvSpPr>
        <p:spPr>
          <a:xfrm>
            <a:off x="4713323" y="641485"/>
            <a:ext cx="1315500" cy="5805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Real-data Experiment</a:t>
            </a:r>
          </a:p>
        </p:txBody>
      </p:sp>
      <p:sp>
        <p:nvSpPr>
          <p:cNvPr id="2221" name="Shape 2221"/>
          <p:cNvSpPr txBox="1"/>
          <p:nvPr/>
        </p:nvSpPr>
        <p:spPr>
          <a:xfrm>
            <a:off x="451864" y="1513816"/>
            <a:ext cx="3978300" cy="3798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Microscopic prediction, Failure Rate</a:t>
            </a:r>
          </a:p>
        </p:txBody>
      </p:sp>
      <p:sp>
        <p:nvSpPr>
          <p:cNvPr id="2222" name="Shape 222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131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Shape 2227"/>
          <p:cNvSpPr txBox="1">
            <a:spLocks noGrp="1"/>
          </p:cNvSpPr>
          <p:nvPr>
            <p:ph type="title"/>
          </p:nvPr>
        </p:nvSpPr>
        <p:spPr>
          <a:xfrm>
            <a:off x="729450" y="703166"/>
            <a:ext cx="7688700" cy="59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Collaborators</a:t>
            </a:r>
          </a:p>
        </p:txBody>
      </p:sp>
      <p:sp>
        <p:nvSpPr>
          <p:cNvPr id="2228" name="Shape 2228"/>
          <p:cNvSpPr txBox="1">
            <a:spLocks noGrp="1"/>
          </p:cNvSpPr>
          <p:nvPr>
            <p:ph type="body" idx="1"/>
          </p:nvPr>
        </p:nvSpPr>
        <p:spPr>
          <a:xfrm>
            <a:off x="805650" y="1273300"/>
            <a:ext cx="3601200" cy="700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indent="0" rtl="0">
              <a:spcBef>
                <a:spcPts val="2400"/>
              </a:spcBef>
              <a:spcAft>
                <a:spcPts val="600"/>
              </a:spcAft>
              <a:buNone/>
            </a:pPr>
            <a:r>
              <a:rPr lang="en" sz="1800" b="1">
                <a:solidFill>
                  <a:srgbClr val="000000"/>
                </a:solidFill>
              </a:rPr>
              <a:t>Manuel Gomez Rodriguez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800"/>
              <a:t>MPI SWS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800"/>
          </a:p>
          <a:p>
            <a:pPr marL="0" lvl="0" indent="0" rt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2229" name="Shape 2229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700" cy="437400"/>
          </a:xfrm>
          <a:prstGeom prst="rect">
            <a:avLst/>
          </a:prstGeom>
        </p:spPr>
        <p:txBody>
          <a:bodyPr lIns="95925" tIns="95925" rIns="95925" bIns="959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132</a:t>
            </a:fld>
            <a:endParaRPr lang="en"/>
          </a:p>
        </p:txBody>
      </p:sp>
      <p:pic>
        <p:nvPicPr>
          <p:cNvPr id="2230" name="Shape 2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2625" y="1294912"/>
            <a:ext cx="1288749" cy="1267302"/>
          </a:xfrm>
          <a:prstGeom prst="rect">
            <a:avLst/>
          </a:prstGeom>
          <a:noFill/>
          <a:ln>
            <a:noFill/>
          </a:ln>
        </p:spPr>
      </p:pic>
      <p:sp>
        <p:nvSpPr>
          <p:cNvPr id="2231" name="Shape 2231"/>
          <p:cNvSpPr txBox="1"/>
          <p:nvPr/>
        </p:nvSpPr>
        <p:spPr>
          <a:xfrm>
            <a:off x="5027575" y="3504475"/>
            <a:ext cx="2803500" cy="7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232" name="Shape 22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9872" y="2514886"/>
            <a:ext cx="969749" cy="870587"/>
          </a:xfrm>
          <a:prstGeom prst="rect">
            <a:avLst/>
          </a:prstGeom>
          <a:noFill/>
          <a:ln>
            <a:noFill/>
          </a:ln>
        </p:spPr>
      </p:pic>
      <p:sp>
        <p:nvSpPr>
          <p:cNvPr id="2233" name="Shape 2233"/>
          <p:cNvSpPr txBox="1">
            <a:spLocks noGrp="1"/>
          </p:cNvSpPr>
          <p:nvPr>
            <p:ph type="body" idx="1"/>
          </p:nvPr>
        </p:nvSpPr>
        <p:spPr>
          <a:xfrm>
            <a:off x="4865475" y="2247450"/>
            <a:ext cx="2386200" cy="700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indent="0" rtl="0">
              <a:spcBef>
                <a:spcPts val="2400"/>
              </a:spcBef>
              <a:spcAft>
                <a:spcPts val="600"/>
              </a:spcAft>
              <a:buNone/>
            </a:pPr>
            <a:r>
              <a:rPr lang="en" sz="1800" b="1">
                <a:solidFill>
                  <a:srgbClr val="000000"/>
                </a:solidFill>
              </a:rPr>
              <a:t>Soumen Chakraborty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800"/>
              <a:t>IIT Bombay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800"/>
          </a:p>
          <a:p>
            <a:pPr marL="0" lvl="0" indent="0" rt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2234" name="Shape 2234"/>
          <p:cNvSpPr txBox="1">
            <a:spLocks noGrp="1"/>
          </p:cNvSpPr>
          <p:nvPr>
            <p:ph type="body" idx="1"/>
          </p:nvPr>
        </p:nvSpPr>
        <p:spPr>
          <a:xfrm>
            <a:off x="805650" y="3611225"/>
            <a:ext cx="2092200" cy="700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800" b="1">
                <a:solidFill>
                  <a:srgbClr val="000000"/>
                </a:solidFill>
              </a:rPr>
              <a:t>Isabel Valera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800"/>
              <a:t>MPI SWS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800"/>
          </a:p>
          <a:p>
            <a:pPr marL="0" lvl="0" indent="0" rt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2235" name="Shape 22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6302" y="3476428"/>
            <a:ext cx="1234640" cy="997271"/>
          </a:xfrm>
          <a:prstGeom prst="rect">
            <a:avLst/>
          </a:prstGeom>
          <a:noFill/>
          <a:ln>
            <a:noFill/>
          </a:ln>
        </p:spPr>
      </p:pic>
      <p:sp>
        <p:nvSpPr>
          <p:cNvPr id="2236" name="Shape 2236"/>
          <p:cNvSpPr txBox="1">
            <a:spLocks noGrp="1"/>
          </p:cNvSpPr>
          <p:nvPr>
            <p:ph type="body" idx="1"/>
          </p:nvPr>
        </p:nvSpPr>
        <p:spPr>
          <a:xfrm>
            <a:off x="4539450" y="4321300"/>
            <a:ext cx="3205500" cy="822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800" b="1">
                <a:solidFill>
                  <a:srgbClr val="000000"/>
                </a:solidFill>
              </a:rPr>
              <a:t>Sourangshu Bhattacharya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800"/>
              <a:t>IIT Kharagpur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800"/>
          </a:p>
          <a:p>
            <a:pPr marL="0" lvl="0" indent="0" rt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2237" name="Shape 22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9874" y="4085225"/>
            <a:ext cx="1234650" cy="98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Shape 2242"/>
          <p:cNvSpPr txBox="1">
            <a:spLocks noGrp="1"/>
          </p:cNvSpPr>
          <p:nvPr>
            <p:ph type="title"/>
          </p:nvPr>
        </p:nvSpPr>
        <p:spPr>
          <a:xfrm>
            <a:off x="729450" y="7031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Key Idea: Latent vs expressed opinion</a:t>
            </a:r>
          </a:p>
        </p:txBody>
      </p:sp>
      <p:sp>
        <p:nvSpPr>
          <p:cNvPr id="2243" name="Shape 2243"/>
          <p:cNvSpPr/>
          <p:nvPr/>
        </p:nvSpPr>
        <p:spPr>
          <a:xfrm>
            <a:off x="7600292" y="2734705"/>
            <a:ext cx="249000" cy="3024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</a:p>
        </p:txBody>
      </p:sp>
      <p:sp>
        <p:nvSpPr>
          <p:cNvPr id="2244" name="Shape 2244"/>
          <p:cNvSpPr/>
          <p:nvPr/>
        </p:nvSpPr>
        <p:spPr>
          <a:xfrm>
            <a:off x="2885825" y="2491113"/>
            <a:ext cx="1293000" cy="4884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Alice’s latent </a:t>
            </a:r>
            <a:b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opinion</a:t>
            </a:r>
          </a:p>
        </p:txBody>
      </p:sp>
      <p:cxnSp>
        <p:nvCxnSpPr>
          <p:cNvPr id="2245" name="Shape 2245"/>
          <p:cNvCxnSpPr/>
          <p:nvPr/>
        </p:nvCxnSpPr>
        <p:spPr>
          <a:xfrm>
            <a:off x="4256766" y="3415221"/>
            <a:ext cx="0" cy="7620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2246" name="Shape 2246"/>
          <p:cNvCxnSpPr/>
          <p:nvPr/>
        </p:nvCxnSpPr>
        <p:spPr>
          <a:xfrm>
            <a:off x="4256766" y="3796221"/>
            <a:ext cx="3444000" cy="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2247" name="Shape 2247"/>
          <p:cNvSpPr/>
          <p:nvPr/>
        </p:nvSpPr>
        <p:spPr>
          <a:xfrm>
            <a:off x="5255280" y="3491375"/>
            <a:ext cx="91500" cy="76200"/>
          </a:xfrm>
          <a:prstGeom prst="rect">
            <a:avLst/>
          </a:prstGeom>
          <a:solidFill>
            <a:srgbClr val="008000">
              <a:alpha val="29409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48" name="Shape 2248"/>
          <p:cNvCxnSpPr>
            <a:stCxn id="2247" idx="2"/>
          </p:cNvCxnSpPr>
          <p:nvPr/>
        </p:nvCxnSpPr>
        <p:spPr>
          <a:xfrm>
            <a:off x="5301030" y="3567575"/>
            <a:ext cx="0" cy="2286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49" name="Shape 2249"/>
          <p:cNvSpPr/>
          <p:nvPr/>
        </p:nvSpPr>
        <p:spPr>
          <a:xfrm>
            <a:off x="5438169" y="3377057"/>
            <a:ext cx="91500" cy="76200"/>
          </a:xfrm>
          <a:prstGeom prst="rect">
            <a:avLst/>
          </a:prstGeom>
          <a:solidFill>
            <a:srgbClr val="008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50" name="Shape 2250"/>
          <p:cNvCxnSpPr>
            <a:stCxn id="2249" idx="2"/>
          </p:cNvCxnSpPr>
          <p:nvPr/>
        </p:nvCxnSpPr>
        <p:spPr>
          <a:xfrm>
            <a:off x="5483919" y="3453257"/>
            <a:ext cx="0" cy="3429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1" name="Shape 2251"/>
          <p:cNvSpPr/>
          <p:nvPr/>
        </p:nvSpPr>
        <p:spPr>
          <a:xfrm>
            <a:off x="5803948" y="3529480"/>
            <a:ext cx="91500" cy="76200"/>
          </a:xfrm>
          <a:prstGeom prst="rect">
            <a:avLst/>
          </a:prstGeom>
          <a:solidFill>
            <a:srgbClr val="008000">
              <a:alpha val="29409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52" name="Shape 2252"/>
          <p:cNvCxnSpPr/>
          <p:nvPr/>
        </p:nvCxnSpPr>
        <p:spPr>
          <a:xfrm>
            <a:off x="5849671" y="3605692"/>
            <a:ext cx="0" cy="1905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3" name="Shape 2253"/>
          <p:cNvSpPr/>
          <p:nvPr/>
        </p:nvSpPr>
        <p:spPr>
          <a:xfrm>
            <a:off x="4843780" y="3453269"/>
            <a:ext cx="91500" cy="76200"/>
          </a:xfrm>
          <a:prstGeom prst="rect">
            <a:avLst/>
          </a:prstGeom>
          <a:solidFill>
            <a:srgbClr val="008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54" name="Shape 2254"/>
          <p:cNvCxnSpPr>
            <a:stCxn id="2253" idx="2"/>
          </p:cNvCxnSpPr>
          <p:nvPr/>
        </p:nvCxnSpPr>
        <p:spPr>
          <a:xfrm>
            <a:off x="4889530" y="3529469"/>
            <a:ext cx="0" cy="2667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5" name="Shape 2255"/>
          <p:cNvSpPr/>
          <p:nvPr/>
        </p:nvSpPr>
        <p:spPr>
          <a:xfrm>
            <a:off x="4432280" y="3529480"/>
            <a:ext cx="91500" cy="76200"/>
          </a:xfrm>
          <a:prstGeom prst="rect">
            <a:avLst/>
          </a:prstGeom>
          <a:solidFill>
            <a:srgbClr val="008000">
              <a:alpha val="29409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56" name="Shape 2256"/>
          <p:cNvCxnSpPr/>
          <p:nvPr/>
        </p:nvCxnSpPr>
        <p:spPr>
          <a:xfrm>
            <a:off x="4478003" y="3605692"/>
            <a:ext cx="0" cy="1905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7" name="Shape 2257"/>
          <p:cNvSpPr/>
          <p:nvPr/>
        </p:nvSpPr>
        <p:spPr>
          <a:xfrm rot="-2388334">
            <a:off x="6630634" y="3960358"/>
            <a:ext cx="84350" cy="84350"/>
          </a:xfrm>
          <a:prstGeom prst="rect">
            <a:avLst/>
          </a:prstGeom>
          <a:solidFill>
            <a:srgbClr val="C0504D">
              <a:alpha val="69410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58" name="Shape 2258"/>
          <p:cNvCxnSpPr/>
          <p:nvPr/>
        </p:nvCxnSpPr>
        <p:spPr>
          <a:xfrm rot="10800000">
            <a:off x="6672670" y="3796244"/>
            <a:ext cx="0" cy="1524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59" name="Shape 2259"/>
          <p:cNvCxnSpPr/>
          <p:nvPr/>
        </p:nvCxnSpPr>
        <p:spPr>
          <a:xfrm rot="10800000">
            <a:off x="7038447" y="3796260"/>
            <a:ext cx="0" cy="2667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0" name="Shape 2260"/>
          <p:cNvCxnSpPr/>
          <p:nvPr/>
        </p:nvCxnSpPr>
        <p:spPr>
          <a:xfrm rot="10800000">
            <a:off x="7288317" y="3796082"/>
            <a:ext cx="0" cy="1695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61" name="Shape 2261"/>
          <p:cNvSpPr/>
          <p:nvPr/>
        </p:nvSpPr>
        <p:spPr>
          <a:xfrm rot="-2388334">
            <a:off x="7001700" y="4074675"/>
            <a:ext cx="84350" cy="84350"/>
          </a:xfrm>
          <a:prstGeom prst="rect">
            <a:avLst/>
          </a:prstGeom>
          <a:solidFill>
            <a:srgbClr val="C0504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2" name="Shape 2262"/>
          <p:cNvSpPr/>
          <p:nvPr/>
        </p:nvSpPr>
        <p:spPr>
          <a:xfrm rot="-2388334">
            <a:off x="7243962" y="3960358"/>
            <a:ext cx="84350" cy="84350"/>
          </a:xfrm>
          <a:prstGeom prst="rect">
            <a:avLst/>
          </a:prstGeom>
          <a:solidFill>
            <a:srgbClr val="C0504D">
              <a:alpha val="69410"/>
            </a:srgbClr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63" name="Shape 2263"/>
          <p:cNvCxnSpPr/>
          <p:nvPr/>
        </p:nvCxnSpPr>
        <p:spPr>
          <a:xfrm>
            <a:off x="4465780" y="2898014"/>
            <a:ext cx="0" cy="3387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dash"/>
            <a:round/>
            <a:headEnd type="stealth" w="lg" len="lg"/>
            <a:tailEnd type="none" w="med" len="med"/>
          </a:ln>
        </p:spPr>
      </p:cxnSp>
      <p:cxnSp>
        <p:nvCxnSpPr>
          <p:cNvPr id="2264" name="Shape 2264"/>
          <p:cNvCxnSpPr/>
          <p:nvPr/>
        </p:nvCxnSpPr>
        <p:spPr>
          <a:xfrm>
            <a:off x="4857685" y="2898015"/>
            <a:ext cx="0" cy="3387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dash"/>
            <a:round/>
            <a:headEnd type="stealth" w="lg" len="lg"/>
            <a:tailEnd type="none" w="med" len="med"/>
          </a:ln>
        </p:spPr>
      </p:cxnSp>
      <p:cxnSp>
        <p:nvCxnSpPr>
          <p:cNvPr id="2265" name="Shape 2265"/>
          <p:cNvCxnSpPr/>
          <p:nvPr/>
        </p:nvCxnSpPr>
        <p:spPr>
          <a:xfrm>
            <a:off x="5308376" y="2898016"/>
            <a:ext cx="0" cy="3387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dash"/>
            <a:round/>
            <a:headEnd type="stealth" w="lg" len="lg"/>
            <a:tailEnd type="none" w="med" len="med"/>
          </a:ln>
        </p:spPr>
      </p:cxnSp>
      <p:cxnSp>
        <p:nvCxnSpPr>
          <p:cNvPr id="2266" name="Shape 2266"/>
          <p:cNvCxnSpPr/>
          <p:nvPr/>
        </p:nvCxnSpPr>
        <p:spPr>
          <a:xfrm>
            <a:off x="5491266" y="2902244"/>
            <a:ext cx="0" cy="3387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dash"/>
            <a:round/>
            <a:headEnd type="stealth" w="lg" len="lg"/>
            <a:tailEnd type="none" w="med" len="med"/>
          </a:ln>
        </p:spPr>
      </p:cxnSp>
      <p:cxnSp>
        <p:nvCxnSpPr>
          <p:cNvPr id="2267" name="Shape 2267"/>
          <p:cNvCxnSpPr/>
          <p:nvPr/>
        </p:nvCxnSpPr>
        <p:spPr>
          <a:xfrm>
            <a:off x="5857044" y="2902244"/>
            <a:ext cx="0" cy="3387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dash"/>
            <a:round/>
            <a:headEnd type="stealth" w="lg" len="lg"/>
            <a:tailEnd type="none" w="med" len="med"/>
          </a:ln>
        </p:spPr>
      </p:cxnSp>
      <p:cxnSp>
        <p:nvCxnSpPr>
          <p:cNvPr id="2268" name="Shape 2268"/>
          <p:cNvCxnSpPr/>
          <p:nvPr/>
        </p:nvCxnSpPr>
        <p:spPr>
          <a:xfrm>
            <a:off x="6686575" y="2898016"/>
            <a:ext cx="0" cy="544199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dash"/>
            <a:round/>
            <a:headEnd type="stealth" w="lg" len="lg"/>
            <a:tailEnd type="none" w="med" len="med"/>
          </a:ln>
        </p:spPr>
      </p:cxnSp>
      <p:cxnSp>
        <p:nvCxnSpPr>
          <p:cNvPr id="2269" name="Shape 2269"/>
          <p:cNvCxnSpPr/>
          <p:nvPr/>
        </p:nvCxnSpPr>
        <p:spPr>
          <a:xfrm>
            <a:off x="7013163" y="2898016"/>
            <a:ext cx="0" cy="544199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dash"/>
            <a:round/>
            <a:headEnd type="stealth" w="lg" len="lg"/>
            <a:tailEnd type="none" w="med" len="med"/>
          </a:ln>
        </p:spPr>
      </p:cxnSp>
      <p:cxnSp>
        <p:nvCxnSpPr>
          <p:cNvPr id="2270" name="Shape 2270"/>
          <p:cNvCxnSpPr/>
          <p:nvPr/>
        </p:nvCxnSpPr>
        <p:spPr>
          <a:xfrm>
            <a:off x="7274432" y="2898016"/>
            <a:ext cx="0" cy="544199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dash"/>
            <a:round/>
            <a:headEnd type="stealth" w="lg" len="lg"/>
            <a:tailEnd type="none" w="med" len="med"/>
          </a:ln>
        </p:spPr>
      </p:cxnSp>
      <p:grpSp>
        <p:nvGrpSpPr>
          <p:cNvPr id="2271" name="Shape 2271"/>
          <p:cNvGrpSpPr/>
          <p:nvPr/>
        </p:nvGrpSpPr>
        <p:grpSpPr>
          <a:xfrm>
            <a:off x="4256939" y="2367595"/>
            <a:ext cx="3461956" cy="762206"/>
            <a:chOff x="4392239" y="2934141"/>
            <a:chExt cx="5451900" cy="1440299"/>
          </a:xfrm>
        </p:grpSpPr>
        <p:cxnSp>
          <p:nvCxnSpPr>
            <p:cNvPr id="2272" name="Shape 2272"/>
            <p:cNvCxnSpPr/>
            <p:nvPr/>
          </p:nvCxnSpPr>
          <p:spPr>
            <a:xfrm>
              <a:off x="4392239" y="2934141"/>
              <a:ext cx="0" cy="1440299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000000"/>
              </a:solidFill>
              <a:prstDash val="solid"/>
              <a:round/>
              <a:headEnd type="stealth" w="lg" len="lg"/>
              <a:tailEnd type="stealth" w="lg" len="lg"/>
            </a:ln>
          </p:spPr>
        </p:cxnSp>
        <p:cxnSp>
          <p:nvCxnSpPr>
            <p:cNvPr id="2273" name="Shape 2273"/>
            <p:cNvCxnSpPr/>
            <p:nvPr/>
          </p:nvCxnSpPr>
          <p:spPr>
            <a:xfrm rot="10800000" flipH="1">
              <a:off x="4392239" y="3628021"/>
              <a:ext cx="5451900" cy="7800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2274" name="Shape 2274"/>
            <p:cNvCxnSpPr/>
            <p:nvPr/>
          </p:nvCxnSpPr>
          <p:spPr>
            <a:xfrm>
              <a:off x="4739992" y="3478305"/>
              <a:ext cx="0" cy="91500"/>
            </a:xfrm>
            <a:prstGeom prst="straightConnector1">
              <a:avLst/>
            </a:prstGeom>
            <a:solidFill>
              <a:srgbClr val="4F81BD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5" name="Shape 2275"/>
            <p:cNvCxnSpPr/>
            <p:nvPr/>
          </p:nvCxnSpPr>
          <p:spPr>
            <a:xfrm>
              <a:off x="4752280" y="3491805"/>
              <a:ext cx="640200" cy="0"/>
            </a:xfrm>
            <a:prstGeom prst="straightConnector1">
              <a:avLst/>
            </a:prstGeom>
            <a:solidFill>
              <a:srgbClr val="4F81BD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6" name="Shape 2276"/>
            <p:cNvCxnSpPr/>
            <p:nvPr/>
          </p:nvCxnSpPr>
          <p:spPr>
            <a:xfrm>
              <a:off x="5400351" y="3419796"/>
              <a:ext cx="576000" cy="0"/>
            </a:xfrm>
            <a:prstGeom prst="straightConnector1">
              <a:avLst/>
            </a:prstGeom>
            <a:solidFill>
              <a:srgbClr val="4F81BD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7" name="Shape 2277"/>
            <p:cNvCxnSpPr/>
            <p:nvPr/>
          </p:nvCxnSpPr>
          <p:spPr>
            <a:xfrm>
              <a:off x="5976416" y="3275781"/>
              <a:ext cx="288000" cy="0"/>
            </a:xfrm>
            <a:prstGeom prst="straightConnector1">
              <a:avLst/>
            </a:prstGeom>
            <a:solidFill>
              <a:srgbClr val="4F81BD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8" name="Shape 2278"/>
            <p:cNvCxnSpPr/>
            <p:nvPr/>
          </p:nvCxnSpPr>
          <p:spPr>
            <a:xfrm>
              <a:off x="6264448" y="3203773"/>
              <a:ext cx="647999" cy="0"/>
            </a:xfrm>
            <a:prstGeom prst="straightConnector1">
              <a:avLst/>
            </a:prstGeom>
            <a:solidFill>
              <a:srgbClr val="4F81BD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9" name="Shape 2279"/>
            <p:cNvCxnSpPr/>
            <p:nvPr/>
          </p:nvCxnSpPr>
          <p:spPr>
            <a:xfrm>
              <a:off x="6912520" y="3131765"/>
              <a:ext cx="1224000" cy="0"/>
            </a:xfrm>
            <a:prstGeom prst="straightConnector1">
              <a:avLst/>
            </a:prstGeom>
            <a:solidFill>
              <a:srgbClr val="4F81BD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0" name="Shape 2280"/>
            <p:cNvCxnSpPr/>
            <p:nvPr/>
          </p:nvCxnSpPr>
          <p:spPr>
            <a:xfrm>
              <a:off x="8136656" y="3275781"/>
              <a:ext cx="576000" cy="0"/>
            </a:xfrm>
            <a:prstGeom prst="straightConnector1">
              <a:avLst/>
            </a:prstGeom>
            <a:solidFill>
              <a:srgbClr val="4F81BD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1" name="Shape 2281"/>
            <p:cNvCxnSpPr/>
            <p:nvPr/>
          </p:nvCxnSpPr>
          <p:spPr>
            <a:xfrm>
              <a:off x="8712720" y="3491805"/>
              <a:ext cx="432000" cy="0"/>
            </a:xfrm>
            <a:prstGeom prst="straightConnector1">
              <a:avLst/>
            </a:prstGeom>
            <a:solidFill>
              <a:srgbClr val="4F81BD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2" name="Shape 2282"/>
            <p:cNvCxnSpPr/>
            <p:nvPr/>
          </p:nvCxnSpPr>
          <p:spPr>
            <a:xfrm>
              <a:off x="4392239" y="3563812"/>
              <a:ext cx="356700" cy="0"/>
            </a:xfrm>
            <a:prstGeom prst="straightConnector1">
              <a:avLst/>
            </a:prstGeom>
            <a:solidFill>
              <a:srgbClr val="4F81BD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3" name="Shape 2283"/>
            <p:cNvCxnSpPr/>
            <p:nvPr/>
          </p:nvCxnSpPr>
          <p:spPr>
            <a:xfrm>
              <a:off x="5400351" y="3418766"/>
              <a:ext cx="0" cy="91500"/>
            </a:xfrm>
            <a:prstGeom prst="straightConnector1">
              <a:avLst/>
            </a:prstGeom>
            <a:solidFill>
              <a:srgbClr val="4F81BD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4" name="Shape 2284"/>
            <p:cNvCxnSpPr/>
            <p:nvPr/>
          </p:nvCxnSpPr>
          <p:spPr>
            <a:xfrm>
              <a:off x="5976416" y="3274750"/>
              <a:ext cx="0" cy="146400"/>
            </a:xfrm>
            <a:prstGeom prst="straightConnector1">
              <a:avLst/>
            </a:prstGeom>
            <a:solidFill>
              <a:srgbClr val="4F81BD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5" name="Shape 2285"/>
            <p:cNvCxnSpPr/>
            <p:nvPr/>
          </p:nvCxnSpPr>
          <p:spPr>
            <a:xfrm>
              <a:off x="6264448" y="3202741"/>
              <a:ext cx="0" cy="91499"/>
            </a:xfrm>
            <a:prstGeom prst="straightConnector1">
              <a:avLst/>
            </a:prstGeom>
            <a:solidFill>
              <a:srgbClr val="4F81BD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6" name="Shape 2286"/>
            <p:cNvCxnSpPr/>
            <p:nvPr/>
          </p:nvCxnSpPr>
          <p:spPr>
            <a:xfrm>
              <a:off x="6912520" y="3130733"/>
              <a:ext cx="0" cy="91500"/>
            </a:xfrm>
            <a:prstGeom prst="straightConnector1">
              <a:avLst/>
            </a:prstGeom>
            <a:solidFill>
              <a:srgbClr val="4F81BD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7" name="Shape 2287"/>
            <p:cNvCxnSpPr/>
            <p:nvPr/>
          </p:nvCxnSpPr>
          <p:spPr>
            <a:xfrm>
              <a:off x="8136656" y="3147876"/>
              <a:ext cx="0" cy="146399"/>
            </a:xfrm>
            <a:prstGeom prst="straightConnector1">
              <a:avLst/>
            </a:prstGeom>
            <a:solidFill>
              <a:srgbClr val="4F81BD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8" name="Shape 2288"/>
            <p:cNvCxnSpPr/>
            <p:nvPr/>
          </p:nvCxnSpPr>
          <p:spPr>
            <a:xfrm>
              <a:off x="8712720" y="3267991"/>
              <a:ext cx="0" cy="237599"/>
            </a:xfrm>
            <a:prstGeom prst="straightConnector1">
              <a:avLst/>
            </a:prstGeom>
            <a:solidFill>
              <a:srgbClr val="4F81BD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9" name="Shape 2289"/>
            <p:cNvCxnSpPr/>
            <p:nvPr/>
          </p:nvCxnSpPr>
          <p:spPr>
            <a:xfrm>
              <a:off x="9144767" y="3490773"/>
              <a:ext cx="0" cy="91500"/>
            </a:xfrm>
            <a:prstGeom prst="straightConnector1">
              <a:avLst/>
            </a:prstGeom>
            <a:solidFill>
              <a:srgbClr val="4F81BD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0" name="Shape 2290"/>
            <p:cNvCxnSpPr/>
            <p:nvPr/>
          </p:nvCxnSpPr>
          <p:spPr>
            <a:xfrm>
              <a:off x="9144767" y="3582214"/>
              <a:ext cx="576000" cy="0"/>
            </a:xfrm>
            <a:prstGeom prst="straightConnector1">
              <a:avLst/>
            </a:prstGeom>
            <a:solidFill>
              <a:srgbClr val="4F81BD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91" name="Shape 2291"/>
          <p:cNvSpPr/>
          <p:nvPr/>
        </p:nvSpPr>
        <p:spPr>
          <a:xfrm>
            <a:off x="7601020" y="3823441"/>
            <a:ext cx="249000" cy="3024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</a:p>
        </p:txBody>
      </p:sp>
      <p:sp>
        <p:nvSpPr>
          <p:cNvPr id="2292" name="Shape 2292"/>
          <p:cNvSpPr/>
          <p:nvPr/>
        </p:nvSpPr>
        <p:spPr>
          <a:xfrm>
            <a:off x="2624557" y="3415221"/>
            <a:ext cx="1621500" cy="698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Bob and Charly’s </a:t>
            </a:r>
            <a:b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expressed</a:t>
            </a:r>
            <a:b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opinions</a:t>
            </a:r>
          </a:p>
        </p:txBody>
      </p:sp>
      <p:cxnSp>
        <p:nvCxnSpPr>
          <p:cNvPr id="2293" name="Shape 2293"/>
          <p:cNvCxnSpPr/>
          <p:nvPr/>
        </p:nvCxnSpPr>
        <p:spPr>
          <a:xfrm>
            <a:off x="4256766" y="1371423"/>
            <a:ext cx="0" cy="7620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2294" name="Shape 2294"/>
          <p:cNvCxnSpPr/>
          <p:nvPr/>
        </p:nvCxnSpPr>
        <p:spPr>
          <a:xfrm>
            <a:off x="4256766" y="1752423"/>
            <a:ext cx="3444000" cy="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2295" name="Shape 2295"/>
          <p:cNvCxnSpPr/>
          <p:nvPr/>
        </p:nvCxnSpPr>
        <p:spPr>
          <a:xfrm>
            <a:off x="5975344" y="1409471"/>
            <a:ext cx="0" cy="3429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6" name="Shape 2296"/>
          <p:cNvCxnSpPr/>
          <p:nvPr/>
        </p:nvCxnSpPr>
        <p:spPr>
          <a:xfrm>
            <a:off x="4720532" y="1627217"/>
            <a:ext cx="0" cy="1245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7" name="Shape 2297"/>
          <p:cNvSpPr/>
          <p:nvPr/>
        </p:nvSpPr>
        <p:spPr>
          <a:xfrm>
            <a:off x="7601020" y="1779642"/>
            <a:ext cx="249000" cy="3024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</a:p>
        </p:txBody>
      </p:sp>
      <p:sp>
        <p:nvSpPr>
          <p:cNvPr id="2298" name="Shape 2298"/>
          <p:cNvSpPr/>
          <p:nvPr/>
        </p:nvSpPr>
        <p:spPr>
          <a:xfrm>
            <a:off x="2912307" y="1371424"/>
            <a:ext cx="1046100" cy="698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Alice’s </a:t>
            </a:r>
            <a:b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expressed</a:t>
            </a:r>
            <a:b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opinions</a:t>
            </a:r>
          </a:p>
        </p:txBody>
      </p:sp>
      <p:cxnSp>
        <p:nvCxnSpPr>
          <p:cNvPr id="2299" name="Shape 2299"/>
          <p:cNvCxnSpPr/>
          <p:nvPr/>
        </p:nvCxnSpPr>
        <p:spPr>
          <a:xfrm>
            <a:off x="6824471" y="1551007"/>
            <a:ext cx="0" cy="1935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00" name="Shape 2300"/>
          <p:cNvSpPr/>
          <p:nvPr/>
        </p:nvSpPr>
        <p:spPr>
          <a:xfrm>
            <a:off x="5908376" y="1333259"/>
            <a:ext cx="130500" cy="1089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1" name="Shape 2301"/>
          <p:cNvSpPr/>
          <p:nvPr/>
        </p:nvSpPr>
        <p:spPr>
          <a:xfrm>
            <a:off x="4649398" y="1534620"/>
            <a:ext cx="130500" cy="108900"/>
          </a:xfrm>
          <a:prstGeom prst="ellipse">
            <a:avLst/>
          </a:prstGeom>
          <a:solidFill>
            <a:srgbClr val="008000">
              <a:alpha val="49410"/>
            </a:srgbClr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2" name="Shape 2302"/>
          <p:cNvSpPr/>
          <p:nvPr/>
        </p:nvSpPr>
        <p:spPr>
          <a:xfrm>
            <a:off x="6762700" y="1442133"/>
            <a:ext cx="130500" cy="108900"/>
          </a:xfrm>
          <a:prstGeom prst="ellipse">
            <a:avLst/>
          </a:prstGeom>
          <a:solidFill>
            <a:srgbClr val="008000">
              <a:alpha val="60000"/>
            </a:srgbClr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03" name="Shape 2303"/>
          <p:cNvCxnSpPr/>
          <p:nvPr/>
        </p:nvCxnSpPr>
        <p:spPr>
          <a:xfrm>
            <a:off x="4230285" y="4474319"/>
            <a:ext cx="0" cy="7620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2304" name="Shape 2304"/>
          <p:cNvCxnSpPr/>
          <p:nvPr/>
        </p:nvCxnSpPr>
        <p:spPr>
          <a:xfrm>
            <a:off x="4230285" y="4855319"/>
            <a:ext cx="3444000" cy="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2305" name="Shape 2305"/>
          <p:cNvCxnSpPr/>
          <p:nvPr/>
        </p:nvCxnSpPr>
        <p:spPr>
          <a:xfrm>
            <a:off x="5948864" y="4512367"/>
            <a:ext cx="0" cy="3429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6" name="Shape 2306"/>
          <p:cNvCxnSpPr/>
          <p:nvPr/>
        </p:nvCxnSpPr>
        <p:spPr>
          <a:xfrm>
            <a:off x="4720532" y="4730114"/>
            <a:ext cx="0" cy="1245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07" name="Shape 2307"/>
          <p:cNvSpPr/>
          <p:nvPr/>
        </p:nvSpPr>
        <p:spPr>
          <a:xfrm>
            <a:off x="7574539" y="4882539"/>
            <a:ext cx="249000" cy="3024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</a:p>
        </p:txBody>
      </p:sp>
      <p:sp>
        <p:nvSpPr>
          <p:cNvPr id="2308" name="Shape 2308"/>
          <p:cNvSpPr/>
          <p:nvPr/>
        </p:nvSpPr>
        <p:spPr>
          <a:xfrm>
            <a:off x="2950075" y="4474319"/>
            <a:ext cx="1046100" cy="6981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Alice’s </a:t>
            </a:r>
            <a:b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expressed</a:t>
            </a:r>
            <a:b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opinions</a:t>
            </a:r>
          </a:p>
        </p:txBody>
      </p:sp>
      <p:cxnSp>
        <p:nvCxnSpPr>
          <p:cNvPr id="2309" name="Shape 2309"/>
          <p:cNvCxnSpPr/>
          <p:nvPr/>
        </p:nvCxnSpPr>
        <p:spPr>
          <a:xfrm>
            <a:off x="6797990" y="4653903"/>
            <a:ext cx="0" cy="1935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10" name="Shape 2310"/>
          <p:cNvSpPr/>
          <p:nvPr/>
        </p:nvSpPr>
        <p:spPr>
          <a:xfrm>
            <a:off x="5881896" y="4436155"/>
            <a:ext cx="130500" cy="1089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1" name="Shape 2311"/>
          <p:cNvSpPr/>
          <p:nvPr/>
        </p:nvSpPr>
        <p:spPr>
          <a:xfrm>
            <a:off x="4649398" y="4637516"/>
            <a:ext cx="130500" cy="108900"/>
          </a:xfrm>
          <a:prstGeom prst="ellipse">
            <a:avLst/>
          </a:prstGeom>
          <a:solidFill>
            <a:srgbClr val="008000">
              <a:alpha val="49410"/>
            </a:srgbClr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2" name="Shape 2312"/>
          <p:cNvSpPr/>
          <p:nvPr/>
        </p:nvSpPr>
        <p:spPr>
          <a:xfrm>
            <a:off x="6736220" y="4545030"/>
            <a:ext cx="130500" cy="108900"/>
          </a:xfrm>
          <a:prstGeom prst="ellipse">
            <a:avLst/>
          </a:prstGeom>
          <a:solidFill>
            <a:srgbClr val="008000">
              <a:alpha val="60000"/>
            </a:srgbClr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13" name="Shape 2313"/>
          <p:cNvCxnSpPr/>
          <p:nvPr/>
        </p:nvCxnSpPr>
        <p:spPr>
          <a:xfrm>
            <a:off x="5875200" y="3891789"/>
            <a:ext cx="65400" cy="4353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stealth" w="lg" len="lg"/>
          </a:ln>
        </p:spPr>
      </p:cxnSp>
      <p:cxnSp>
        <p:nvCxnSpPr>
          <p:cNvPr id="2314" name="Shape 2314"/>
          <p:cNvCxnSpPr/>
          <p:nvPr/>
        </p:nvCxnSpPr>
        <p:spPr>
          <a:xfrm>
            <a:off x="4518764" y="3946225"/>
            <a:ext cx="130500" cy="4353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stealth" w="lg" len="lg"/>
          </a:ln>
        </p:spPr>
      </p:cxnSp>
      <p:cxnSp>
        <p:nvCxnSpPr>
          <p:cNvPr id="2315" name="Shape 2315"/>
          <p:cNvCxnSpPr/>
          <p:nvPr/>
        </p:nvCxnSpPr>
        <p:spPr>
          <a:xfrm>
            <a:off x="6674240" y="4109535"/>
            <a:ext cx="130500" cy="3267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stealth" w="lg" len="lg"/>
          </a:ln>
        </p:spPr>
      </p:cxnSp>
      <p:grpSp>
        <p:nvGrpSpPr>
          <p:cNvPr id="2316" name="Shape 2316"/>
          <p:cNvGrpSpPr/>
          <p:nvPr/>
        </p:nvGrpSpPr>
        <p:grpSpPr>
          <a:xfrm>
            <a:off x="292662" y="1537042"/>
            <a:ext cx="2100564" cy="1313341"/>
            <a:chOff x="2673716" y="1615862"/>
            <a:chExt cx="5031291" cy="2932875"/>
          </a:xfrm>
        </p:grpSpPr>
        <p:pic>
          <p:nvPicPr>
            <p:cNvPr id="2317" name="Shape 23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44167" y="2483691"/>
              <a:ext cx="648000" cy="694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8" name="Shape 23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688382" y="3336007"/>
              <a:ext cx="648000" cy="6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9" name="Shape 23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328344" y="2051641"/>
              <a:ext cx="648000" cy="644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20" name="Shape 2320"/>
            <p:cNvCxnSpPr/>
            <p:nvPr/>
          </p:nvCxnSpPr>
          <p:spPr>
            <a:xfrm rot="10800000" flipH="1">
              <a:off x="4320232" y="2436316"/>
              <a:ext cx="1008000" cy="263400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2321" name="Shape 2321"/>
            <p:cNvCxnSpPr/>
            <p:nvPr/>
          </p:nvCxnSpPr>
          <p:spPr>
            <a:xfrm rot="10800000">
              <a:off x="5760407" y="2699705"/>
              <a:ext cx="144000" cy="636300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pic>
          <p:nvPicPr>
            <p:cNvPr id="2322" name="Shape 23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02112" y="3893764"/>
              <a:ext cx="648000" cy="64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23" name="Shape 2323"/>
            <p:cNvCxnSpPr>
              <a:endCxn id="2318" idx="1"/>
            </p:cNvCxnSpPr>
            <p:nvPr/>
          </p:nvCxnSpPr>
          <p:spPr>
            <a:xfrm>
              <a:off x="4319482" y="3060307"/>
              <a:ext cx="1368900" cy="605700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2324" name="Shape 2324"/>
            <p:cNvCxnSpPr/>
            <p:nvPr/>
          </p:nvCxnSpPr>
          <p:spPr>
            <a:xfrm>
              <a:off x="4032200" y="3131765"/>
              <a:ext cx="360000" cy="720000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2325" name="Shape 2325"/>
            <p:cNvCxnSpPr/>
            <p:nvPr/>
          </p:nvCxnSpPr>
          <p:spPr>
            <a:xfrm flipH="1">
              <a:off x="4824380" y="3851844"/>
              <a:ext cx="864000" cy="288000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sp>
          <p:nvSpPr>
            <p:cNvPr id="2326" name="Shape 2326"/>
            <p:cNvSpPr/>
            <p:nvPr/>
          </p:nvSpPr>
          <p:spPr>
            <a:xfrm>
              <a:off x="5142830" y="1615862"/>
              <a:ext cx="1152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lIns="95925" tIns="47950" rIns="95925" bIns="479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Bob</a:t>
              </a:r>
            </a:p>
          </p:txBody>
        </p:sp>
        <p:sp>
          <p:nvSpPr>
            <p:cNvPr id="2327" name="Shape 2327"/>
            <p:cNvSpPr/>
            <p:nvPr/>
          </p:nvSpPr>
          <p:spPr>
            <a:xfrm>
              <a:off x="2920625" y="2186366"/>
              <a:ext cx="1255500" cy="616500"/>
            </a:xfrm>
            <a:prstGeom prst="rect">
              <a:avLst/>
            </a:prstGeom>
            <a:noFill/>
            <a:ln>
              <a:noFill/>
            </a:ln>
          </p:spPr>
          <p:txBody>
            <a:bodyPr lIns="95925" tIns="47950" rIns="95925" bIns="479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Joe</a:t>
              </a:r>
            </a:p>
          </p:txBody>
        </p:sp>
        <p:sp>
          <p:nvSpPr>
            <p:cNvPr id="2328" name="Shape 2328"/>
            <p:cNvSpPr/>
            <p:nvPr/>
          </p:nvSpPr>
          <p:spPr>
            <a:xfrm>
              <a:off x="5976407" y="2978447"/>
              <a:ext cx="1728600" cy="616500"/>
            </a:xfrm>
            <a:prstGeom prst="rect">
              <a:avLst/>
            </a:prstGeom>
            <a:noFill/>
            <a:ln>
              <a:noFill/>
            </a:ln>
          </p:spPr>
          <p:txBody>
            <a:bodyPr lIns="95925" tIns="47950" rIns="95925" bIns="479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Alice</a:t>
              </a:r>
            </a:p>
          </p:txBody>
        </p:sp>
        <p:sp>
          <p:nvSpPr>
            <p:cNvPr id="2329" name="Shape 2329"/>
            <p:cNvSpPr/>
            <p:nvPr/>
          </p:nvSpPr>
          <p:spPr>
            <a:xfrm>
              <a:off x="2673716" y="3932237"/>
              <a:ext cx="1757099" cy="616500"/>
            </a:xfrm>
            <a:prstGeom prst="rect">
              <a:avLst/>
            </a:prstGeom>
            <a:noFill/>
            <a:ln>
              <a:noFill/>
            </a:ln>
          </p:spPr>
          <p:txBody>
            <a:bodyPr lIns="95925" tIns="47950" rIns="95925" bIns="479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Charlie</a:t>
              </a:r>
            </a:p>
          </p:txBody>
        </p:sp>
        <p:sp>
          <p:nvSpPr>
            <p:cNvPr id="2330" name="Shape 2330"/>
            <p:cNvSpPr/>
            <p:nvPr/>
          </p:nvSpPr>
          <p:spPr>
            <a:xfrm>
              <a:off x="5688382" y="3347789"/>
              <a:ext cx="648000" cy="648000"/>
            </a:xfrm>
            <a:prstGeom prst="ellipse">
              <a:avLst/>
            </a:prstGeom>
            <a:noFill/>
            <a:ln w="50800" cap="flat" cmpd="sng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31" name="Shape 2331"/>
            <p:cNvCxnSpPr/>
            <p:nvPr/>
          </p:nvCxnSpPr>
          <p:spPr>
            <a:xfrm flipH="1">
              <a:off x="4824380" y="3851844"/>
              <a:ext cx="864000" cy="288000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C0504D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2332" name="Shape 2332"/>
            <p:cNvCxnSpPr/>
            <p:nvPr/>
          </p:nvCxnSpPr>
          <p:spPr>
            <a:xfrm rot="10800000">
              <a:off x="5760407" y="2711487"/>
              <a:ext cx="144000" cy="636300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C0504D"/>
              </a:solidFill>
              <a:prstDash val="solid"/>
              <a:round/>
              <a:headEnd type="none" w="med" len="med"/>
              <a:tailEnd type="stealth" w="lg" len="lg"/>
            </a:ln>
          </p:spPr>
        </p:cxnSp>
      </p:grpSp>
      <p:sp>
        <p:nvSpPr>
          <p:cNvPr id="2333" name="Shape 2333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133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82036" y="2400300"/>
            <a:ext cx="747114" cy="20774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3" name="Shape 5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1900" y="1238038"/>
            <a:ext cx="3143250" cy="21909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 bwMode="auto">
          <a:xfrm>
            <a:off x="3600450" y="1238038"/>
            <a:ext cx="3600450" cy="2077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02" name="Shape 602"/>
          <p:cNvSpPr/>
          <p:nvPr/>
        </p:nvSpPr>
        <p:spPr>
          <a:xfrm>
            <a:off x="3143250" y="4171950"/>
            <a:ext cx="5715000" cy="1085850"/>
          </a:xfrm>
          <a:prstGeom prst="flowChartProcess">
            <a:avLst/>
          </a:prstGeom>
          <a:solidFill>
            <a:srgbClr val="ECF0E5"/>
          </a:solidFill>
          <a:ln w="25400" cap="flat" cmpd="sng">
            <a:solidFill>
              <a:srgbClr val="3A839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050">
              <a:solidFill>
                <a:schemeClr val="lt1"/>
              </a:solidFill>
            </a:endParaRPr>
          </a:p>
        </p:txBody>
      </p:sp>
      <p:sp>
        <p:nvSpPr>
          <p:cNvPr id="605" name="Shape 605"/>
          <p:cNvSpPr txBox="1">
            <a:spLocks noGrp="1"/>
          </p:cNvSpPr>
          <p:nvPr>
            <p:ph type="body" idx="1"/>
          </p:nvPr>
        </p:nvSpPr>
        <p:spPr>
          <a:xfrm>
            <a:off x="216796" y="1912806"/>
            <a:ext cx="926204" cy="48749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342900" indent="-171450">
              <a:spcBef>
                <a:spcPts val="0"/>
              </a:spcBef>
              <a:buClr>
                <a:srgbClr val="6A3718"/>
              </a:buClr>
              <a:buSzPct val="25000"/>
              <a:buNone/>
            </a:pPr>
            <a:endParaRPr sz="1350">
              <a:solidFill>
                <a:srgbClr val="1155CC"/>
              </a:solidFill>
            </a:endParaRPr>
          </a:p>
          <a:p>
            <a:pPr indent="-68580">
              <a:buSzPct val="25000"/>
              <a:buNone/>
            </a:pPr>
            <a:endParaRPr sz="1350">
              <a:solidFill>
                <a:srgbClr val="1155CC"/>
              </a:solidFill>
            </a:endParaRPr>
          </a:p>
        </p:txBody>
      </p:sp>
      <p:sp>
        <p:nvSpPr>
          <p:cNvPr id="603" name="Shape 603"/>
          <p:cNvSpPr txBox="1">
            <a:spLocks noGrp="1"/>
          </p:cNvSpPr>
          <p:nvPr>
            <p:ph type="title"/>
          </p:nvPr>
        </p:nvSpPr>
        <p:spPr>
          <a:xfrm>
            <a:off x="285750" y="628650"/>
            <a:ext cx="8574750" cy="40500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>
              <a:buSzPct val="25000"/>
            </a:pPr>
            <a:r>
              <a:rPr lang="en-US" b="1" dirty="0" err="1">
                <a:solidFill>
                  <a:schemeClr val="bg2"/>
                </a:solidFill>
              </a:rPr>
              <a:t>Explainability</a:t>
            </a:r>
            <a:r>
              <a:rPr lang="en-US" b="1" dirty="0">
                <a:solidFill>
                  <a:schemeClr val="bg2"/>
                </a:solidFill>
              </a:rPr>
              <a:t>: A data driven construction</a:t>
            </a:r>
          </a:p>
        </p:txBody>
      </p:sp>
      <p:sp>
        <p:nvSpPr>
          <p:cNvPr id="604" name="Shape 604"/>
          <p:cNvSpPr txBox="1">
            <a:spLocks noGrp="1"/>
          </p:cNvSpPr>
          <p:nvPr>
            <p:ph type="body" idx="2"/>
          </p:nvPr>
        </p:nvSpPr>
        <p:spPr>
          <a:xfrm>
            <a:off x="285750" y="4286250"/>
            <a:ext cx="2628900" cy="68580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>
                <a:solidFill>
                  <a:srgbClr val="262626"/>
                </a:solidFill>
              </a:rPr>
              <a:t>Analysis on conversations</a:t>
            </a:r>
          </a:p>
          <a:p>
            <a:pPr>
              <a:spcBef>
                <a:spcPts val="0"/>
              </a:spcBef>
              <a:buSzPct val="25000"/>
            </a:pPr>
            <a:r>
              <a:rPr lang="en-US">
                <a:solidFill>
                  <a:srgbClr val="262626"/>
                </a:solidFill>
              </a:rPr>
              <a:t> on Delhi Election 2015 </a:t>
            </a:r>
          </a:p>
        </p:txBody>
      </p:sp>
      <p:pic>
        <p:nvPicPr>
          <p:cNvPr id="606" name="Shape 6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650" y="1543051"/>
            <a:ext cx="1893093" cy="2600324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Shape 609"/>
          <p:cNvSpPr/>
          <p:nvPr/>
        </p:nvSpPr>
        <p:spPr>
          <a:xfrm>
            <a:off x="3200400" y="1714500"/>
            <a:ext cx="4400550" cy="342900"/>
          </a:xfrm>
          <a:prstGeom prst="roundRect">
            <a:avLst>
              <a:gd name="adj" fmla="val 16667"/>
            </a:avLst>
          </a:prstGeom>
          <a:solidFill>
            <a:srgbClr val="DBEFF3"/>
          </a:solidFill>
          <a:ln w="25400" cap="flat" cmpd="sng">
            <a:solidFill>
              <a:srgbClr val="3A839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sz="1500" dirty="0">
                <a:solidFill>
                  <a:schemeClr val="dk1"/>
                </a:solidFill>
              </a:rPr>
              <a:t>Construction of disagreement function from data</a:t>
            </a:r>
          </a:p>
        </p:txBody>
      </p:sp>
      <p:sp>
        <p:nvSpPr>
          <p:cNvPr id="612" name="Shape 612"/>
          <p:cNvSpPr txBox="1"/>
          <p:nvPr/>
        </p:nvSpPr>
        <p:spPr>
          <a:xfrm>
            <a:off x="3200401" y="4171950"/>
            <a:ext cx="5772149" cy="92333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500"/>
              <a:t> Temporal data is </a:t>
            </a:r>
            <a:r>
              <a:rPr lang="en-US" sz="1500">
                <a:solidFill>
                  <a:srgbClr val="C00000"/>
                </a:solidFill>
              </a:rPr>
              <a:t>usually limited</a:t>
            </a:r>
            <a:r>
              <a:rPr lang="en-US" sz="1500"/>
              <a:t>, Twitter only allows 1% samples</a:t>
            </a:r>
          </a:p>
          <a:p>
            <a:pPr>
              <a:buClr>
                <a:srgbClr val="000000"/>
              </a:buClr>
            </a:pPr>
            <a:endParaRPr sz="1050"/>
          </a:p>
          <a:p>
            <a:pPr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500"/>
              <a:t>  A prior embedding structure helps to learn from limited data.</a:t>
            </a:r>
          </a:p>
          <a:p>
            <a:pPr>
              <a:buClr>
                <a:srgbClr val="000000"/>
              </a:buClr>
              <a:buSzPct val="25000"/>
            </a:pPr>
            <a:r>
              <a:rPr lang="en-US" sz="1500"/>
              <a:t>   ─ works best for users who makes few comments</a:t>
            </a:r>
          </a:p>
        </p:txBody>
      </p:sp>
      <p:sp>
        <p:nvSpPr>
          <p:cNvPr id="2" name="Right Arrow 1"/>
          <p:cNvSpPr/>
          <p:nvPr/>
        </p:nvSpPr>
        <p:spPr bwMode="auto">
          <a:xfrm rot="10800000">
            <a:off x="2625024" y="2486851"/>
            <a:ext cx="1257012" cy="412686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883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>
            <a:spLocks noGrp="1"/>
          </p:cNvSpPr>
          <p:nvPr>
            <p:ph type="body" idx="1"/>
          </p:nvPr>
        </p:nvSpPr>
        <p:spPr>
          <a:xfrm>
            <a:off x="216796" y="1912806"/>
            <a:ext cx="926204" cy="48749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342900" indent="-171450">
              <a:spcBef>
                <a:spcPts val="0"/>
              </a:spcBef>
              <a:buClr>
                <a:srgbClr val="6A3718"/>
              </a:buClr>
              <a:buSzPct val="25000"/>
              <a:buNone/>
            </a:pPr>
            <a:endParaRPr sz="1350">
              <a:solidFill>
                <a:srgbClr val="1155CC"/>
              </a:solidFill>
            </a:endParaRPr>
          </a:p>
          <a:p>
            <a:pPr indent="-68580">
              <a:buSzPct val="25000"/>
              <a:buNone/>
            </a:pPr>
            <a:endParaRPr sz="1350">
              <a:solidFill>
                <a:srgbClr val="1155CC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28600" y="509290"/>
            <a:ext cx="8574732" cy="405110"/>
          </a:xfrm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</a:rPr>
              <a:t>Disagreement fitting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6629" y="3061098"/>
            <a:ext cx="5845871" cy="219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669" y="1107120"/>
            <a:ext cx="2400131" cy="2036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0" y="1257300"/>
            <a:ext cx="209456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hape 576"/>
          <p:cNvSpPr/>
          <p:nvPr/>
        </p:nvSpPr>
        <p:spPr>
          <a:xfrm>
            <a:off x="685800" y="1543050"/>
            <a:ext cx="1714500" cy="457200"/>
          </a:xfrm>
          <a:prstGeom prst="roundRect">
            <a:avLst>
              <a:gd name="adj" fmla="val 16667"/>
            </a:avLst>
          </a:prstGeom>
          <a:solidFill>
            <a:srgbClr val="CAD5B1"/>
          </a:solidFill>
          <a:ln w="25400" cap="flat" cmpd="sng">
            <a:solidFill>
              <a:srgbClr val="3A839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1350" b="1" dirty="0">
                <a:solidFill>
                  <a:schemeClr val="accent2"/>
                </a:solidFill>
              </a:rPr>
              <a:t>Actual disagreement</a:t>
            </a:r>
            <a:endParaRPr sz="1350" b="1">
              <a:solidFill>
                <a:schemeClr val="accent2"/>
              </a:solidFill>
            </a:endParaRPr>
          </a:p>
        </p:txBody>
      </p:sp>
      <p:sp>
        <p:nvSpPr>
          <p:cNvPr id="9" name="Shape 576"/>
          <p:cNvSpPr/>
          <p:nvPr/>
        </p:nvSpPr>
        <p:spPr>
          <a:xfrm>
            <a:off x="628650" y="3657600"/>
            <a:ext cx="1714500" cy="457200"/>
          </a:xfrm>
          <a:prstGeom prst="roundRect">
            <a:avLst>
              <a:gd name="adj" fmla="val 16667"/>
            </a:avLst>
          </a:prstGeom>
          <a:solidFill>
            <a:srgbClr val="CAD5B1"/>
          </a:solidFill>
          <a:ln w="25400" cap="flat" cmpd="sng">
            <a:solidFill>
              <a:srgbClr val="3A839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1350" b="1" dirty="0">
                <a:solidFill>
                  <a:schemeClr val="accent2"/>
                </a:solidFill>
              </a:rPr>
              <a:t>Estimated</a:t>
            </a:r>
          </a:p>
          <a:p>
            <a:pPr algn="ctr">
              <a:buClr>
                <a:srgbClr val="000000"/>
              </a:buClr>
            </a:pPr>
            <a:r>
              <a:rPr lang="en-US" sz="1350" b="1" dirty="0">
                <a:solidFill>
                  <a:schemeClr val="accent2"/>
                </a:solidFill>
              </a:rPr>
              <a:t>Disagreement</a:t>
            </a:r>
            <a:endParaRPr sz="135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1"/>
          <p:cNvSpPr>
            <a:spLocks noGrp="1"/>
          </p:cNvSpPr>
          <p:nvPr>
            <p:ph type="title"/>
          </p:nvPr>
        </p:nvSpPr>
        <p:spPr>
          <a:xfrm>
            <a:off x="457200" y="114300"/>
            <a:ext cx="7688700" cy="594600"/>
          </a:xfrm>
        </p:spPr>
        <p:txBody>
          <a:bodyPr/>
          <a:lstStyle/>
          <a:p>
            <a:pPr lvl="0"/>
            <a:r>
              <a:rPr lang="en" sz="2800" dirty="0" err="1">
                <a:ea typeface="Lato"/>
                <a:cs typeface="Lato"/>
                <a:sym typeface="Lato"/>
              </a:rPr>
              <a:t>CherryPick</a:t>
            </a:r>
            <a:endParaRPr lang="en" sz="2800" i="1" dirty="0">
              <a:ea typeface="Lato"/>
              <a:cs typeface="Lato"/>
              <a:sym typeface="Lato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5D51FAA6-BC5D-6A4C-BC69-B5DACD2E69DA}"/>
              </a:ext>
            </a:extLst>
          </p:cNvPr>
          <p:cNvSpPr/>
          <p:nvPr/>
        </p:nvSpPr>
        <p:spPr>
          <a:xfrm>
            <a:off x="896431" y="3870686"/>
            <a:ext cx="6113969" cy="8156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Doubly  submodular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FAEFC56-9209-FA4B-9A64-0D198CF9D2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136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EA3E303-CC0C-AF41-8B8C-9382E22E4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573280"/>
            <a:ext cx="40894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8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1"/>
          <p:cNvSpPr>
            <a:spLocks noGrp="1"/>
          </p:cNvSpPr>
          <p:nvPr>
            <p:ph type="title"/>
          </p:nvPr>
        </p:nvSpPr>
        <p:spPr>
          <a:xfrm>
            <a:off x="457200" y="114300"/>
            <a:ext cx="7688700" cy="594600"/>
          </a:xfrm>
        </p:spPr>
        <p:txBody>
          <a:bodyPr/>
          <a:lstStyle/>
          <a:p>
            <a:pPr lvl="0"/>
            <a:r>
              <a:rPr lang="en" sz="2800" dirty="0" err="1">
                <a:ea typeface="Lato"/>
                <a:cs typeface="Lato"/>
                <a:sym typeface="Lato"/>
              </a:rPr>
              <a:t>CherryPick</a:t>
            </a:r>
            <a:endParaRPr lang="en" sz="2800" i="1" dirty="0">
              <a:ea typeface="Lato"/>
              <a:cs typeface="Lato"/>
              <a:sym typeface="Lato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5D51FAA6-BC5D-6A4C-BC69-B5DACD2E69DA}"/>
              </a:ext>
            </a:extLst>
          </p:cNvPr>
          <p:cNvSpPr/>
          <p:nvPr/>
        </p:nvSpPr>
        <p:spPr>
          <a:xfrm>
            <a:off x="896431" y="3870686"/>
            <a:ext cx="6113969" cy="8156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Doubly  submodular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FAEFC56-9209-FA4B-9A64-0D198CF9D2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137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EA3E303-CC0C-AF41-8B8C-9382E22E4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573280"/>
            <a:ext cx="4089400" cy="7112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6BDCF935-9598-404A-AEFE-19D8B8AE50A0}"/>
              </a:ext>
            </a:extLst>
          </p:cNvPr>
          <p:cNvSpPr/>
          <p:nvPr/>
        </p:nvSpPr>
        <p:spPr>
          <a:xfrm rot="19926009">
            <a:off x="1145261" y="2576398"/>
            <a:ext cx="5867400" cy="1447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bg2"/>
                </a:solidFill>
              </a:rPr>
              <a:t>Greedy approach gives approximation guarantee</a:t>
            </a:r>
          </a:p>
        </p:txBody>
      </p:sp>
    </p:spTree>
    <p:extLst>
      <p:ext uri="{BB962C8B-B14F-4D97-AF65-F5344CB8AC3E}">
        <p14:creationId xmlns:p14="http://schemas.microsoft.com/office/powerpoint/2010/main" val="1831374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Shape 459" descr="fukushima-oct-2011-10-13.png"/>
          <p:cNvPicPr preferRelativeResize="0"/>
          <p:nvPr/>
        </p:nvPicPr>
        <p:blipFill rotWithShape="1">
          <a:blip r:embed="rId3">
            <a:alphaModFix amt="14000"/>
          </a:blip>
          <a:srcRect/>
          <a:stretch/>
        </p:blipFill>
        <p:spPr>
          <a:xfrm rot="7266386">
            <a:off x="40953" y="1725920"/>
            <a:ext cx="4813894" cy="3401546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Shape 460"/>
          <p:cNvSpPr txBox="1">
            <a:spLocks noGrp="1"/>
          </p:cNvSpPr>
          <p:nvPr>
            <p:ph type="title"/>
          </p:nvPr>
        </p:nvSpPr>
        <p:spPr>
          <a:xfrm>
            <a:off x="265500" y="1299566"/>
            <a:ext cx="4045199" cy="189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Hashtag diffusion in social media - is it new?</a:t>
            </a:r>
          </a:p>
        </p:txBody>
      </p:sp>
      <p:sp>
        <p:nvSpPr>
          <p:cNvPr id="461" name="Shape 461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14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Shape 462"/>
          <p:cNvSpPr/>
          <p:nvPr/>
        </p:nvSpPr>
        <p:spPr>
          <a:xfrm>
            <a:off x="4848150" y="2797875"/>
            <a:ext cx="4045199" cy="826200"/>
          </a:xfrm>
          <a:prstGeom prst="rect">
            <a:avLst/>
          </a:prstGeom>
          <a:solidFill>
            <a:srgbClr val="A8B97F">
              <a:alpha val="61568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Feature engineering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ato"/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(Rosenfeld et al WSDM ’16, Bourigault et al WSDM’14)</a:t>
            </a:r>
          </a:p>
        </p:txBody>
      </p:sp>
      <p:sp>
        <p:nvSpPr>
          <p:cNvPr id="463" name="Shape 463"/>
          <p:cNvSpPr/>
          <p:nvPr/>
        </p:nvSpPr>
        <p:spPr>
          <a:xfrm>
            <a:off x="4804000" y="1606462"/>
            <a:ext cx="4045199" cy="607500"/>
          </a:xfrm>
          <a:prstGeom prst="rect">
            <a:avLst/>
          </a:prstGeom>
          <a:solidFill>
            <a:srgbClr val="50B4C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Temporal Model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title"/>
          </p:nvPr>
        </p:nvSpPr>
        <p:spPr>
          <a:xfrm>
            <a:off x="653250" y="6269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Drawbacks of existing models</a:t>
            </a:r>
          </a:p>
        </p:txBody>
      </p:sp>
      <p:sp>
        <p:nvSpPr>
          <p:cNvPr id="469" name="Shape 469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15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Shape 470"/>
          <p:cNvSpPr/>
          <p:nvPr/>
        </p:nvSpPr>
        <p:spPr>
          <a:xfrm>
            <a:off x="507997" y="1681325"/>
            <a:ext cx="2238600" cy="828300"/>
          </a:xfrm>
          <a:prstGeom prst="homePlate">
            <a:avLst>
              <a:gd name="adj" fmla="val 50000"/>
            </a:avLst>
          </a:prstGeom>
          <a:solidFill>
            <a:srgbClr val="1A9988">
              <a:alpha val="73725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1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Reinforced Poisson Process (RPP) AAAI’14</a:t>
            </a:r>
          </a:p>
        </p:txBody>
      </p:sp>
      <p:sp>
        <p:nvSpPr>
          <p:cNvPr id="471" name="Shape 471"/>
          <p:cNvSpPr/>
          <p:nvPr/>
        </p:nvSpPr>
        <p:spPr>
          <a:xfrm>
            <a:off x="526475" y="2900525"/>
            <a:ext cx="2296199" cy="1054500"/>
          </a:xfrm>
          <a:prstGeom prst="homePlate">
            <a:avLst>
              <a:gd name="adj" fmla="val 50000"/>
            </a:avLst>
          </a:prstGeom>
          <a:solidFill>
            <a:srgbClr val="95D2DD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Hawkes Process based models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(Hawkes, Seismic)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WWW’15, KDD’15</a:t>
            </a:r>
          </a:p>
        </p:txBody>
      </p:sp>
      <p:sp>
        <p:nvSpPr>
          <p:cNvPr id="472" name="Shape 472"/>
          <p:cNvSpPr/>
          <p:nvPr/>
        </p:nvSpPr>
        <p:spPr>
          <a:xfrm>
            <a:off x="526622" y="4348325"/>
            <a:ext cx="2296199" cy="828300"/>
          </a:xfrm>
          <a:prstGeom prst="homePlate">
            <a:avLst>
              <a:gd name="adj" fmla="val 50000"/>
            </a:avLst>
          </a:prstGeom>
          <a:solidFill>
            <a:srgbClr val="A8B97F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Pattern based models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(spikeM) WWW’15</a:t>
            </a:r>
          </a:p>
        </p:txBody>
      </p:sp>
      <p:sp>
        <p:nvSpPr>
          <p:cNvPr id="473" name="Shape 473"/>
          <p:cNvSpPr/>
          <p:nvPr/>
        </p:nvSpPr>
        <p:spPr>
          <a:xfrm>
            <a:off x="2746625" y="1681325"/>
            <a:ext cx="5023499" cy="929399"/>
          </a:xfrm>
          <a:prstGeom prst="chevron">
            <a:avLst>
              <a:gd name="adj" fmla="val 50000"/>
            </a:avLst>
          </a:prstGeom>
          <a:solidFill>
            <a:srgbClr val="1DAF9B">
              <a:alpha val="46666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Lato"/>
              <a:buChar char="●"/>
            </a:pPr>
            <a:r>
              <a:rPr lang="en"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Model </a:t>
            </a:r>
            <a:r>
              <a:rPr lang="en" sz="1400" b="0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single tweet propagation dynamics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Lato"/>
              <a:buChar char="●"/>
            </a:pPr>
            <a:r>
              <a:rPr lang="en"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Model gives a </a:t>
            </a:r>
            <a:r>
              <a:rPr lang="en" sz="1400" b="0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non-convex objective function</a:t>
            </a:r>
          </a:p>
        </p:txBody>
      </p:sp>
      <p:sp>
        <p:nvSpPr>
          <p:cNvPr id="474" name="Shape 474"/>
          <p:cNvSpPr/>
          <p:nvPr/>
        </p:nvSpPr>
        <p:spPr>
          <a:xfrm>
            <a:off x="2746625" y="2900525"/>
            <a:ext cx="5023499" cy="1005600"/>
          </a:xfrm>
          <a:prstGeom prst="chevron">
            <a:avLst>
              <a:gd name="adj" fmla="val 50000"/>
            </a:avLst>
          </a:prstGeom>
          <a:solidFill>
            <a:srgbClr val="B1D8DE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Lato"/>
              <a:buChar char="●"/>
            </a:pPr>
            <a:r>
              <a:rPr lang="en"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Model </a:t>
            </a:r>
            <a:r>
              <a:rPr lang="en" sz="1400" b="0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single tweet propagation dynamics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Lato"/>
              <a:buChar char="●"/>
            </a:pPr>
            <a:r>
              <a:rPr lang="en"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Some variation of this model is limited to long term forecasting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5" name="Shape 475"/>
          <p:cNvSpPr/>
          <p:nvPr/>
        </p:nvSpPr>
        <p:spPr>
          <a:xfrm>
            <a:off x="2746625" y="4373225"/>
            <a:ext cx="5185199" cy="828300"/>
          </a:xfrm>
          <a:prstGeom prst="chevron">
            <a:avLst>
              <a:gd name="adj" fmla="val 50000"/>
            </a:avLst>
          </a:prstGeom>
          <a:solidFill>
            <a:srgbClr val="A8B97F">
              <a:alpha val="61568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Lato"/>
              <a:buChar char="●"/>
            </a:pPr>
            <a:r>
              <a:rPr lang="en"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Heavily dependent on users’ past activities (6 pattern of spikes)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Lato"/>
              <a:buChar char="●"/>
            </a:pPr>
            <a:r>
              <a:rPr lang="en"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Model </a:t>
            </a:r>
            <a:r>
              <a:rPr lang="en" sz="1400" b="0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fails</a:t>
            </a:r>
            <a:r>
              <a:rPr lang="en"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if user activity </a:t>
            </a:r>
            <a:r>
              <a:rPr lang="en" sz="1400" b="0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changes frequently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title"/>
          </p:nvPr>
        </p:nvSpPr>
        <p:spPr>
          <a:xfrm>
            <a:off x="653250" y="6269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Realistic Scenario</a:t>
            </a:r>
          </a:p>
        </p:txBody>
      </p:sp>
      <p:sp>
        <p:nvSpPr>
          <p:cNvPr id="481" name="Shape 481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16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Shape 482"/>
          <p:cNvSpPr/>
          <p:nvPr/>
        </p:nvSpPr>
        <p:spPr>
          <a:xfrm>
            <a:off x="990600" y="2019300"/>
            <a:ext cx="5105399" cy="762000"/>
          </a:xfrm>
          <a:prstGeom prst="rect">
            <a:avLst/>
          </a:prstGeom>
          <a:solidFill>
            <a:srgbClr val="FEDBC8">
              <a:alpha val="61568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Hashtag is a </a:t>
            </a:r>
            <a:r>
              <a:rPr lang="en" sz="1800" b="0" i="0" u="none" strike="noStrike" cap="none">
                <a:solidFill>
                  <a:srgbClr val="4C74D7"/>
                </a:solidFill>
                <a:latin typeface="Lato"/>
                <a:ea typeface="Lato"/>
                <a:cs typeface="Lato"/>
                <a:sym typeface="Lato"/>
              </a:rPr>
              <a:t>heterogenous</a:t>
            </a:r>
            <a:r>
              <a:rPr lang="en"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collection of tweets</a:t>
            </a:r>
          </a:p>
        </p:txBody>
      </p:sp>
      <p:sp>
        <p:nvSpPr>
          <p:cNvPr id="483" name="Shape 483"/>
          <p:cNvSpPr/>
          <p:nvPr/>
        </p:nvSpPr>
        <p:spPr>
          <a:xfrm>
            <a:off x="4038600" y="3238500"/>
            <a:ext cx="3962399" cy="762000"/>
          </a:xfrm>
          <a:prstGeom prst="rect">
            <a:avLst/>
          </a:prstGeom>
          <a:solidFill>
            <a:srgbClr val="A8B97F">
              <a:alpha val="61568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Hashtag  reflects a story better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title"/>
          </p:nvPr>
        </p:nvSpPr>
        <p:spPr>
          <a:xfrm>
            <a:off x="729450" y="6269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Hashtag is a collection of tweet-chains</a:t>
            </a:r>
          </a:p>
        </p:txBody>
      </p:sp>
      <p:sp>
        <p:nvSpPr>
          <p:cNvPr id="489" name="Shape 489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17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0" name="Shape 490"/>
          <p:cNvCxnSpPr/>
          <p:nvPr/>
        </p:nvCxnSpPr>
        <p:spPr>
          <a:xfrm rot="10800000" flipH="1">
            <a:off x="1191650" y="3677024"/>
            <a:ext cx="7140900" cy="1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491" name="Shape 491"/>
          <p:cNvCxnSpPr/>
          <p:nvPr/>
        </p:nvCxnSpPr>
        <p:spPr>
          <a:xfrm rot="10800000">
            <a:off x="1425875" y="1745150"/>
            <a:ext cx="0" cy="34841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492" name="Shape 492"/>
          <p:cNvCxnSpPr/>
          <p:nvPr/>
        </p:nvCxnSpPr>
        <p:spPr>
          <a:xfrm>
            <a:off x="1214600" y="2896600"/>
            <a:ext cx="7095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493" name="Shape 493"/>
          <p:cNvCxnSpPr/>
          <p:nvPr/>
        </p:nvCxnSpPr>
        <p:spPr>
          <a:xfrm>
            <a:off x="1197350" y="5048625"/>
            <a:ext cx="71753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494" name="Shape 494"/>
          <p:cNvCxnSpPr/>
          <p:nvPr/>
        </p:nvCxnSpPr>
        <p:spPr>
          <a:xfrm rot="10800000" flipH="1">
            <a:off x="1214600" y="2221224"/>
            <a:ext cx="7140900" cy="1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495" name="Shape 495"/>
          <p:cNvCxnSpPr/>
          <p:nvPr/>
        </p:nvCxnSpPr>
        <p:spPr>
          <a:xfrm>
            <a:off x="15919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6" name="Shape 496"/>
          <p:cNvSpPr/>
          <p:nvPr/>
        </p:nvSpPr>
        <p:spPr>
          <a:xfrm>
            <a:off x="1540874" y="3315701"/>
            <a:ext cx="108298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7" name="Shape 497"/>
          <p:cNvCxnSpPr/>
          <p:nvPr/>
        </p:nvCxnSpPr>
        <p:spPr>
          <a:xfrm>
            <a:off x="17443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8" name="Shape 498"/>
          <p:cNvSpPr/>
          <p:nvPr/>
        </p:nvSpPr>
        <p:spPr>
          <a:xfrm>
            <a:off x="1693274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9" name="Shape 499"/>
          <p:cNvCxnSpPr/>
          <p:nvPr/>
        </p:nvCxnSpPr>
        <p:spPr>
          <a:xfrm>
            <a:off x="19729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0" name="Shape 500"/>
          <p:cNvSpPr/>
          <p:nvPr/>
        </p:nvSpPr>
        <p:spPr>
          <a:xfrm>
            <a:off x="1921874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1" name="Shape 501"/>
          <p:cNvCxnSpPr/>
          <p:nvPr/>
        </p:nvCxnSpPr>
        <p:spPr>
          <a:xfrm>
            <a:off x="21253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2" name="Shape 502"/>
          <p:cNvSpPr/>
          <p:nvPr/>
        </p:nvSpPr>
        <p:spPr>
          <a:xfrm>
            <a:off x="2074274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3" name="Shape 503"/>
          <p:cNvCxnSpPr/>
          <p:nvPr/>
        </p:nvCxnSpPr>
        <p:spPr>
          <a:xfrm>
            <a:off x="27349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4" name="Shape 504"/>
          <p:cNvSpPr/>
          <p:nvPr/>
        </p:nvSpPr>
        <p:spPr>
          <a:xfrm>
            <a:off x="2683874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5" name="Shape 505"/>
          <p:cNvCxnSpPr/>
          <p:nvPr/>
        </p:nvCxnSpPr>
        <p:spPr>
          <a:xfrm>
            <a:off x="29635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6" name="Shape 506"/>
          <p:cNvSpPr/>
          <p:nvPr/>
        </p:nvSpPr>
        <p:spPr>
          <a:xfrm>
            <a:off x="2912474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7" name="Shape 507"/>
          <p:cNvCxnSpPr/>
          <p:nvPr/>
        </p:nvCxnSpPr>
        <p:spPr>
          <a:xfrm>
            <a:off x="40303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8" name="Shape 508"/>
          <p:cNvSpPr/>
          <p:nvPr/>
        </p:nvSpPr>
        <p:spPr>
          <a:xfrm>
            <a:off x="3979273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9" name="Shape 509"/>
          <p:cNvCxnSpPr/>
          <p:nvPr/>
        </p:nvCxnSpPr>
        <p:spPr>
          <a:xfrm>
            <a:off x="41827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0" name="Shape 510"/>
          <p:cNvSpPr/>
          <p:nvPr/>
        </p:nvSpPr>
        <p:spPr>
          <a:xfrm>
            <a:off x="4131673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1" name="Shape 511"/>
          <p:cNvCxnSpPr/>
          <p:nvPr/>
        </p:nvCxnSpPr>
        <p:spPr>
          <a:xfrm>
            <a:off x="36493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2" name="Shape 512"/>
          <p:cNvSpPr/>
          <p:nvPr/>
        </p:nvSpPr>
        <p:spPr>
          <a:xfrm>
            <a:off x="3598273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3" name="Shape 513"/>
          <p:cNvCxnSpPr/>
          <p:nvPr/>
        </p:nvCxnSpPr>
        <p:spPr>
          <a:xfrm>
            <a:off x="44113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4" name="Shape 514"/>
          <p:cNvSpPr/>
          <p:nvPr/>
        </p:nvSpPr>
        <p:spPr>
          <a:xfrm>
            <a:off x="4360273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5" name="Shape 515"/>
          <p:cNvCxnSpPr/>
          <p:nvPr/>
        </p:nvCxnSpPr>
        <p:spPr>
          <a:xfrm>
            <a:off x="50209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6" name="Shape 516"/>
          <p:cNvSpPr/>
          <p:nvPr/>
        </p:nvSpPr>
        <p:spPr>
          <a:xfrm>
            <a:off x="4969873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7" name="Shape 517"/>
          <p:cNvCxnSpPr/>
          <p:nvPr/>
        </p:nvCxnSpPr>
        <p:spPr>
          <a:xfrm>
            <a:off x="52495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8" name="Shape 518"/>
          <p:cNvSpPr/>
          <p:nvPr/>
        </p:nvSpPr>
        <p:spPr>
          <a:xfrm>
            <a:off x="5198473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9" name="Shape 519"/>
          <p:cNvCxnSpPr/>
          <p:nvPr/>
        </p:nvCxnSpPr>
        <p:spPr>
          <a:xfrm>
            <a:off x="57829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0" name="Shape 520"/>
          <p:cNvSpPr/>
          <p:nvPr/>
        </p:nvSpPr>
        <p:spPr>
          <a:xfrm>
            <a:off x="5731873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1" name="Shape 521"/>
          <p:cNvCxnSpPr/>
          <p:nvPr/>
        </p:nvCxnSpPr>
        <p:spPr>
          <a:xfrm>
            <a:off x="59353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2" name="Shape 522"/>
          <p:cNvSpPr/>
          <p:nvPr/>
        </p:nvSpPr>
        <p:spPr>
          <a:xfrm>
            <a:off x="5884273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3" name="Shape 523"/>
          <p:cNvCxnSpPr/>
          <p:nvPr/>
        </p:nvCxnSpPr>
        <p:spPr>
          <a:xfrm>
            <a:off x="63925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4" name="Shape 524"/>
          <p:cNvSpPr/>
          <p:nvPr/>
        </p:nvSpPr>
        <p:spPr>
          <a:xfrm>
            <a:off x="6341473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5" name="Shape 525"/>
          <p:cNvCxnSpPr/>
          <p:nvPr/>
        </p:nvCxnSpPr>
        <p:spPr>
          <a:xfrm>
            <a:off x="67735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6" name="Shape 526"/>
          <p:cNvSpPr/>
          <p:nvPr/>
        </p:nvSpPr>
        <p:spPr>
          <a:xfrm>
            <a:off x="6722474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7" name="Shape 527"/>
          <p:cNvCxnSpPr/>
          <p:nvPr/>
        </p:nvCxnSpPr>
        <p:spPr>
          <a:xfrm rot="5400000">
            <a:off x="1989416" y="27355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8" name="Shape 528"/>
          <p:cNvSpPr/>
          <p:nvPr/>
        </p:nvSpPr>
        <p:spPr>
          <a:xfrm>
            <a:off x="2102825" y="24507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9" name="Shape 529"/>
          <p:cNvCxnSpPr/>
          <p:nvPr/>
        </p:nvCxnSpPr>
        <p:spPr>
          <a:xfrm rot="5400000">
            <a:off x="2141816" y="27355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0" name="Shape 530"/>
          <p:cNvSpPr/>
          <p:nvPr/>
        </p:nvSpPr>
        <p:spPr>
          <a:xfrm>
            <a:off x="2255225" y="24507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1" name="Shape 531"/>
          <p:cNvCxnSpPr/>
          <p:nvPr/>
        </p:nvCxnSpPr>
        <p:spPr>
          <a:xfrm rot="5400000">
            <a:off x="2446616" y="27355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2" name="Shape 532"/>
          <p:cNvSpPr/>
          <p:nvPr/>
        </p:nvSpPr>
        <p:spPr>
          <a:xfrm>
            <a:off x="2560025" y="24507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3" name="Shape 533"/>
          <p:cNvCxnSpPr/>
          <p:nvPr/>
        </p:nvCxnSpPr>
        <p:spPr>
          <a:xfrm rot="5400000">
            <a:off x="2599016" y="27355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4" name="Shape 534"/>
          <p:cNvSpPr/>
          <p:nvPr/>
        </p:nvSpPr>
        <p:spPr>
          <a:xfrm>
            <a:off x="2712425" y="24507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5" name="Shape 535"/>
          <p:cNvCxnSpPr/>
          <p:nvPr/>
        </p:nvCxnSpPr>
        <p:spPr>
          <a:xfrm rot="5400000">
            <a:off x="2827616" y="27355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6" name="Shape 536"/>
          <p:cNvSpPr/>
          <p:nvPr/>
        </p:nvSpPr>
        <p:spPr>
          <a:xfrm>
            <a:off x="2941025" y="24507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7" name="Shape 537"/>
          <p:cNvCxnSpPr/>
          <p:nvPr/>
        </p:nvCxnSpPr>
        <p:spPr>
          <a:xfrm rot="5400000">
            <a:off x="3284816" y="27355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8" name="Shape 538"/>
          <p:cNvSpPr/>
          <p:nvPr/>
        </p:nvSpPr>
        <p:spPr>
          <a:xfrm>
            <a:off x="3398226" y="24507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9" name="Shape 539"/>
          <p:cNvCxnSpPr/>
          <p:nvPr/>
        </p:nvCxnSpPr>
        <p:spPr>
          <a:xfrm rot="5400000">
            <a:off x="3437216" y="27355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0" name="Shape 540"/>
          <p:cNvSpPr/>
          <p:nvPr/>
        </p:nvSpPr>
        <p:spPr>
          <a:xfrm>
            <a:off x="3550626" y="24507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1" name="Shape 541"/>
          <p:cNvCxnSpPr/>
          <p:nvPr/>
        </p:nvCxnSpPr>
        <p:spPr>
          <a:xfrm rot="5400000">
            <a:off x="3894416" y="27355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2" name="Shape 542"/>
          <p:cNvSpPr/>
          <p:nvPr/>
        </p:nvSpPr>
        <p:spPr>
          <a:xfrm>
            <a:off x="4007826" y="24507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3" name="Shape 543"/>
          <p:cNvCxnSpPr/>
          <p:nvPr/>
        </p:nvCxnSpPr>
        <p:spPr>
          <a:xfrm rot="5400000">
            <a:off x="5113616" y="27355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4" name="Shape 544"/>
          <p:cNvSpPr/>
          <p:nvPr/>
        </p:nvSpPr>
        <p:spPr>
          <a:xfrm>
            <a:off x="5227026" y="24507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5" name="Shape 545"/>
          <p:cNvCxnSpPr/>
          <p:nvPr/>
        </p:nvCxnSpPr>
        <p:spPr>
          <a:xfrm rot="5400000">
            <a:off x="5418416" y="27355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6" name="Shape 546"/>
          <p:cNvSpPr/>
          <p:nvPr/>
        </p:nvSpPr>
        <p:spPr>
          <a:xfrm>
            <a:off x="5531826" y="24507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7" name="Shape 547"/>
          <p:cNvCxnSpPr/>
          <p:nvPr/>
        </p:nvCxnSpPr>
        <p:spPr>
          <a:xfrm rot="5400000">
            <a:off x="5951816" y="27355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8" name="Shape 548"/>
          <p:cNvSpPr/>
          <p:nvPr/>
        </p:nvSpPr>
        <p:spPr>
          <a:xfrm>
            <a:off x="6065226" y="24507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9" name="Shape 549"/>
          <p:cNvCxnSpPr/>
          <p:nvPr/>
        </p:nvCxnSpPr>
        <p:spPr>
          <a:xfrm rot="5400000">
            <a:off x="6332816" y="27355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0" name="Shape 550"/>
          <p:cNvSpPr/>
          <p:nvPr/>
        </p:nvSpPr>
        <p:spPr>
          <a:xfrm>
            <a:off x="6446226" y="2450730"/>
            <a:ext cx="114298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1" name="Shape 551"/>
          <p:cNvCxnSpPr/>
          <p:nvPr/>
        </p:nvCxnSpPr>
        <p:spPr>
          <a:xfrm rot="10800000">
            <a:off x="1825798" y="18668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2" name="Shape 552"/>
          <p:cNvSpPr/>
          <p:nvPr/>
        </p:nvSpPr>
        <p:spPr>
          <a:xfrm>
            <a:off x="1765326" y="1791506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3" name="Shape 553"/>
          <p:cNvCxnSpPr/>
          <p:nvPr/>
        </p:nvCxnSpPr>
        <p:spPr>
          <a:xfrm rot="10800000">
            <a:off x="2587798" y="18668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4" name="Shape 554"/>
          <p:cNvSpPr/>
          <p:nvPr/>
        </p:nvSpPr>
        <p:spPr>
          <a:xfrm>
            <a:off x="2527326" y="1791506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5" name="Shape 555"/>
          <p:cNvCxnSpPr/>
          <p:nvPr/>
        </p:nvCxnSpPr>
        <p:spPr>
          <a:xfrm rot="10800000">
            <a:off x="3883198" y="18668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6" name="Shape 556"/>
          <p:cNvSpPr/>
          <p:nvPr/>
        </p:nvSpPr>
        <p:spPr>
          <a:xfrm>
            <a:off x="3822726" y="1791506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7" name="Shape 557"/>
          <p:cNvCxnSpPr/>
          <p:nvPr/>
        </p:nvCxnSpPr>
        <p:spPr>
          <a:xfrm rot="10800000">
            <a:off x="4645198" y="18668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8" name="Shape 558"/>
          <p:cNvSpPr/>
          <p:nvPr/>
        </p:nvSpPr>
        <p:spPr>
          <a:xfrm>
            <a:off x="4584726" y="1791506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9" name="Shape 559"/>
          <p:cNvCxnSpPr/>
          <p:nvPr/>
        </p:nvCxnSpPr>
        <p:spPr>
          <a:xfrm rot="10800000">
            <a:off x="5407198" y="18668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0" name="Shape 560"/>
          <p:cNvSpPr/>
          <p:nvPr/>
        </p:nvSpPr>
        <p:spPr>
          <a:xfrm>
            <a:off x="5346726" y="1791506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1" name="Shape 561"/>
          <p:cNvCxnSpPr/>
          <p:nvPr/>
        </p:nvCxnSpPr>
        <p:spPr>
          <a:xfrm rot="10800000">
            <a:off x="6016798" y="18668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2" name="Shape 562"/>
          <p:cNvSpPr/>
          <p:nvPr/>
        </p:nvSpPr>
        <p:spPr>
          <a:xfrm>
            <a:off x="5956326" y="1791506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3" name="Shape 563"/>
          <p:cNvCxnSpPr/>
          <p:nvPr/>
        </p:nvCxnSpPr>
        <p:spPr>
          <a:xfrm rot="10800000">
            <a:off x="7464597" y="18668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4" name="Shape 564"/>
          <p:cNvSpPr/>
          <p:nvPr/>
        </p:nvSpPr>
        <p:spPr>
          <a:xfrm>
            <a:off x="7404127" y="1791506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Shape 565"/>
          <p:cNvSpPr txBox="1"/>
          <p:nvPr/>
        </p:nvSpPr>
        <p:spPr>
          <a:xfrm>
            <a:off x="455312" y="1819176"/>
            <a:ext cx="999899" cy="4847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dN</a:t>
            </a:r>
            <a:r>
              <a:rPr lang="en" sz="18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T1</a:t>
            </a: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(t)</a:t>
            </a:r>
          </a:p>
        </p:txBody>
      </p:sp>
      <p:sp>
        <p:nvSpPr>
          <p:cNvPr id="566" name="Shape 566"/>
          <p:cNvSpPr txBox="1"/>
          <p:nvPr/>
        </p:nvSpPr>
        <p:spPr>
          <a:xfrm>
            <a:off x="455312" y="2504966"/>
            <a:ext cx="999899" cy="4847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dN</a:t>
            </a:r>
            <a:r>
              <a:rPr lang="en" sz="18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T2</a:t>
            </a: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(t)</a:t>
            </a:r>
          </a:p>
        </p:txBody>
      </p:sp>
      <p:sp>
        <p:nvSpPr>
          <p:cNvPr id="567" name="Shape 567"/>
          <p:cNvSpPr txBox="1"/>
          <p:nvPr/>
        </p:nvSpPr>
        <p:spPr>
          <a:xfrm>
            <a:off x="497343" y="3266976"/>
            <a:ext cx="1110299" cy="4847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dN</a:t>
            </a:r>
            <a:r>
              <a:rPr lang="en" sz="18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T3</a:t>
            </a: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(t)</a:t>
            </a:r>
          </a:p>
        </p:txBody>
      </p:sp>
      <p:cxnSp>
        <p:nvCxnSpPr>
          <p:cNvPr id="568" name="Shape 568"/>
          <p:cNvCxnSpPr/>
          <p:nvPr/>
        </p:nvCxnSpPr>
        <p:spPr>
          <a:xfrm>
            <a:off x="1591925" y="47360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9" name="Shape 569"/>
          <p:cNvSpPr/>
          <p:nvPr/>
        </p:nvSpPr>
        <p:spPr>
          <a:xfrm>
            <a:off x="1540874" y="4687301"/>
            <a:ext cx="108298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0" name="Shape 570"/>
          <p:cNvCxnSpPr/>
          <p:nvPr/>
        </p:nvCxnSpPr>
        <p:spPr>
          <a:xfrm>
            <a:off x="1744325" y="47360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1" name="Shape 571"/>
          <p:cNvSpPr/>
          <p:nvPr/>
        </p:nvSpPr>
        <p:spPr>
          <a:xfrm>
            <a:off x="1693274" y="46873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2" name="Shape 572"/>
          <p:cNvCxnSpPr/>
          <p:nvPr/>
        </p:nvCxnSpPr>
        <p:spPr>
          <a:xfrm>
            <a:off x="1972925" y="47360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3" name="Shape 573"/>
          <p:cNvSpPr/>
          <p:nvPr/>
        </p:nvSpPr>
        <p:spPr>
          <a:xfrm>
            <a:off x="1921874" y="46873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4" name="Shape 574"/>
          <p:cNvCxnSpPr/>
          <p:nvPr/>
        </p:nvCxnSpPr>
        <p:spPr>
          <a:xfrm>
            <a:off x="2125325" y="47360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5" name="Shape 575"/>
          <p:cNvSpPr/>
          <p:nvPr/>
        </p:nvSpPr>
        <p:spPr>
          <a:xfrm>
            <a:off x="2074274" y="46873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6" name="Shape 576"/>
          <p:cNvCxnSpPr/>
          <p:nvPr/>
        </p:nvCxnSpPr>
        <p:spPr>
          <a:xfrm>
            <a:off x="2734925" y="47360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7" name="Shape 577"/>
          <p:cNvSpPr/>
          <p:nvPr/>
        </p:nvSpPr>
        <p:spPr>
          <a:xfrm>
            <a:off x="2683874" y="46873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8" name="Shape 578"/>
          <p:cNvCxnSpPr/>
          <p:nvPr/>
        </p:nvCxnSpPr>
        <p:spPr>
          <a:xfrm>
            <a:off x="2963525" y="47360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9" name="Shape 579"/>
          <p:cNvSpPr/>
          <p:nvPr/>
        </p:nvSpPr>
        <p:spPr>
          <a:xfrm>
            <a:off x="2912474" y="46873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0" name="Shape 580"/>
          <p:cNvCxnSpPr/>
          <p:nvPr/>
        </p:nvCxnSpPr>
        <p:spPr>
          <a:xfrm>
            <a:off x="4030325" y="47360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1" name="Shape 581"/>
          <p:cNvSpPr/>
          <p:nvPr/>
        </p:nvSpPr>
        <p:spPr>
          <a:xfrm>
            <a:off x="3979273" y="46873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2" name="Shape 582"/>
          <p:cNvCxnSpPr/>
          <p:nvPr/>
        </p:nvCxnSpPr>
        <p:spPr>
          <a:xfrm>
            <a:off x="4182725" y="47360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3" name="Shape 583"/>
          <p:cNvSpPr/>
          <p:nvPr/>
        </p:nvSpPr>
        <p:spPr>
          <a:xfrm>
            <a:off x="4131673" y="46873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4" name="Shape 584"/>
          <p:cNvCxnSpPr/>
          <p:nvPr/>
        </p:nvCxnSpPr>
        <p:spPr>
          <a:xfrm>
            <a:off x="3649325" y="47360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5" name="Shape 585"/>
          <p:cNvSpPr/>
          <p:nvPr/>
        </p:nvSpPr>
        <p:spPr>
          <a:xfrm>
            <a:off x="3598273" y="46873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6" name="Shape 586"/>
          <p:cNvCxnSpPr/>
          <p:nvPr/>
        </p:nvCxnSpPr>
        <p:spPr>
          <a:xfrm>
            <a:off x="4411325" y="47360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7" name="Shape 587"/>
          <p:cNvSpPr/>
          <p:nvPr/>
        </p:nvSpPr>
        <p:spPr>
          <a:xfrm>
            <a:off x="4360273" y="46873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8" name="Shape 588"/>
          <p:cNvCxnSpPr/>
          <p:nvPr/>
        </p:nvCxnSpPr>
        <p:spPr>
          <a:xfrm>
            <a:off x="5020925" y="47360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9" name="Shape 589"/>
          <p:cNvSpPr/>
          <p:nvPr/>
        </p:nvSpPr>
        <p:spPr>
          <a:xfrm>
            <a:off x="4969873" y="46873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0" name="Shape 590"/>
          <p:cNvCxnSpPr/>
          <p:nvPr/>
        </p:nvCxnSpPr>
        <p:spPr>
          <a:xfrm>
            <a:off x="5249525" y="47360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1" name="Shape 591"/>
          <p:cNvSpPr/>
          <p:nvPr/>
        </p:nvSpPr>
        <p:spPr>
          <a:xfrm>
            <a:off x="5198473" y="46873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2" name="Shape 592"/>
          <p:cNvCxnSpPr/>
          <p:nvPr/>
        </p:nvCxnSpPr>
        <p:spPr>
          <a:xfrm>
            <a:off x="5782925" y="47360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3" name="Shape 593"/>
          <p:cNvSpPr/>
          <p:nvPr/>
        </p:nvSpPr>
        <p:spPr>
          <a:xfrm>
            <a:off x="5731873" y="46873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4" name="Shape 594"/>
          <p:cNvCxnSpPr/>
          <p:nvPr/>
        </p:nvCxnSpPr>
        <p:spPr>
          <a:xfrm>
            <a:off x="5935325" y="47360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5" name="Shape 595"/>
          <p:cNvSpPr/>
          <p:nvPr/>
        </p:nvSpPr>
        <p:spPr>
          <a:xfrm>
            <a:off x="5884273" y="46873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6" name="Shape 596"/>
          <p:cNvCxnSpPr/>
          <p:nvPr/>
        </p:nvCxnSpPr>
        <p:spPr>
          <a:xfrm>
            <a:off x="6392525" y="47360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7" name="Shape 597"/>
          <p:cNvSpPr/>
          <p:nvPr/>
        </p:nvSpPr>
        <p:spPr>
          <a:xfrm>
            <a:off x="6341473" y="46873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8" name="Shape 598"/>
          <p:cNvCxnSpPr/>
          <p:nvPr/>
        </p:nvCxnSpPr>
        <p:spPr>
          <a:xfrm>
            <a:off x="6773525" y="47360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9" name="Shape 599"/>
          <p:cNvSpPr/>
          <p:nvPr/>
        </p:nvSpPr>
        <p:spPr>
          <a:xfrm>
            <a:off x="6722474" y="46873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0" name="Shape 600"/>
          <p:cNvCxnSpPr/>
          <p:nvPr/>
        </p:nvCxnSpPr>
        <p:spPr>
          <a:xfrm rot="5400000">
            <a:off x="1913216" y="48691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1" name="Shape 601"/>
          <p:cNvSpPr/>
          <p:nvPr/>
        </p:nvSpPr>
        <p:spPr>
          <a:xfrm>
            <a:off x="2026625" y="45843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2" name="Shape 602"/>
          <p:cNvCxnSpPr/>
          <p:nvPr/>
        </p:nvCxnSpPr>
        <p:spPr>
          <a:xfrm rot="5400000">
            <a:off x="2065616" y="48691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3" name="Shape 603"/>
          <p:cNvSpPr/>
          <p:nvPr/>
        </p:nvSpPr>
        <p:spPr>
          <a:xfrm>
            <a:off x="2179025" y="45843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4" name="Shape 604"/>
          <p:cNvCxnSpPr/>
          <p:nvPr/>
        </p:nvCxnSpPr>
        <p:spPr>
          <a:xfrm rot="5400000">
            <a:off x="2370416" y="48691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5" name="Shape 605"/>
          <p:cNvSpPr/>
          <p:nvPr/>
        </p:nvSpPr>
        <p:spPr>
          <a:xfrm>
            <a:off x="2483825" y="45843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6" name="Shape 606"/>
          <p:cNvCxnSpPr/>
          <p:nvPr/>
        </p:nvCxnSpPr>
        <p:spPr>
          <a:xfrm rot="5400000">
            <a:off x="2522816" y="48691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7" name="Shape 607"/>
          <p:cNvSpPr/>
          <p:nvPr/>
        </p:nvSpPr>
        <p:spPr>
          <a:xfrm>
            <a:off x="2636225" y="45843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8" name="Shape 608"/>
          <p:cNvCxnSpPr/>
          <p:nvPr/>
        </p:nvCxnSpPr>
        <p:spPr>
          <a:xfrm rot="5400000">
            <a:off x="2751416" y="48691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9" name="Shape 609"/>
          <p:cNvSpPr/>
          <p:nvPr/>
        </p:nvSpPr>
        <p:spPr>
          <a:xfrm>
            <a:off x="2864825" y="45843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0" name="Shape 610"/>
          <p:cNvCxnSpPr/>
          <p:nvPr/>
        </p:nvCxnSpPr>
        <p:spPr>
          <a:xfrm rot="5400000">
            <a:off x="3208616" y="48691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1" name="Shape 611"/>
          <p:cNvSpPr/>
          <p:nvPr/>
        </p:nvSpPr>
        <p:spPr>
          <a:xfrm>
            <a:off x="3322026" y="45843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2" name="Shape 612"/>
          <p:cNvCxnSpPr/>
          <p:nvPr/>
        </p:nvCxnSpPr>
        <p:spPr>
          <a:xfrm rot="5400000">
            <a:off x="3361016" y="48691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3" name="Shape 613"/>
          <p:cNvSpPr/>
          <p:nvPr/>
        </p:nvSpPr>
        <p:spPr>
          <a:xfrm>
            <a:off x="3474426" y="45843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4" name="Shape 614"/>
          <p:cNvCxnSpPr/>
          <p:nvPr/>
        </p:nvCxnSpPr>
        <p:spPr>
          <a:xfrm rot="5400000">
            <a:off x="3818216" y="48691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5" name="Shape 615"/>
          <p:cNvSpPr/>
          <p:nvPr/>
        </p:nvSpPr>
        <p:spPr>
          <a:xfrm>
            <a:off x="3931626" y="45843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6" name="Shape 616"/>
          <p:cNvCxnSpPr/>
          <p:nvPr/>
        </p:nvCxnSpPr>
        <p:spPr>
          <a:xfrm rot="5400000">
            <a:off x="5037416" y="48691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7" name="Shape 617"/>
          <p:cNvSpPr/>
          <p:nvPr/>
        </p:nvSpPr>
        <p:spPr>
          <a:xfrm>
            <a:off x="5150826" y="45843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8" name="Shape 618"/>
          <p:cNvCxnSpPr/>
          <p:nvPr/>
        </p:nvCxnSpPr>
        <p:spPr>
          <a:xfrm rot="5400000">
            <a:off x="5342216" y="48691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9" name="Shape 619"/>
          <p:cNvSpPr/>
          <p:nvPr/>
        </p:nvSpPr>
        <p:spPr>
          <a:xfrm>
            <a:off x="5455626" y="45843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0" name="Shape 620"/>
          <p:cNvCxnSpPr/>
          <p:nvPr/>
        </p:nvCxnSpPr>
        <p:spPr>
          <a:xfrm rot="5400000">
            <a:off x="5875616" y="48691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1" name="Shape 621"/>
          <p:cNvSpPr/>
          <p:nvPr/>
        </p:nvSpPr>
        <p:spPr>
          <a:xfrm>
            <a:off x="5989026" y="45843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2" name="Shape 622"/>
          <p:cNvCxnSpPr/>
          <p:nvPr/>
        </p:nvCxnSpPr>
        <p:spPr>
          <a:xfrm rot="5400000">
            <a:off x="6256616" y="4869141"/>
            <a:ext cx="353399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3" name="Shape 623"/>
          <p:cNvSpPr/>
          <p:nvPr/>
        </p:nvSpPr>
        <p:spPr>
          <a:xfrm>
            <a:off x="6370026" y="4584330"/>
            <a:ext cx="114300" cy="1028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4" name="Shape 624"/>
          <p:cNvCxnSpPr/>
          <p:nvPr/>
        </p:nvCxnSpPr>
        <p:spPr>
          <a:xfrm rot="10800000">
            <a:off x="1901998" y="46862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5" name="Shape 625"/>
          <p:cNvSpPr/>
          <p:nvPr/>
        </p:nvSpPr>
        <p:spPr>
          <a:xfrm>
            <a:off x="1841526" y="4610905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6" name="Shape 626"/>
          <p:cNvCxnSpPr/>
          <p:nvPr/>
        </p:nvCxnSpPr>
        <p:spPr>
          <a:xfrm rot="10800000">
            <a:off x="2663998" y="46862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7" name="Shape 627"/>
          <p:cNvSpPr/>
          <p:nvPr/>
        </p:nvSpPr>
        <p:spPr>
          <a:xfrm>
            <a:off x="2603526" y="4610905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8" name="Shape 628"/>
          <p:cNvCxnSpPr/>
          <p:nvPr/>
        </p:nvCxnSpPr>
        <p:spPr>
          <a:xfrm rot="10800000">
            <a:off x="3959398" y="46862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9" name="Shape 629"/>
          <p:cNvSpPr/>
          <p:nvPr/>
        </p:nvSpPr>
        <p:spPr>
          <a:xfrm>
            <a:off x="3898926" y="4610905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0" name="Shape 630"/>
          <p:cNvCxnSpPr/>
          <p:nvPr/>
        </p:nvCxnSpPr>
        <p:spPr>
          <a:xfrm rot="10800000">
            <a:off x="4340398" y="46862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1" name="Shape 631"/>
          <p:cNvSpPr/>
          <p:nvPr/>
        </p:nvSpPr>
        <p:spPr>
          <a:xfrm>
            <a:off x="4279926" y="4610905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2" name="Shape 632"/>
          <p:cNvCxnSpPr/>
          <p:nvPr/>
        </p:nvCxnSpPr>
        <p:spPr>
          <a:xfrm rot="10800000">
            <a:off x="4721398" y="46862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3" name="Shape 633"/>
          <p:cNvSpPr/>
          <p:nvPr/>
        </p:nvSpPr>
        <p:spPr>
          <a:xfrm>
            <a:off x="4660926" y="4610905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4" name="Shape 634"/>
          <p:cNvCxnSpPr/>
          <p:nvPr/>
        </p:nvCxnSpPr>
        <p:spPr>
          <a:xfrm rot="10800000">
            <a:off x="5483398" y="46862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5" name="Shape 635"/>
          <p:cNvSpPr/>
          <p:nvPr/>
        </p:nvSpPr>
        <p:spPr>
          <a:xfrm>
            <a:off x="5422926" y="4610905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6" name="Shape 636"/>
          <p:cNvCxnSpPr/>
          <p:nvPr/>
        </p:nvCxnSpPr>
        <p:spPr>
          <a:xfrm rot="10800000">
            <a:off x="6092998" y="46862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7" name="Shape 637"/>
          <p:cNvSpPr/>
          <p:nvPr/>
        </p:nvSpPr>
        <p:spPr>
          <a:xfrm>
            <a:off x="6032526" y="4610905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8" name="Shape 638"/>
          <p:cNvCxnSpPr/>
          <p:nvPr/>
        </p:nvCxnSpPr>
        <p:spPr>
          <a:xfrm rot="10800000">
            <a:off x="7540797" y="46862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9" name="Shape 639"/>
          <p:cNvSpPr/>
          <p:nvPr/>
        </p:nvSpPr>
        <p:spPr>
          <a:xfrm>
            <a:off x="7480327" y="4610905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Shape 640"/>
          <p:cNvSpPr/>
          <p:nvPr/>
        </p:nvSpPr>
        <p:spPr>
          <a:xfrm>
            <a:off x="1500900" y="3831401"/>
            <a:ext cx="6823375" cy="10958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02298"/>
                </a:moveTo>
                <a:cubicBezTo>
                  <a:pt x="1867" y="85417"/>
                  <a:pt x="6670" y="9715"/>
                  <a:pt x="11207" y="1029"/>
                </a:cubicBezTo>
                <a:cubicBezTo>
                  <a:pt x="15744" y="-7657"/>
                  <a:pt x="22929" y="41256"/>
                  <a:pt x="27223" y="50170"/>
                </a:cubicBezTo>
                <a:cubicBezTo>
                  <a:pt x="31517" y="59081"/>
                  <a:pt x="32020" y="48724"/>
                  <a:pt x="36972" y="54506"/>
                </a:cubicBezTo>
                <a:cubicBezTo>
                  <a:pt x="41924" y="60286"/>
                  <a:pt x="49351" y="81727"/>
                  <a:pt x="56934" y="84859"/>
                </a:cubicBezTo>
                <a:cubicBezTo>
                  <a:pt x="64517" y="87988"/>
                  <a:pt x="71956" y="67436"/>
                  <a:pt x="82467" y="73295"/>
                </a:cubicBezTo>
                <a:cubicBezTo>
                  <a:pt x="92978" y="79151"/>
                  <a:pt x="113744" y="112214"/>
                  <a:pt x="120000" y="120000"/>
                </a:cubicBezTo>
              </a:path>
            </a:pathLst>
          </a:custGeom>
          <a:noFill/>
          <a:ln w="19050" cap="flat" cmpd="sng">
            <a:solidFill>
              <a:srgbClr val="CC0000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1" name="Shape 641"/>
          <p:cNvSpPr txBox="1"/>
          <p:nvPr/>
        </p:nvSpPr>
        <p:spPr>
          <a:xfrm>
            <a:off x="575175" y="4638575"/>
            <a:ext cx="845400" cy="4847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dN</a:t>
            </a:r>
            <a:r>
              <a:rPr lang="en" sz="18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(t)</a:t>
            </a:r>
          </a:p>
        </p:txBody>
      </p:sp>
      <p:sp>
        <p:nvSpPr>
          <p:cNvPr id="642" name="Shape 642"/>
          <p:cNvSpPr txBox="1"/>
          <p:nvPr/>
        </p:nvSpPr>
        <p:spPr>
          <a:xfrm>
            <a:off x="3124200" y="5171975"/>
            <a:ext cx="1574700" cy="4847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Time(t)</a:t>
            </a:r>
          </a:p>
        </p:txBody>
      </p:sp>
      <p:cxnSp>
        <p:nvCxnSpPr>
          <p:cNvPr id="643" name="Shape 643"/>
          <p:cNvCxnSpPr/>
          <p:nvPr/>
        </p:nvCxnSpPr>
        <p:spPr>
          <a:xfrm rot="10800000">
            <a:off x="6727971" y="18668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4" name="Shape 644"/>
          <p:cNvSpPr/>
          <p:nvPr/>
        </p:nvSpPr>
        <p:spPr>
          <a:xfrm>
            <a:off x="6667500" y="1791506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5" name="Shape 645"/>
          <p:cNvCxnSpPr/>
          <p:nvPr/>
        </p:nvCxnSpPr>
        <p:spPr>
          <a:xfrm rot="10800000">
            <a:off x="6727971" y="4685442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6" name="Shape 646"/>
          <p:cNvSpPr/>
          <p:nvPr/>
        </p:nvSpPr>
        <p:spPr>
          <a:xfrm>
            <a:off x="6667500" y="4610100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7" name="Shape 647"/>
          <p:cNvCxnSpPr/>
          <p:nvPr/>
        </p:nvCxnSpPr>
        <p:spPr>
          <a:xfrm rot="10800000">
            <a:off x="7108971" y="18668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8" name="Shape 648"/>
          <p:cNvSpPr/>
          <p:nvPr/>
        </p:nvSpPr>
        <p:spPr>
          <a:xfrm>
            <a:off x="7048500" y="1791506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9" name="Shape 649"/>
          <p:cNvCxnSpPr/>
          <p:nvPr/>
        </p:nvCxnSpPr>
        <p:spPr>
          <a:xfrm rot="10800000">
            <a:off x="7108971" y="4685442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0" name="Shape 650"/>
          <p:cNvSpPr/>
          <p:nvPr/>
        </p:nvSpPr>
        <p:spPr>
          <a:xfrm>
            <a:off x="7048500" y="4610100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 txBox="1">
            <a:spLocks noGrp="1"/>
          </p:cNvSpPr>
          <p:nvPr>
            <p:ph type="title"/>
          </p:nvPr>
        </p:nvSpPr>
        <p:spPr>
          <a:xfrm>
            <a:off x="265500" y="1985366"/>
            <a:ext cx="4045199" cy="189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Hashtag diffusion in social Media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endParaRPr sz="26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Real world reinforcement factors</a:t>
            </a:r>
          </a:p>
        </p:txBody>
      </p:sp>
      <p:sp>
        <p:nvSpPr>
          <p:cNvPr id="656" name="Shape 656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18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Shape 657"/>
          <p:cNvSpPr/>
          <p:nvPr/>
        </p:nvSpPr>
        <p:spPr>
          <a:xfrm>
            <a:off x="4880200" y="1528175"/>
            <a:ext cx="4045199" cy="607500"/>
          </a:xfrm>
          <a:prstGeom prst="rect">
            <a:avLst/>
          </a:prstGeom>
          <a:solidFill>
            <a:srgbClr val="1A9988">
              <a:alpha val="73725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Hashtag-tweet reinforcement</a:t>
            </a:r>
          </a:p>
        </p:txBody>
      </p:sp>
      <p:sp>
        <p:nvSpPr>
          <p:cNvPr id="658" name="Shape 658"/>
          <p:cNvSpPr/>
          <p:nvPr/>
        </p:nvSpPr>
        <p:spPr>
          <a:xfrm>
            <a:off x="4880200" y="3635000"/>
            <a:ext cx="4045199" cy="556799"/>
          </a:xfrm>
          <a:prstGeom prst="rect">
            <a:avLst/>
          </a:prstGeom>
          <a:solidFill>
            <a:srgbClr val="A8B97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Hashtag-hashtag competition</a:t>
            </a:r>
          </a:p>
        </p:txBody>
      </p:sp>
      <p:sp>
        <p:nvSpPr>
          <p:cNvPr id="659" name="Shape 659"/>
          <p:cNvSpPr/>
          <p:nvPr/>
        </p:nvSpPr>
        <p:spPr>
          <a:xfrm>
            <a:off x="4889600" y="1003025"/>
            <a:ext cx="3994799" cy="437399"/>
          </a:xfrm>
          <a:prstGeom prst="roundRect">
            <a:avLst>
              <a:gd name="adj" fmla="val 2634"/>
            </a:avLst>
          </a:prstGeom>
          <a:solidFill>
            <a:srgbClr val="DBEFF3"/>
          </a:solidFill>
          <a:ln>
            <a:noFill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Lato"/>
              <a:buNone/>
            </a:pPr>
            <a:r>
              <a:rPr lang="en" sz="18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Intra-hashtag </a:t>
            </a:r>
          </a:p>
        </p:txBody>
      </p:sp>
      <p:pic>
        <p:nvPicPr>
          <p:cNvPr id="660" name="Shape 660" descr="fukushima-oct-2011-10-13.png"/>
          <p:cNvPicPr preferRelativeResize="0"/>
          <p:nvPr/>
        </p:nvPicPr>
        <p:blipFill rotWithShape="1">
          <a:blip r:embed="rId3">
            <a:alphaModFix amt="14000"/>
          </a:blip>
          <a:srcRect/>
          <a:stretch/>
        </p:blipFill>
        <p:spPr>
          <a:xfrm rot="7266386">
            <a:off x="31053" y="1795245"/>
            <a:ext cx="4813894" cy="3401546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Shape 661"/>
          <p:cNvSpPr/>
          <p:nvPr/>
        </p:nvSpPr>
        <p:spPr>
          <a:xfrm>
            <a:off x="4889600" y="3140325"/>
            <a:ext cx="3994799" cy="437399"/>
          </a:xfrm>
          <a:prstGeom prst="roundRect">
            <a:avLst>
              <a:gd name="adj" fmla="val 0"/>
            </a:avLst>
          </a:prstGeom>
          <a:solidFill>
            <a:srgbClr val="A8B97F">
              <a:alpha val="61568"/>
            </a:srgbClr>
          </a:solidFill>
          <a:ln>
            <a:noFill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Lato"/>
              <a:buNone/>
            </a:pPr>
            <a:r>
              <a:rPr lang="en" sz="18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Inter-hashtag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 txBox="1">
            <a:spLocks noGrp="1"/>
          </p:cNvSpPr>
          <p:nvPr>
            <p:ph type="title"/>
          </p:nvPr>
        </p:nvSpPr>
        <p:spPr>
          <a:xfrm>
            <a:off x="729450" y="6269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Some example from the real data</a:t>
            </a:r>
          </a:p>
        </p:txBody>
      </p:sp>
      <p:sp>
        <p:nvSpPr>
          <p:cNvPr id="667" name="Shape 667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19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8" name="Shape 668" descr="realworl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751" y="1447800"/>
            <a:ext cx="6508474" cy="419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729450" y="703166"/>
            <a:ext cx="7688700" cy="59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Collaborators</a:t>
            </a:r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700" cy="437400"/>
          </a:xfrm>
          <a:prstGeom prst="rect">
            <a:avLst/>
          </a:prstGeom>
        </p:spPr>
        <p:txBody>
          <a:bodyPr lIns="95925" tIns="95925" rIns="95925" bIns="959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2</a:t>
            </a:fld>
            <a:endParaRPr lang="en"/>
          </a:p>
        </p:txBody>
      </p:sp>
      <p:sp>
        <p:nvSpPr>
          <p:cNvPr id="180" name="Shape 180"/>
          <p:cNvSpPr txBox="1"/>
          <p:nvPr/>
        </p:nvSpPr>
        <p:spPr>
          <a:xfrm>
            <a:off x="5027575" y="3504475"/>
            <a:ext cx="2803500" cy="7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851350" y="2678362"/>
            <a:ext cx="1933500" cy="43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800" b="1">
                <a:solidFill>
                  <a:srgbClr val="000000"/>
                </a:solidFill>
              </a:rPr>
              <a:t>Abir De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2193525" y="2645675"/>
            <a:ext cx="1933500" cy="50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800" b="1">
                <a:solidFill>
                  <a:srgbClr val="000000"/>
                </a:solidFill>
              </a:rPr>
              <a:t>Bidisha Samanta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3700" y="1445224"/>
            <a:ext cx="1233149" cy="112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350" y="1445237"/>
            <a:ext cx="1447559" cy="108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1900" y="3556524"/>
            <a:ext cx="1288749" cy="112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52677" y="3624891"/>
            <a:ext cx="1234640" cy="997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81424" y="1469537"/>
            <a:ext cx="1234650" cy="98164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/>
        </p:nvSpPr>
        <p:spPr>
          <a:xfrm>
            <a:off x="6553200" y="2491500"/>
            <a:ext cx="1668925" cy="36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latin typeface="Lato"/>
                <a:ea typeface="Lato"/>
                <a:cs typeface="Lato"/>
                <a:sym typeface="Lato"/>
              </a:rPr>
              <a:t>Sourangshu Bhattacharya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4753525" y="4654675"/>
            <a:ext cx="1933500" cy="36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latin typeface="Lato"/>
                <a:ea typeface="Lato"/>
                <a:cs typeface="Lato"/>
                <a:sym typeface="Lato"/>
              </a:rPr>
              <a:t>Manuel Gomez Rodriguez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3000925" y="4578475"/>
            <a:ext cx="1563600" cy="36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latin typeface="Lato"/>
                <a:ea typeface="Lato"/>
                <a:cs typeface="Lato"/>
                <a:sym typeface="Lato"/>
              </a:rPr>
              <a:t>Isabel Valera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/>
          <p:nvPr/>
        </p:nvSpPr>
        <p:spPr>
          <a:xfrm>
            <a:off x="1231925" y="4510669"/>
            <a:ext cx="6393550" cy="75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7618"/>
                </a:moveTo>
                <a:cubicBezTo>
                  <a:pt x="754" y="105707"/>
                  <a:pt x="2924" y="65610"/>
                  <a:pt x="4528" y="46155"/>
                </a:cubicBezTo>
                <a:cubicBezTo>
                  <a:pt x="6131" y="26701"/>
                  <a:pt x="7310" y="4462"/>
                  <a:pt x="9622" y="892"/>
                </a:cubicBezTo>
                <a:cubicBezTo>
                  <a:pt x="11933" y="-2677"/>
                  <a:pt x="15706" y="13198"/>
                  <a:pt x="18395" y="24714"/>
                </a:cubicBezTo>
                <a:cubicBezTo>
                  <a:pt x="21084" y="36227"/>
                  <a:pt x="23159" y="66000"/>
                  <a:pt x="25754" y="69974"/>
                </a:cubicBezTo>
                <a:cubicBezTo>
                  <a:pt x="28349" y="73943"/>
                  <a:pt x="30943" y="50124"/>
                  <a:pt x="33962" y="48537"/>
                </a:cubicBezTo>
                <a:cubicBezTo>
                  <a:pt x="36980" y="46949"/>
                  <a:pt x="40329" y="61242"/>
                  <a:pt x="43867" y="60448"/>
                </a:cubicBezTo>
                <a:cubicBezTo>
                  <a:pt x="47405" y="59650"/>
                  <a:pt x="51886" y="46546"/>
                  <a:pt x="55188" y="43770"/>
                </a:cubicBezTo>
                <a:cubicBezTo>
                  <a:pt x="58490" y="40989"/>
                  <a:pt x="61320" y="42577"/>
                  <a:pt x="63679" y="43770"/>
                </a:cubicBezTo>
                <a:cubicBezTo>
                  <a:pt x="66037" y="44959"/>
                  <a:pt x="67216" y="48533"/>
                  <a:pt x="69339" y="50918"/>
                </a:cubicBezTo>
                <a:cubicBezTo>
                  <a:pt x="71461" y="53299"/>
                  <a:pt x="74245" y="57663"/>
                  <a:pt x="76415" y="58062"/>
                </a:cubicBezTo>
                <a:cubicBezTo>
                  <a:pt x="78584" y="58457"/>
                  <a:pt x="79009" y="51708"/>
                  <a:pt x="82358" y="53299"/>
                </a:cubicBezTo>
                <a:cubicBezTo>
                  <a:pt x="85707" y="54887"/>
                  <a:pt x="92452" y="60843"/>
                  <a:pt x="96509" y="67592"/>
                </a:cubicBezTo>
                <a:cubicBezTo>
                  <a:pt x="100565" y="74341"/>
                  <a:pt x="102782" y="85060"/>
                  <a:pt x="106698" y="93796"/>
                </a:cubicBezTo>
                <a:cubicBezTo>
                  <a:pt x="110612" y="102528"/>
                  <a:pt x="117782" y="115632"/>
                  <a:pt x="120000" y="120000"/>
                </a:cubicBezTo>
              </a:path>
            </a:pathLst>
          </a:custGeom>
          <a:noFill/>
          <a:ln w="2857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4" name="Shape 674"/>
          <p:cNvSpPr txBox="1">
            <a:spLocks noGrp="1"/>
          </p:cNvSpPr>
          <p:nvPr>
            <p:ph type="title"/>
          </p:nvPr>
        </p:nvSpPr>
        <p:spPr>
          <a:xfrm>
            <a:off x="653250" y="6269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Hashtag-tweet reinforcement</a:t>
            </a:r>
          </a:p>
        </p:txBody>
      </p:sp>
      <p:sp>
        <p:nvSpPr>
          <p:cNvPr id="675" name="Shape 675"/>
          <p:cNvSpPr txBox="1">
            <a:spLocks noGrp="1"/>
          </p:cNvSpPr>
          <p:nvPr>
            <p:ph type="sldNum" idx="12"/>
          </p:nvPr>
        </p:nvSpPr>
        <p:spPr>
          <a:xfrm>
            <a:off x="8261802" y="5058535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20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6" name="Shape 676"/>
          <p:cNvCxnSpPr/>
          <p:nvPr/>
        </p:nvCxnSpPr>
        <p:spPr>
          <a:xfrm rot="10800000" flipH="1">
            <a:off x="963050" y="2686424"/>
            <a:ext cx="7140900" cy="1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677" name="Shape 677"/>
          <p:cNvCxnSpPr/>
          <p:nvPr/>
        </p:nvCxnSpPr>
        <p:spPr>
          <a:xfrm rot="10800000" flipH="1">
            <a:off x="1111875" y="1516425"/>
            <a:ext cx="9300" cy="385919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678" name="Shape 678"/>
          <p:cNvCxnSpPr/>
          <p:nvPr/>
        </p:nvCxnSpPr>
        <p:spPr>
          <a:xfrm>
            <a:off x="968750" y="3677025"/>
            <a:ext cx="71753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679" name="Shape 679"/>
          <p:cNvCxnSpPr/>
          <p:nvPr/>
        </p:nvCxnSpPr>
        <p:spPr>
          <a:xfrm rot="10800000" flipH="1">
            <a:off x="909800" y="1992624"/>
            <a:ext cx="7140900" cy="1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680" name="Shape 680"/>
          <p:cNvCxnSpPr/>
          <p:nvPr/>
        </p:nvCxnSpPr>
        <p:spPr>
          <a:xfrm>
            <a:off x="1363325" y="23738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1" name="Shape 681"/>
          <p:cNvSpPr/>
          <p:nvPr/>
        </p:nvSpPr>
        <p:spPr>
          <a:xfrm>
            <a:off x="1312274" y="2325100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2" name="Shape 682"/>
          <p:cNvCxnSpPr/>
          <p:nvPr/>
        </p:nvCxnSpPr>
        <p:spPr>
          <a:xfrm>
            <a:off x="1515725" y="23738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3" name="Shape 683"/>
          <p:cNvSpPr/>
          <p:nvPr/>
        </p:nvSpPr>
        <p:spPr>
          <a:xfrm>
            <a:off x="1464674" y="2325100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4" name="Shape 684"/>
          <p:cNvCxnSpPr/>
          <p:nvPr/>
        </p:nvCxnSpPr>
        <p:spPr>
          <a:xfrm>
            <a:off x="1744325" y="23738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5" name="Shape 685"/>
          <p:cNvSpPr/>
          <p:nvPr/>
        </p:nvSpPr>
        <p:spPr>
          <a:xfrm>
            <a:off x="1693274" y="2325100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6" name="Shape 686"/>
          <p:cNvCxnSpPr/>
          <p:nvPr/>
        </p:nvCxnSpPr>
        <p:spPr>
          <a:xfrm>
            <a:off x="1896725" y="23738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7" name="Shape 687"/>
          <p:cNvSpPr/>
          <p:nvPr/>
        </p:nvSpPr>
        <p:spPr>
          <a:xfrm>
            <a:off x="1845674" y="2325100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8" name="Shape 688"/>
          <p:cNvCxnSpPr/>
          <p:nvPr/>
        </p:nvCxnSpPr>
        <p:spPr>
          <a:xfrm>
            <a:off x="2506325" y="23738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9" name="Shape 689"/>
          <p:cNvSpPr/>
          <p:nvPr/>
        </p:nvSpPr>
        <p:spPr>
          <a:xfrm>
            <a:off x="2455274" y="2325100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0" name="Shape 690"/>
          <p:cNvCxnSpPr/>
          <p:nvPr/>
        </p:nvCxnSpPr>
        <p:spPr>
          <a:xfrm>
            <a:off x="2734925" y="23738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1" name="Shape 691"/>
          <p:cNvSpPr/>
          <p:nvPr/>
        </p:nvSpPr>
        <p:spPr>
          <a:xfrm>
            <a:off x="2683874" y="2325100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2" name="Shape 692"/>
          <p:cNvCxnSpPr/>
          <p:nvPr/>
        </p:nvCxnSpPr>
        <p:spPr>
          <a:xfrm>
            <a:off x="3801725" y="23738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3" name="Shape 693"/>
          <p:cNvSpPr/>
          <p:nvPr/>
        </p:nvSpPr>
        <p:spPr>
          <a:xfrm>
            <a:off x="3750673" y="2325100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4" name="Shape 694"/>
          <p:cNvCxnSpPr/>
          <p:nvPr/>
        </p:nvCxnSpPr>
        <p:spPr>
          <a:xfrm>
            <a:off x="3954125" y="23738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5" name="Shape 695"/>
          <p:cNvSpPr/>
          <p:nvPr/>
        </p:nvSpPr>
        <p:spPr>
          <a:xfrm>
            <a:off x="3903073" y="2325100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6" name="Shape 696"/>
          <p:cNvCxnSpPr/>
          <p:nvPr/>
        </p:nvCxnSpPr>
        <p:spPr>
          <a:xfrm>
            <a:off x="3420725" y="23738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7" name="Shape 697"/>
          <p:cNvSpPr/>
          <p:nvPr/>
        </p:nvSpPr>
        <p:spPr>
          <a:xfrm>
            <a:off x="3369673" y="2325100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8" name="Shape 698"/>
          <p:cNvCxnSpPr/>
          <p:nvPr/>
        </p:nvCxnSpPr>
        <p:spPr>
          <a:xfrm>
            <a:off x="4182725" y="23738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9" name="Shape 699"/>
          <p:cNvSpPr/>
          <p:nvPr/>
        </p:nvSpPr>
        <p:spPr>
          <a:xfrm>
            <a:off x="4131673" y="2325100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0" name="Shape 700"/>
          <p:cNvCxnSpPr/>
          <p:nvPr/>
        </p:nvCxnSpPr>
        <p:spPr>
          <a:xfrm>
            <a:off x="4792325" y="23738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1" name="Shape 701"/>
          <p:cNvSpPr/>
          <p:nvPr/>
        </p:nvSpPr>
        <p:spPr>
          <a:xfrm>
            <a:off x="4741273" y="2325100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2" name="Shape 702"/>
          <p:cNvCxnSpPr/>
          <p:nvPr/>
        </p:nvCxnSpPr>
        <p:spPr>
          <a:xfrm>
            <a:off x="5020925" y="23738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3" name="Shape 703"/>
          <p:cNvSpPr/>
          <p:nvPr/>
        </p:nvSpPr>
        <p:spPr>
          <a:xfrm>
            <a:off x="4969873" y="2325100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4" name="Shape 704"/>
          <p:cNvCxnSpPr/>
          <p:nvPr/>
        </p:nvCxnSpPr>
        <p:spPr>
          <a:xfrm>
            <a:off x="5554325" y="23738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5" name="Shape 705"/>
          <p:cNvSpPr/>
          <p:nvPr/>
        </p:nvSpPr>
        <p:spPr>
          <a:xfrm>
            <a:off x="5503273" y="2325100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6" name="Shape 706"/>
          <p:cNvCxnSpPr/>
          <p:nvPr/>
        </p:nvCxnSpPr>
        <p:spPr>
          <a:xfrm>
            <a:off x="5706725" y="23738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7" name="Shape 707"/>
          <p:cNvSpPr/>
          <p:nvPr/>
        </p:nvSpPr>
        <p:spPr>
          <a:xfrm>
            <a:off x="5655673" y="2325100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8" name="Shape 708"/>
          <p:cNvCxnSpPr/>
          <p:nvPr/>
        </p:nvCxnSpPr>
        <p:spPr>
          <a:xfrm>
            <a:off x="6163925" y="23738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9" name="Shape 709"/>
          <p:cNvSpPr/>
          <p:nvPr/>
        </p:nvSpPr>
        <p:spPr>
          <a:xfrm>
            <a:off x="6112873" y="2325100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0" name="Shape 710"/>
          <p:cNvCxnSpPr/>
          <p:nvPr/>
        </p:nvCxnSpPr>
        <p:spPr>
          <a:xfrm>
            <a:off x="6544925" y="23738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1" name="Shape 711"/>
          <p:cNvSpPr/>
          <p:nvPr/>
        </p:nvSpPr>
        <p:spPr>
          <a:xfrm>
            <a:off x="6493873" y="2325100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2" name="Shape 712"/>
          <p:cNvCxnSpPr/>
          <p:nvPr/>
        </p:nvCxnSpPr>
        <p:spPr>
          <a:xfrm rot="10800000">
            <a:off x="1292398" y="16382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3" name="Shape 713"/>
          <p:cNvSpPr/>
          <p:nvPr/>
        </p:nvSpPr>
        <p:spPr>
          <a:xfrm>
            <a:off x="1231926" y="1562905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4" name="Shape 714"/>
          <p:cNvCxnSpPr/>
          <p:nvPr/>
        </p:nvCxnSpPr>
        <p:spPr>
          <a:xfrm rot="10800000">
            <a:off x="2282998" y="16382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5" name="Shape 715"/>
          <p:cNvSpPr/>
          <p:nvPr/>
        </p:nvSpPr>
        <p:spPr>
          <a:xfrm>
            <a:off x="2222526" y="1562905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6" name="Shape 716"/>
          <p:cNvCxnSpPr/>
          <p:nvPr/>
        </p:nvCxnSpPr>
        <p:spPr>
          <a:xfrm rot="10800000">
            <a:off x="5254798" y="16382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7" name="Shape 717"/>
          <p:cNvSpPr/>
          <p:nvPr/>
        </p:nvSpPr>
        <p:spPr>
          <a:xfrm>
            <a:off x="5194326" y="1562905"/>
            <a:ext cx="114300" cy="102900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8" name="Shape 718"/>
          <p:cNvCxnSpPr/>
          <p:nvPr/>
        </p:nvCxnSpPr>
        <p:spPr>
          <a:xfrm rot="10800000">
            <a:off x="6016798" y="16382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9" name="Shape 719"/>
          <p:cNvSpPr/>
          <p:nvPr/>
        </p:nvSpPr>
        <p:spPr>
          <a:xfrm>
            <a:off x="5956326" y="1562905"/>
            <a:ext cx="114300" cy="102900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0" name="Shape 720"/>
          <p:cNvCxnSpPr/>
          <p:nvPr/>
        </p:nvCxnSpPr>
        <p:spPr>
          <a:xfrm rot="10800000">
            <a:off x="5711998" y="16382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1" name="Shape 721"/>
          <p:cNvSpPr/>
          <p:nvPr/>
        </p:nvSpPr>
        <p:spPr>
          <a:xfrm>
            <a:off x="5651526" y="1562905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2" name="Shape 722"/>
          <p:cNvCxnSpPr/>
          <p:nvPr/>
        </p:nvCxnSpPr>
        <p:spPr>
          <a:xfrm rot="10800000">
            <a:off x="7159797" y="16382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3" name="Shape 723"/>
          <p:cNvSpPr/>
          <p:nvPr/>
        </p:nvSpPr>
        <p:spPr>
          <a:xfrm>
            <a:off x="7099327" y="1562905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Shape 724"/>
          <p:cNvSpPr txBox="1"/>
          <p:nvPr/>
        </p:nvSpPr>
        <p:spPr>
          <a:xfrm>
            <a:off x="304800" y="1590575"/>
            <a:ext cx="845400" cy="4847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dN</a:t>
            </a:r>
            <a:r>
              <a:rPr lang="en" sz="18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T1</a:t>
            </a: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(t)</a:t>
            </a:r>
          </a:p>
        </p:txBody>
      </p:sp>
      <p:sp>
        <p:nvSpPr>
          <p:cNvPr id="725" name="Shape 725"/>
          <p:cNvSpPr txBox="1"/>
          <p:nvPr/>
        </p:nvSpPr>
        <p:spPr>
          <a:xfrm>
            <a:off x="304800" y="2276375"/>
            <a:ext cx="845400" cy="4847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dN</a:t>
            </a:r>
            <a:r>
              <a:rPr lang="en" sz="18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T3</a:t>
            </a: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(t)</a:t>
            </a:r>
          </a:p>
        </p:txBody>
      </p:sp>
      <p:sp>
        <p:nvSpPr>
          <p:cNvPr id="726" name="Shape 726"/>
          <p:cNvSpPr txBox="1"/>
          <p:nvPr/>
        </p:nvSpPr>
        <p:spPr>
          <a:xfrm>
            <a:off x="346575" y="3266975"/>
            <a:ext cx="845400" cy="4847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dN</a:t>
            </a:r>
            <a:r>
              <a:rPr lang="en" sz="18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(t)</a:t>
            </a:r>
          </a:p>
        </p:txBody>
      </p:sp>
      <p:cxnSp>
        <p:nvCxnSpPr>
          <p:cNvPr id="727" name="Shape 727"/>
          <p:cNvCxnSpPr/>
          <p:nvPr/>
        </p:nvCxnSpPr>
        <p:spPr>
          <a:xfrm>
            <a:off x="13633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8" name="Shape 728"/>
          <p:cNvSpPr/>
          <p:nvPr/>
        </p:nvSpPr>
        <p:spPr>
          <a:xfrm>
            <a:off x="1312274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9" name="Shape 729"/>
          <p:cNvCxnSpPr/>
          <p:nvPr/>
        </p:nvCxnSpPr>
        <p:spPr>
          <a:xfrm>
            <a:off x="15157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0" name="Shape 730"/>
          <p:cNvSpPr/>
          <p:nvPr/>
        </p:nvSpPr>
        <p:spPr>
          <a:xfrm>
            <a:off x="1464674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1" name="Shape 731"/>
          <p:cNvCxnSpPr/>
          <p:nvPr/>
        </p:nvCxnSpPr>
        <p:spPr>
          <a:xfrm>
            <a:off x="17443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2" name="Shape 732"/>
          <p:cNvSpPr/>
          <p:nvPr/>
        </p:nvSpPr>
        <p:spPr>
          <a:xfrm>
            <a:off x="1693274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3" name="Shape 733"/>
          <p:cNvCxnSpPr/>
          <p:nvPr/>
        </p:nvCxnSpPr>
        <p:spPr>
          <a:xfrm>
            <a:off x="18967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4" name="Shape 734"/>
          <p:cNvSpPr/>
          <p:nvPr/>
        </p:nvSpPr>
        <p:spPr>
          <a:xfrm>
            <a:off x="1845674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Shape 735"/>
          <p:cNvSpPr/>
          <p:nvPr/>
        </p:nvSpPr>
        <p:spPr>
          <a:xfrm rot="127832">
            <a:off x="1246284" y="2966275"/>
            <a:ext cx="1145891" cy="248551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Shape 736"/>
          <p:cNvSpPr/>
          <p:nvPr/>
        </p:nvSpPr>
        <p:spPr>
          <a:xfrm rot="-10670557" flipH="1">
            <a:off x="1324601" y="3681768"/>
            <a:ext cx="350647" cy="17831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538CD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7" name="Shape 737"/>
          <p:cNvCxnSpPr/>
          <p:nvPr/>
        </p:nvCxnSpPr>
        <p:spPr>
          <a:xfrm>
            <a:off x="968750" y="5277225"/>
            <a:ext cx="71753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738" name="Shape 738"/>
          <p:cNvSpPr/>
          <p:nvPr/>
        </p:nvSpPr>
        <p:spPr>
          <a:xfrm>
            <a:off x="1144750" y="2707864"/>
            <a:ext cx="6823375" cy="9691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02324"/>
                </a:moveTo>
                <a:cubicBezTo>
                  <a:pt x="1867" y="85472"/>
                  <a:pt x="7479" y="10481"/>
                  <a:pt x="11207" y="1216"/>
                </a:cubicBezTo>
                <a:cubicBezTo>
                  <a:pt x="14935" y="-8048"/>
                  <a:pt x="17701" y="38325"/>
                  <a:pt x="22370" y="46732"/>
                </a:cubicBezTo>
                <a:cubicBezTo>
                  <a:pt x="27038" y="55136"/>
                  <a:pt x="34773" y="48794"/>
                  <a:pt x="39215" y="51657"/>
                </a:cubicBezTo>
                <a:cubicBezTo>
                  <a:pt x="43657" y="54517"/>
                  <a:pt x="41586" y="61597"/>
                  <a:pt x="49020" y="63903"/>
                </a:cubicBezTo>
                <a:cubicBezTo>
                  <a:pt x="56455" y="66206"/>
                  <a:pt x="71993" y="56139"/>
                  <a:pt x="83823" y="65491"/>
                </a:cubicBezTo>
                <a:cubicBezTo>
                  <a:pt x="95653" y="74839"/>
                  <a:pt x="113970" y="110914"/>
                  <a:pt x="120000" y="120000"/>
                </a:cubicBezTo>
              </a:path>
            </a:pathLst>
          </a:custGeom>
          <a:noFill/>
          <a:ln w="19050" cap="flat" cmpd="sng">
            <a:solidFill>
              <a:srgbClr val="CC0000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39" name="Shape 739"/>
          <p:cNvCxnSpPr/>
          <p:nvPr/>
        </p:nvCxnSpPr>
        <p:spPr>
          <a:xfrm rot="10800000">
            <a:off x="1292398" y="3314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0" name="Shape 740"/>
          <p:cNvSpPr/>
          <p:nvPr/>
        </p:nvSpPr>
        <p:spPr>
          <a:xfrm>
            <a:off x="1231926" y="3239306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1" name="Shape 741"/>
          <p:cNvCxnSpPr/>
          <p:nvPr/>
        </p:nvCxnSpPr>
        <p:spPr>
          <a:xfrm rot="10800000">
            <a:off x="2359198" y="3314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2" name="Shape 742"/>
          <p:cNvSpPr/>
          <p:nvPr/>
        </p:nvSpPr>
        <p:spPr>
          <a:xfrm>
            <a:off x="2298726" y="3239306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3" name="Shape 743"/>
          <p:cNvCxnSpPr/>
          <p:nvPr/>
        </p:nvCxnSpPr>
        <p:spPr>
          <a:xfrm>
            <a:off x="25063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4" name="Shape 744"/>
          <p:cNvSpPr/>
          <p:nvPr/>
        </p:nvSpPr>
        <p:spPr>
          <a:xfrm>
            <a:off x="2455274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5" name="Shape 745"/>
          <p:cNvCxnSpPr/>
          <p:nvPr/>
        </p:nvCxnSpPr>
        <p:spPr>
          <a:xfrm>
            <a:off x="27349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6" name="Shape 746"/>
          <p:cNvSpPr/>
          <p:nvPr/>
        </p:nvSpPr>
        <p:spPr>
          <a:xfrm>
            <a:off x="2683874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7" name="Shape 747"/>
          <p:cNvCxnSpPr/>
          <p:nvPr/>
        </p:nvCxnSpPr>
        <p:spPr>
          <a:xfrm>
            <a:off x="34207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8" name="Shape 748"/>
          <p:cNvSpPr/>
          <p:nvPr/>
        </p:nvSpPr>
        <p:spPr>
          <a:xfrm>
            <a:off x="3369673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Shape 749"/>
          <p:cNvSpPr/>
          <p:nvPr/>
        </p:nvSpPr>
        <p:spPr>
          <a:xfrm rot="-10670557" flipH="1">
            <a:off x="1477001" y="3681768"/>
            <a:ext cx="350647" cy="17831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538CD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Shape 750"/>
          <p:cNvSpPr/>
          <p:nvPr/>
        </p:nvSpPr>
        <p:spPr>
          <a:xfrm rot="-10670557" flipH="1">
            <a:off x="1629401" y="3681768"/>
            <a:ext cx="350647" cy="17831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538CD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1" name="Shape 751"/>
          <p:cNvCxnSpPr/>
          <p:nvPr/>
        </p:nvCxnSpPr>
        <p:spPr>
          <a:xfrm>
            <a:off x="38017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2" name="Shape 752"/>
          <p:cNvSpPr/>
          <p:nvPr/>
        </p:nvSpPr>
        <p:spPr>
          <a:xfrm>
            <a:off x="3750673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3" name="Shape 753"/>
          <p:cNvCxnSpPr/>
          <p:nvPr/>
        </p:nvCxnSpPr>
        <p:spPr>
          <a:xfrm>
            <a:off x="39541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4" name="Shape 754"/>
          <p:cNvSpPr/>
          <p:nvPr/>
        </p:nvSpPr>
        <p:spPr>
          <a:xfrm>
            <a:off x="3903073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5" name="Shape 755"/>
          <p:cNvCxnSpPr/>
          <p:nvPr/>
        </p:nvCxnSpPr>
        <p:spPr>
          <a:xfrm>
            <a:off x="41827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6" name="Shape 756"/>
          <p:cNvSpPr/>
          <p:nvPr/>
        </p:nvSpPr>
        <p:spPr>
          <a:xfrm>
            <a:off x="4131673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7" name="Shape 757"/>
          <p:cNvCxnSpPr/>
          <p:nvPr/>
        </p:nvCxnSpPr>
        <p:spPr>
          <a:xfrm>
            <a:off x="47923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8" name="Shape 758"/>
          <p:cNvSpPr/>
          <p:nvPr/>
        </p:nvSpPr>
        <p:spPr>
          <a:xfrm>
            <a:off x="4741273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9" name="Shape 759"/>
          <p:cNvCxnSpPr/>
          <p:nvPr/>
        </p:nvCxnSpPr>
        <p:spPr>
          <a:xfrm>
            <a:off x="50209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0" name="Shape 760"/>
          <p:cNvSpPr/>
          <p:nvPr/>
        </p:nvSpPr>
        <p:spPr>
          <a:xfrm>
            <a:off x="4969873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1" name="Shape 761"/>
          <p:cNvCxnSpPr/>
          <p:nvPr/>
        </p:nvCxnSpPr>
        <p:spPr>
          <a:xfrm>
            <a:off x="55543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2" name="Shape 762"/>
          <p:cNvSpPr/>
          <p:nvPr/>
        </p:nvSpPr>
        <p:spPr>
          <a:xfrm>
            <a:off x="5503273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3" name="Shape 763"/>
          <p:cNvCxnSpPr/>
          <p:nvPr/>
        </p:nvCxnSpPr>
        <p:spPr>
          <a:xfrm>
            <a:off x="57067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4" name="Shape 764"/>
          <p:cNvSpPr/>
          <p:nvPr/>
        </p:nvSpPr>
        <p:spPr>
          <a:xfrm>
            <a:off x="5655673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5" name="Shape 765"/>
          <p:cNvCxnSpPr/>
          <p:nvPr/>
        </p:nvCxnSpPr>
        <p:spPr>
          <a:xfrm>
            <a:off x="61639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6" name="Shape 766"/>
          <p:cNvSpPr/>
          <p:nvPr/>
        </p:nvSpPr>
        <p:spPr>
          <a:xfrm>
            <a:off x="6112873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7" name="Shape 767"/>
          <p:cNvCxnSpPr/>
          <p:nvPr/>
        </p:nvCxnSpPr>
        <p:spPr>
          <a:xfrm>
            <a:off x="6544925" y="3364417"/>
            <a:ext cx="0" cy="312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8" name="Shape 768"/>
          <p:cNvSpPr/>
          <p:nvPr/>
        </p:nvSpPr>
        <p:spPr>
          <a:xfrm>
            <a:off x="6493873" y="3315701"/>
            <a:ext cx="108300" cy="125100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Shape 769"/>
          <p:cNvSpPr/>
          <p:nvPr/>
        </p:nvSpPr>
        <p:spPr>
          <a:xfrm>
            <a:off x="5346726" y="3239306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0" name="Shape 770"/>
          <p:cNvCxnSpPr/>
          <p:nvPr/>
        </p:nvCxnSpPr>
        <p:spPr>
          <a:xfrm rot="10800000">
            <a:off x="4492798" y="3314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1" name="Shape 771"/>
          <p:cNvSpPr/>
          <p:nvPr/>
        </p:nvSpPr>
        <p:spPr>
          <a:xfrm>
            <a:off x="4432326" y="3239306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2" name="Shape 772"/>
          <p:cNvCxnSpPr/>
          <p:nvPr/>
        </p:nvCxnSpPr>
        <p:spPr>
          <a:xfrm rot="10800000">
            <a:off x="5864398" y="3314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3" name="Shape 773"/>
          <p:cNvSpPr/>
          <p:nvPr/>
        </p:nvSpPr>
        <p:spPr>
          <a:xfrm>
            <a:off x="5803926" y="3239306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4" name="Shape 774"/>
          <p:cNvCxnSpPr/>
          <p:nvPr/>
        </p:nvCxnSpPr>
        <p:spPr>
          <a:xfrm rot="10800000">
            <a:off x="7312197" y="3314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5" name="Shape 775"/>
          <p:cNvSpPr/>
          <p:nvPr/>
        </p:nvSpPr>
        <p:spPr>
          <a:xfrm>
            <a:off x="7251727" y="3239306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Shape 776"/>
          <p:cNvSpPr/>
          <p:nvPr/>
        </p:nvSpPr>
        <p:spPr>
          <a:xfrm>
            <a:off x="1119900" y="4212401"/>
            <a:ext cx="6823375" cy="10958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02298"/>
                </a:moveTo>
                <a:cubicBezTo>
                  <a:pt x="1867" y="85417"/>
                  <a:pt x="6670" y="9715"/>
                  <a:pt x="11207" y="1029"/>
                </a:cubicBezTo>
                <a:cubicBezTo>
                  <a:pt x="15744" y="-7657"/>
                  <a:pt x="22929" y="41256"/>
                  <a:pt x="27223" y="50170"/>
                </a:cubicBezTo>
                <a:cubicBezTo>
                  <a:pt x="31517" y="59081"/>
                  <a:pt x="30793" y="54036"/>
                  <a:pt x="36972" y="54506"/>
                </a:cubicBezTo>
                <a:cubicBezTo>
                  <a:pt x="43152" y="54975"/>
                  <a:pt x="56209" y="51035"/>
                  <a:pt x="64300" y="52984"/>
                </a:cubicBezTo>
                <a:cubicBezTo>
                  <a:pt x="72390" y="54931"/>
                  <a:pt x="76232" y="55024"/>
                  <a:pt x="85515" y="66193"/>
                </a:cubicBezTo>
                <a:cubicBezTo>
                  <a:pt x="94798" y="77360"/>
                  <a:pt x="114252" y="111031"/>
                  <a:pt x="120000" y="120000"/>
                </a:cubicBezTo>
              </a:path>
            </a:pathLst>
          </a:custGeom>
          <a:noFill/>
          <a:ln w="28575" cap="flat" cmpd="sng">
            <a:solidFill>
              <a:srgbClr val="CC0000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7" name="Shape 777"/>
          <p:cNvSpPr/>
          <p:nvPr/>
        </p:nvSpPr>
        <p:spPr>
          <a:xfrm>
            <a:off x="2711150" y="4972398"/>
            <a:ext cx="5021374" cy="3428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09448"/>
                </a:moveTo>
                <a:cubicBezTo>
                  <a:pt x="2882" y="101531"/>
                  <a:pt x="9729" y="64584"/>
                  <a:pt x="17297" y="61951"/>
                </a:cubicBezTo>
                <a:cubicBezTo>
                  <a:pt x="24864" y="59308"/>
                  <a:pt x="35975" y="103280"/>
                  <a:pt x="45405" y="93613"/>
                </a:cubicBezTo>
                <a:cubicBezTo>
                  <a:pt x="54834" y="83937"/>
                  <a:pt x="66125" y="15328"/>
                  <a:pt x="73873" y="3902"/>
                </a:cubicBezTo>
                <a:cubicBezTo>
                  <a:pt x="81621" y="-7524"/>
                  <a:pt x="85945" y="10061"/>
                  <a:pt x="91891" y="25013"/>
                </a:cubicBezTo>
                <a:cubicBezTo>
                  <a:pt x="97837" y="39965"/>
                  <a:pt x="104864" y="77777"/>
                  <a:pt x="109549" y="93613"/>
                </a:cubicBezTo>
                <a:cubicBezTo>
                  <a:pt x="114234" y="109440"/>
                  <a:pt x="118257" y="115599"/>
                  <a:pt x="120000" y="12000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78" name="Shape 778"/>
          <p:cNvCxnSpPr/>
          <p:nvPr/>
        </p:nvCxnSpPr>
        <p:spPr>
          <a:xfrm>
            <a:off x="2880401" y="3874607"/>
            <a:ext cx="0" cy="2570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9" name="Shape 779"/>
          <p:cNvSpPr/>
          <p:nvPr/>
        </p:nvSpPr>
        <p:spPr>
          <a:xfrm>
            <a:off x="2823257" y="3811251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0" name="Shape 780"/>
          <p:cNvCxnSpPr/>
          <p:nvPr/>
        </p:nvCxnSpPr>
        <p:spPr>
          <a:xfrm>
            <a:off x="3185201" y="3874607"/>
            <a:ext cx="0" cy="2570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1" name="Shape 781"/>
          <p:cNvSpPr/>
          <p:nvPr/>
        </p:nvSpPr>
        <p:spPr>
          <a:xfrm>
            <a:off x="3128057" y="3811251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2" name="Shape 782"/>
          <p:cNvCxnSpPr/>
          <p:nvPr/>
        </p:nvCxnSpPr>
        <p:spPr>
          <a:xfrm>
            <a:off x="4328201" y="3874607"/>
            <a:ext cx="0" cy="2570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3" name="Shape 783"/>
          <p:cNvSpPr/>
          <p:nvPr/>
        </p:nvSpPr>
        <p:spPr>
          <a:xfrm>
            <a:off x="4271057" y="3811251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4" name="Shape 784"/>
          <p:cNvCxnSpPr/>
          <p:nvPr/>
        </p:nvCxnSpPr>
        <p:spPr>
          <a:xfrm>
            <a:off x="4633001" y="3874607"/>
            <a:ext cx="0" cy="2570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5" name="Shape 785"/>
          <p:cNvSpPr/>
          <p:nvPr/>
        </p:nvSpPr>
        <p:spPr>
          <a:xfrm>
            <a:off x="4575857" y="3811251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6" name="Shape 786"/>
          <p:cNvCxnSpPr/>
          <p:nvPr/>
        </p:nvCxnSpPr>
        <p:spPr>
          <a:xfrm>
            <a:off x="6004601" y="3874607"/>
            <a:ext cx="0" cy="2570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7" name="Shape 787"/>
          <p:cNvSpPr/>
          <p:nvPr/>
        </p:nvSpPr>
        <p:spPr>
          <a:xfrm>
            <a:off x="5947457" y="3811251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8" name="Shape 788"/>
          <p:cNvCxnSpPr/>
          <p:nvPr/>
        </p:nvCxnSpPr>
        <p:spPr>
          <a:xfrm>
            <a:off x="6995202" y="3874607"/>
            <a:ext cx="0" cy="2570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9" name="Shape 789"/>
          <p:cNvSpPr/>
          <p:nvPr/>
        </p:nvSpPr>
        <p:spPr>
          <a:xfrm>
            <a:off x="6938057" y="3811251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0" name="Shape 790"/>
          <p:cNvCxnSpPr/>
          <p:nvPr/>
        </p:nvCxnSpPr>
        <p:spPr>
          <a:xfrm rot="10800000" flipH="1">
            <a:off x="1115450" y="4134224"/>
            <a:ext cx="7140900" cy="1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791" name="Shape 791"/>
          <p:cNvSpPr txBox="1"/>
          <p:nvPr/>
        </p:nvSpPr>
        <p:spPr>
          <a:xfrm>
            <a:off x="346575" y="3800375"/>
            <a:ext cx="845400" cy="4847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dN</a:t>
            </a:r>
            <a:r>
              <a:rPr lang="en" sz="18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T4</a:t>
            </a: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(t)</a:t>
            </a:r>
          </a:p>
        </p:txBody>
      </p:sp>
      <p:sp>
        <p:nvSpPr>
          <p:cNvPr id="792" name="Shape 792"/>
          <p:cNvSpPr txBox="1"/>
          <p:nvPr/>
        </p:nvSpPr>
        <p:spPr>
          <a:xfrm>
            <a:off x="8185600" y="3628050"/>
            <a:ext cx="845400" cy="397499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92100" rIns="92100" bIns="92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New tweets</a:t>
            </a:r>
          </a:p>
        </p:txBody>
      </p:sp>
      <p:cxnSp>
        <p:nvCxnSpPr>
          <p:cNvPr id="793" name="Shape 793"/>
          <p:cNvCxnSpPr>
            <a:stCxn id="792" idx="1"/>
          </p:cNvCxnSpPr>
          <p:nvPr/>
        </p:nvCxnSpPr>
        <p:spPr>
          <a:xfrm flipH="1">
            <a:off x="7177000" y="3826799"/>
            <a:ext cx="1008600" cy="255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794" name="Shape 794"/>
          <p:cNvSpPr txBox="1"/>
          <p:nvPr/>
        </p:nvSpPr>
        <p:spPr>
          <a:xfrm>
            <a:off x="8095675" y="2180250"/>
            <a:ext cx="1087799" cy="3974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Popular tweets</a:t>
            </a:r>
          </a:p>
        </p:txBody>
      </p:sp>
      <p:sp>
        <p:nvSpPr>
          <p:cNvPr id="795" name="Shape 795"/>
          <p:cNvSpPr txBox="1"/>
          <p:nvPr/>
        </p:nvSpPr>
        <p:spPr>
          <a:xfrm>
            <a:off x="8019475" y="1342050"/>
            <a:ext cx="1087799" cy="397499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92100" rIns="92100" bIns="92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Unpopular tweets</a:t>
            </a:r>
          </a:p>
        </p:txBody>
      </p:sp>
      <p:sp>
        <p:nvSpPr>
          <p:cNvPr id="796" name="Shape 796"/>
          <p:cNvSpPr txBox="1"/>
          <p:nvPr/>
        </p:nvSpPr>
        <p:spPr>
          <a:xfrm>
            <a:off x="8006475" y="3018450"/>
            <a:ext cx="1557899" cy="3974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Hashtag propagation</a:t>
            </a:r>
          </a:p>
        </p:txBody>
      </p:sp>
      <p:cxnSp>
        <p:nvCxnSpPr>
          <p:cNvPr id="797" name="Shape 797"/>
          <p:cNvCxnSpPr/>
          <p:nvPr/>
        </p:nvCxnSpPr>
        <p:spPr>
          <a:xfrm>
            <a:off x="2118401" y="3874607"/>
            <a:ext cx="0" cy="2570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8" name="Shape 798"/>
          <p:cNvSpPr/>
          <p:nvPr/>
        </p:nvSpPr>
        <p:spPr>
          <a:xfrm>
            <a:off x="2061257" y="3811251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Shape 799"/>
          <p:cNvSpPr txBox="1"/>
          <p:nvPr/>
        </p:nvSpPr>
        <p:spPr>
          <a:xfrm>
            <a:off x="422775" y="4714775"/>
            <a:ext cx="845400" cy="4847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endParaRPr lang="en" sz="1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Shape 800"/>
          <p:cNvSpPr txBox="1"/>
          <p:nvPr/>
        </p:nvSpPr>
        <p:spPr>
          <a:xfrm>
            <a:off x="3124200" y="5171975"/>
            <a:ext cx="1574700" cy="4847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Time(t)</a:t>
            </a:r>
          </a:p>
        </p:txBody>
      </p:sp>
      <p:cxnSp>
        <p:nvCxnSpPr>
          <p:cNvPr id="801" name="Shape 801"/>
          <p:cNvCxnSpPr/>
          <p:nvPr/>
        </p:nvCxnSpPr>
        <p:spPr>
          <a:xfrm rot="10800000">
            <a:off x="7007397" y="16382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2" name="Shape 802"/>
          <p:cNvSpPr/>
          <p:nvPr/>
        </p:nvSpPr>
        <p:spPr>
          <a:xfrm>
            <a:off x="6946927" y="1562906"/>
            <a:ext cx="114300" cy="102900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3" name="Shape 803"/>
          <p:cNvCxnSpPr/>
          <p:nvPr/>
        </p:nvCxnSpPr>
        <p:spPr>
          <a:xfrm rot="10800000">
            <a:off x="6270771" y="16382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4" name="Shape 804"/>
          <p:cNvSpPr/>
          <p:nvPr/>
        </p:nvSpPr>
        <p:spPr>
          <a:xfrm>
            <a:off x="6210300" y="1562906"/>
            <a:ext cx="114300" cy="102900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5" name="Shape 805"/>
          <p:cNvCxnSpPr/>
          <p:nvPr/>
        </p:nvCxnSpPr>
        <p:spPr>
          <a:xfrm rot="10800000">
            <a:off x="6651771" y="16382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6" name="Shape 806"/>
          <p:cNvSpPr/>
          <p:nvPr/>
        </p:nvSpPr>
        <p:spPr>
          <a:xfrm>
            <a:off x="6591300" y="1562906"/>
            <a:ext cx="114300" cy="102900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7" name="Shape 807"/>
          <p:cNvCxnSpPr/>
          <p:nvPr/>
        </p:nvCxnSpPr>
        <p:spPr>
          <a:xfrm rot="10800000">
            <a:off x="7007397" y="3314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8" name="Shape 808"/>
          <p:cNvSpPr/>
          <p:nvPr/>
        </p:nvSpPr>
        <p:spPr>
          <a:xfrm>
            <a:off x="6946927" y="3239306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9" name="Shape 809"/>
          <p:cNvCxnSpPr/>
          <p:nvPr/>
        </p:nvCxnSpPr>
        <p:spPr>
          <a:xfrm rot="10800000">
            <a:off x="6270771" y="3314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0" name="Shape 810"/>
          <p:cNvSpPr/>
          <p:nvPr/>
        </p:nvSpPr>
        <p:spPr>
          <a:xfrm>
            <a:off x="6210300" y="3239306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1" name="Shape 811"/>
          <p:cNvCxnSpPr/>
          <p:nvPr/>
        </p:nvCxnSpPr>
        <p:spPr>
          <a:xfrm rot="10800000">
            <a:off x="6651771" y="3314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2" name="Shape 812"/>
          <p:cNvSpPr/>
          <p:nvPr/>
        </p:nvSpPr>
        <p:spPr>
          <a:xfrm>
            <a:off x="6591300" y="3239306"/>
            <a:ext cx="114300" cy="1028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Shape 813"/>
          <p:cNvSpPr/>
          <p:nvPr/>
        </p:nvSpPr>
        <p:spPr>
          <a:xfrm>
            <a:off x="1199600" y="4935185"/>
            <a:ext cx="6564175" cy="361975"/>
          </a:xfrm>
          <a:custGeom>
            <a:avLst/>
            <a:gdLst/>
            <a:ahLst/>
            <a:cxnLst/>
            <a:rect l="0" t="0" r="0" b="0"/>
            <a:pathLst>
              <a:path w="262567" h="14479" extrusionOk="0">
                <a:moveTo>
                  <a:pt x="0" y="12862"/>
                </a:moveTo>
                <a:cubicBezTo>
                  <a:pt x="4313" y="12592"/>
                  <a:pt x="19050" y="11693"/>
                  <a:pt x="25880" y="11244"/>
                </a:cubicBezTo>
                <a:cubicBezTo>
                  <a:pt x="32709" y="10794"/>
                  <a:pt x="32529" y="10884"/>
                  <a:pt x="40976" y="10166"/>
                </a:cubicBezTo>
                <a:cubicBezTo>
                  <a:pt x="49422" y="9447"/>
                  <a:pt x="62991" y="8278"/>
                  <a:pt x="76560" y="6931"/>
                </a:cubicBezTo>
                <a:cubicBezTo>
                  <a:pt x="90128" y="5583"/>
                  <a:pt x="108819" y="3067"/>
                  <a:pt x="122388" y="2079"/>
                </a:cubicBezTo>
                <a:cubicBezTo>
                  <a:pt x="135956" y="1090"/>
                  <a:pt x="149705" y="1180"/>
                  <a:pt x="157972" y="1001"/>
                </a:cubicBezTo>
                <a:cubicBezTo>
                  <a:pt x="166239" y="821"/>
                  <a:pt x="165160" y="1091"/>
                  <a:pt x="171990" y="1001"/>
                </a:cubicBezTo>
                <a:cubicBezTo>
                  <a:pt x="178819" y="911"/>
                  <a:pt x="188074" y="-797"/>
                  <a:pt x="198947" y="461"/>
                </a:cubicBezTo>
                <a:cubicBezTo>
                  <a:pt x="209819" y="1719"/>
                  <a:pt x="228151" y="6392"/>
                  <a:pt x="237227" y="8549"/>
                </a:cubicBezTo>
                <a:cubicBezTo>
                  <a:pt x="246302" y="10705"/>
                  <a:pt x="249177" y="12412"/>
                  <a:pt x="253401" y="13401"/>
                </a:cubicBezTo>
                <a:cubicBezTo>
                  <a:pt x="257624" y="14389"/>
                  <a:pt x="261039" y="14299"/>
                  <a:pt x="262567" y="14479"/>
                </a:cubicBezTo>
              </a:path>
            </a:pathLst>
          </a:custGeom>
          <a:noFill/>
          <a:ln w="19050" cap="flat" cmpd="sng">
            <a:solidFill>
              <a:srgbClr val="00FF00"/>
            </a:solidFill>
            <a:prstDash val="solid"/>
            <a:round/>
            <a:headEnd type="none" w="lg" len="lg"/>
            <a:tailEnd type="none" w="lg" len="lg"/>
          </a:ln>
        </p:spPr>
      </p:sp>
      <p:cxnSp>
        <p:nvCxnSpPr>
          <p:cNvPr id="814" name="Shape 814"/>
          <p:cNvCxnSpPr/>
          <p:nvPr/>
        </p:nvCxnSpPr>
        <p:spPr>
          <a:xfrm rot="10800000">
            <a:off x="5407198" y="3314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4" name="Shape 12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4457700"/>
            <a:ext cx="1022400" cy="5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Rectangle 144"/>
          <p:cNvSpPr/>
          <p:nvPr/>
        </p:nvSpPr>
        <p:spPr>
          <a:xfrm>
            <a:off x="457200" y="47625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Shape 819"/>
          <p:cNvSpPr txBox="1">
            <a:spLocks noGrp="1"/>
          </p:cNvSpPr>
          <p:nvPr>
            <p:ph type="title"/>
          </p:nvPr>
        </p:nvSpPr>
        <p:spPr>
          <a:xfrm>
            <a:off x="653250" y="6269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Inter-hashtag competition</a:t>
            </a:r>
          </a:p>
        </p:txBody>
      </p:sp>
      <p:sp>
        <p:nvSpPr>
          <p:cNvPr id="820" name="Shape 820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21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1" name="Shape 821"/>
          <p:cNvCxnSpPr/>
          <p:nvPr/>
        </p:nvCxnSpPr>
        <p:spPr>
          <a:xfrm rot="10800000" flipH="1">
            <a:off x="1035675" y="1668825"/>
            <a:ext cx="9300" cy="385919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822" name="Shape 822"/>
          <p:cNvCxnSpPr/>
          <p:nvPr/>
        </p:nvCxnSpPr>
        <p:spPr>
          <a:xfrm rot="10800000" flipH="1">
            <a:off x="1044950" y="4354724"/>
            <a:ext cx="7332000" cy="8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823" name="Shape 823"/>
          <p:cNvCxnSpPr/>
          <p:nvPr/>
        </p:nvCxnSpPr>
        <p:spPr>
          <a:xfrm>
            <a:off x="1044950" y="3524625"/>
            <a:ext cx="71753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824" name="Shape 824"/>
          <p:cNvCxnSpPr/>
          <p:nvPr/>
        </p:nvCxnSpPr>
        <p:spPr>
          <a:xfrm rot="10800000">
            <a:off x="1216198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5" name="Shape 825"/>
          <p:cNvSpPr/>
          <p:nvPr/>
        </p:nvSpPr>
        <p:spPr>
          <a:xfrm>
            <a:off x="1155726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6" name="Shape 826"/>
          <p:cNvCxnSpPr/>
          <p:nvPr/>
        </p:nvCxnSpPr>
        <p:spPr>
          <a:xfrm rot="10800000">
            <a:off x="1368598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7" name="Shape 827"/>
          <p:cNvSpPr/>
          <p:nvPr/>
        </p:nvSpPr>
        <p:spPr>
          <a:xfrm>
            <a:off x="1308126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8" name="Shape 828"/>
          <p:cNvCxnSpPr/>
          <p:nvPr/>
        </p:nvCxnSpPr>
        <p:spPr>
          <a:xfrm rot="10800000">
            <a:off x="1597198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9" name="Shape 829"/>
          <p:cNvSpPr/>
          <p:nvPr/>
        </p:nvSpPr>
        <p:spPr>
          <a:xfrm>
            <a:off x="1536726" y="3925105"/>
            <a:ext cx="114298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0" name="Shape 830"/>
          <p:cNvCxnSpPr/>
          <p:nvPr/>
        </p:nvCxnSpPr>
        <p:spPr>
          <a:xfrm rot="10800000">
            <a:off x="1825798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1" name="Shape 831"/>
          <p:cNvSpPr/>
          <p:nvPr/>
        </p:nvSpPr>
        <p:spPr>
          <a:xfrm>
            <a:off x="1765326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2" name="Shape 832"/>
          <p:cNvCxnSpPr/>
          <p:nvPr/>
        </p:nvCxnSpPr>
        <p:spPr>
          <a:xfrm rot="10800000">
            <a:off x="2206798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3" name="Shape 833"/>
          <p:cNvSpPr/>
          <p:nvPr/>
        </p:nvSpPr>
        <p:spPr>
          <a:xfrm>
            <a:off x="2146326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4" name="Shape 834"/>
          <p:cNvCxnSpPr/>
          <p:nvPr/>
        </p:nvCxnSpPr>
        <p:spPr>
          <a:xfrm rot="10800000">
            <a:off x="2359198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5" name="Shape 835"/>
          <p:cNvSpPr/>
          <p:nvPr/>
        </p:nvSpPr>
        <p:spPr>
          <a:xfrm>
            <a:off x="2298726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6" name="Shape 836"/>
          <p:cNvCxnSpPr/>
          <p:nvPr/>
        </p:nvCxnSpPr>
        <p:spPr>
          <a:xfrm rot="10800000">
            <a:off x="2816398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7" name="Shape 837"/>
          <p:cNvSpPr/>
          <p:nvPr/>
        </p:nvSpPr>
        <p:spPr>
          <a:xfrm>
            <a:off x="2755926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8" name="Shape 838"/>
          <p:cNvCxnSpPr/>
          <p:nvPr/>
        </p:nvCxnSpPr>
        <p:spPr>
          <a:xfrm rot="10800000">
            <a:off x="3502198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9" name="Shape 839"/>
          <p:cNvSpPr/>
          <p:nvPr/>
        </p:nvSpPr>
        <p:spPr>
          <a:xfrm>
            <a:off x="3441726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0" name="Shape 840"/>
          <p:cNvCxnSpPr/>
          <p:nvPr/>
        </p:nvCxnSpPr>
        <p:spPr>
          <a:xfrm rot="10800000">
            <a:off x="4264198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1" name="Shape 841"/>
          <p:cNvSpPr/>
          <p:nvPr/>
        </p:nvSpPr>
        <p:spPr>
          <a:xfrm>
            <a:off x="4203726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2" name="Shape 842"/>
          <p:cNvCxnSpPr/>
          <p:nvPr/>
        </p:nvCxnSpPr>
        <p:spPr>
          <a:xfrm rot="10800000">
            <a:off x="4949998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3" name="Shape 843"/>
          <p:cNvSpPr/>
          <p:nvPr/>
        </p:nvSpPr>
        <p:spPr>
          <a:xfrm>
            <a:off x="4889526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4" name="Shape 844"/>
          <p:cNvCxnSpPr/>
          <p:nvPr/>
        </p:nvCxnSpPr>
        <p:spPr>
          <a:xfrm rot="10800000">
            <a:off x="4645198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5" name="Shape 845"/>
          <p:cNvSpPr/>
          <p:nvPr/>
        </p:nvSpPr>
        <p:spPr>
          <a:xfrm>
            <a:off x="4584726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6" name="Shape 846"/>
          <p:cNvCxnSpPr/>
          <p:nvPr/>
        </p:nvCxnSpPr>
        <p:spPr>
          <a:xfrm rot="10800000">
            <a:off x="6321598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7" name="Shape 847"/>
          <p:cNvSpPr/>
          <p:nvPr/>
        </p:nvSpPr>
        <p:spPr>
          <a:xfrm>
            <a:off x="6261126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8" name="Shape 848"/>
          <p:cNvCxnSpPr/>
          <p:nvPr/>
        </p:nvCxnSpPr>
        <p:spPr>
          <a:xfrm rot="10800000">
            <a:off x="6550198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9" name="Shape 849"/>
          <p:cNvSpPr/>
          <p:nvPr/>
        </p:nvSpPr>
        <p:spPr>
          <a:xfrm>
            <a:off x="6489726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0" name="Shape 850"/>
          <p:cNvCxnSpPr/>
          <p:nvPr/>
        </p:nvCxnSpPr>
        <p:spPr>
          <a:xfrm rot="10800000">
            <a:off x="1520998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1" name="Shape 851"/>
          <p:cNvSpPr/>
          <p:nvPr/>
        </p:nvSpPr>
        <p:spPr>
          <a:xfrm>
            <a:off x="1460526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2" name="Shape 852"/>
          <p:cNvCxnSpPr/>
          <p:nvPr/>
        </p:nvCxnSpPr>
        <p:spPr>
          <a:xfrm rot="10800000">
            <a:off x="6169198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3" name="Shape 853"/>
          <p:cNvSpPr/>
          <p:nvPr/>
        </p:nvSpPr>
        <p:spPr>
          <a:xfrm>
            <a:off x="6108726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4" name="Shape 854"/>
          <p:cNvCxnSpPr/>
          <p:nvPr/>
        </p:nvCxnSpPr>
        <p:spPr>
          <a:xfrm rot="10800000">
            <a:off x="1292398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5" name="Shape 855"/>
          <p:cNvSpPr/>
          <p:nvPr/>
        </p:nvSpPr>
        <p:spPr>
          <a:xfrm>
            <a:off x="1231926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6" name="Shape 856"/>
          <p:cNvCxnSpPr/>
          <p:nvPr/>
        </p:nvCxnSpPr>
        <p:spPr>
          <a:xfrm rot="10800000">
            <a:off x="6854997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7" name="Shape 857"/>
          <p:cNvSpPr/>
          <p:nvPr/>
        </p:nvSpPr>
        <p:spPr>
          <a:xfrm>
            <a:off x="6794527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8" name="Shape 858"/>
          <p:cNvCxnSpPr/>
          <p:nvPr/>
        </p:nvCxnSpPr>
        <p:spPr>
          <a:xfrm rot="10800000">
            <a:off x="7083597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9" name="Shape 859"/>
          <p:cNvSpPr/>
          <p:nvPr/>
        </p:nvSpPr>
        <p:spPr>
          <a:xfrm>
            <a:off x="7023127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0" name="Shape 860"/>
          <p:cNvCxnSpPr/>
          <p:nvPr/>
        </p:nvCxnSpPr>
        <p:spPr>
          <a:xfrm rot="10800000">
            <a:off x="5407198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1" name="Shape 861"/>
          <p:cNvSpPr/>
          <p:nvPr/>
        </p:nvSpPr>
        <p:spPr>
          <a:xfrm>
            <a:off x="5346726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2" name="Shape 862"/>
          <p:cNvCxnSpPr/>
          <p:nvPr/>
        </p:nvCxnSpPr>
        <p:spPr>
          <a:xfrm rot="10800000">
            <a:off x="1749598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3" name="Shape 863"/>
          <p:cNvSpPr/>
          <p:nvPr/>
        </p:nvSpPr>
        <p:spPr>
          <a:xfrm>
            <a:off x="1689126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4" name="Shape 864"/>
          <p:cNvCxnSpPr/>
          <p:nvPr/>
        </p:nvCxnSpPr>
        <p:spPr>
          <a:xfrm rot="10800000">
            <a:off x="1978198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5" name="Shape 865"/>
          <p:cNvSpPr/>
          <p:nvPr/>
        </p:nvSpPr>
        <p:spPr>
          <a:xfrm>
            <a:off x="1917726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6" name="Shape 866"/>
          <p:cNvCxnSpPr/>
          <p:nvPr/>
        </p:nvCxnSpPr>
        <p:spPr>
          <a:xfrm rot="10800000">
            <a:off x="5940598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7" name="Shape 867"/>
          <p:cNvSpPr/>
          <p:nvPr/>
        </p:nvSpPr>
        <p:spPr>
          <a:xfrm>
            <a:off x="5880126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8" name="Shape 868"/>
          <p:cNvCxnSpPr/>
          <p:nvPr/>
        </p:nvCxnSpPr>
        <p:spPr>
          <a:xfrm rot="10800000">
            <a:off x="7235997" y="40004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9" name="Shape 869"/>
          <p:cNvSpPr/>
          <p:nvPr/>
        </p:nvSpPr>
        <p:spPr>
          <a:xfrm>
            <a:off x="7175527" y="3925105"/>
            <a:ext cx="114300" cy="102899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0" name="Shape 870"/>
          <p:cNvCxnSpPr/>
          <p:nvPr/>
        </p:nvCxnSpPr>
        <p:spPr>
          <a:xfrm rot="10800000" flipH="1">
            <a:off x="1044950" y="5192924"/>
            <a:ext cx="7332000" cy="8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871" name="Shape 871"/>
          <p:cNvCxnSpPr/>
          <p:nvPr/>
        </p:nvCxnSpPr>
        <p:spPr>
          <a:xfrm rot="10800000">
            <a:off x="1520998" y="4838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2" name="Shape 872"/>
          <p:cNvSpPr/>
          <p:nvPr/>
        </p:nvSpPr>
        <p:spPr>
          <a:xfrm>
            <a:off x="1460526" y="4763305"/>
            <a:ext cx="114300" cy="102899"/>
          </a:xfrm>
          <a:prstGeom prst="ellipse">
            <a:avLst/>
          </a:prstGeom>
          <a:solidFill>
            <a:srgbClr val="4A86E8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3" name="Shape 873"/>
          <p:cNvCxnSpPr/>
          <p:nvPr/>
        </p:nvCxnSpPr>
        <p:spPr>
          <a:xfrm rot="10800000">
            <a:off x="1749598" y="4838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4" name="Shape 874"/>
          <p:cNvSpPr/>
          <p:nvPr/>
        </p:nvSpPr>
        <p:spPr>
          <a:xfrm>
            <a:off x="1689126" y="4763305"/>
            <a:ext cx="114300" cy="102899"/>
          </a:xfrm>
          <a:prstGeom prst="ellipse">
            <a:avLst/>
          </a:prstGeom>
          <a:solidFill>
            <a:srgbClr val="4A86E8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5" name="Shape 875"/>
          <p:cNvCxnSpPr/>
          <p:nvPr/>
        </p:nvCxnSpPr>
        <p:spPr>
          <a:xfrm rot="10800000">
            <a:off x="2054398" y="4838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6" name="Shape 876"/>
          <p:cNvSpPr/>
          <p:nvPr/>
        </p:nvSpPr>
        <p:spPr>
          <a:xfrm>
            <a:off x="1993926" y="4763305"/>
            <a:ext cx="114300" cy="1028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7" name="Shape 877"/>
          <p:cNvCxnSpPr/>
          <p:nvPr/>
        </p:nvCxnSpPr>
        <p:spPr>
          <a:xfrm rot="10800000">
            <a:off x="2587798" y="4838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8" name="Shape 878"/>
          <p:cNvSpPr/>
          <p:nvPr/>
        </p:nvSpPr>
        <p:spPr>
          <a:xfrm>
            <a:off x="2527326" y="4763305"/>
            <a:ext cx="114300" cy="1028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9" name="Shape 879"/>
          <p:cNvCxnSpPr/>
          <p:nvPr/>
        </p:nvCxnSpPr>
        <p:spPr>
          <a:xfrm rot="10800000">
            <a:off x="3197398" y="4838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0" name="Shape 880"/>
          <p:cNvSpPr/>
          <p:nvPr/>
        </p:nvSpPr>
        <p:spPr>
          <a:xfrm>
            <a:off x="3136926" y="4763305"/>
            <a:ext cx="114300" cy="1028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1" name="Shape 881"/>
          <p:cNvCxnSpPr/>
          <p:nvPr/>
        </p:nvCxnSpPr>
        <p:spPr>
          <a:xfrm rot="10800000">
            <a:off x="3349798" y="4838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2" name="Shape 882"/>
          <p:cNvSpPr/>
          <p:nvPr/>
        </p:nvSpPr>
        <p:spPr>
          <a:xfrm>
            <a:off x="3289326" y="4763305"/>
            <a:ext cx="114300" cy="1028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3" name="Shape 883"/>
          <p:cNvCxnSpPr/>
          <p:nvPr/>
        </p:nvCxnSpPr>
        <p:spPr>
          <a:xfrm rot="10800000">
            <a:off x="3502198" y="4838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4" name="Shape 884"/>
          <p:cNvSpPr/>
          <p:nvPr/>
        </p:nvSpPr>
        <p:spPr>
          <a:xfrm>
            <a:off x="3441726" y="4763305"/>
            <a:ext cx="114300" cy="1028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5" name="Shape 885"/>
          <p:cNvCxnSpPr/>
          <p:nvPr/>
        </p:nvCxnSpPr>
        <p:spPr>
          <a:xfrm rot="10800000">
            <a:off x="3654598" y="4838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6" name="Shape 886"/>
          <p:cNvSpPr/>
          <p:nvPr/>
        </p:nvSpPr>
        <p:spPr>
          <a:xfrm>
            <a:off x="3594126" y="4763305"/>
            <a:ext cx="114300" cy="1028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7" name="Shape 887"/>
          <p:cNvCxnSpPr/>
          <p:nvPr/>
        </p:nvCxnSpPr>
        <p:spPr>
          <a:xfrm rot="10800000">
            <a:off x="2892598" y="4838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8" name="Shape 888"/>
          <p:cNvSpPr/>
          <p:nvPr/>
        </p:nvSpPr>
        <p:spPr>
          <a:xfrm>
            <a:off x="2832126" y="4763305"/>
            <a:ext cx="114300" cy="1028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9" name="Shape 889"/>
          <p:cNvCxnSpPr/>
          <p:nvPr/>
        </p:nvCxnSpPr>
        <p:spPr>
          <a:xfrm rot="10800000">
            <a:off x="3044998" y="4838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0" name="Shape 890"/>
          <p:cNvSpPr/>
          <p:nvPr/>
        </p:nvSpPr>
        <p:spPr>
          <a:xfrm>
            <a:off x="2984526" y="4763305"/>
            <a:ext cx="114300" cy="1028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1" name="Shape 891"/>
          <p:cNvCxnSpPr/>
          <p:nvPr/>
        </p:nvCxnSpPr>
        <p:spPr>
          <a:xfrm rot="10800000">
            <a:off x="3883198" y="4838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2" name="Shape 892"/>
          <p:cNvSpPr/>
          <p:nvPr/>
        </p:nvSpPr>
        <p:spPr>
          <a:xfrm>
            <a:off x="3822726" y="4763305"/>
            <a:ext cx="114300" cy="1028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3" name="Shape 893"/>
          <p:cNvCxnSpPr/>
          <p:nvPr/>
        </p:nvCxnSpPr>
        <p:spPr>
          <a:xfrm rot="10800000">
            <a:off x="4187998" y="4838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4" name="Shape 894"/>
          <p:cNvSpPr/>
          <p:nvPr/>
        </p:nvSpPr>
        <p:spPr>
          <a:xfrm>
            <a:off x="4127526" y="4763305"/>
            <a:ext cx="114300" cy="1028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5" name="Shape 895"/>
          <p:cNvCxnSpPr/>
          <p:nvPr/>
        </p:nvCxnSpPr>
        <p:spPr>
          <a:xfrm rot="10800000">
            <a:off x="4416598" y="4838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6" name="Shape 896"/>
          <p:cNvSpPr/>
          <p:nvPr/>
        </p:nvSpPr>
        <p:spPr>
          <a:xfrm>
            <a:off x="4356126" y="4763305"/>
            <a:ext cx="114300" cy="1028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7" name="Shape 897"/>
          <p:cNvCxnSpPr/>
          <p:nvPr/>
        </p:nvCxnSpPr>
        <p:spPr>
          <a:xfrm rot="10800000">
            <a:off x="4949998" y="4838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8" name="Shape 898"/>
          <p:cNvSpPr/>
          <p:nvPr/>
        </p:nvSpPr>
        <p:spPr>
          <a:xfrm>
            <a:off x="4889526" y="4763305"/>
            <a:ext cx="114300" cy="1028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9" name="Shape 899"/>
          <p:cNvCxnSpPr/>
          <p:nvPr/>
        </p:nvCxnSpPr>
        <p:spPr>
          <a:xfrm rot="10800000">
            <a:off x="5407198" y="4838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0" name="Shape 900"/>
          <p:cNvSpPr/>
          <p:nvPr/>
        </p:nvSpPr>
        <p:spPr>
          <a:xfrm>
            <a:off x="5346726" y="4763305"/>
            <a:ext cx="114300" cy="1028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1" name="Shape 901"/>
          <p:cNvCxnSpPr/>
          <p:nvPr/>
        </p:nvCxnSpPr>
        <p:spPr>
          <a:xfrm rot="10800000">
            <a:off x="5788198" y="4838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2" name="Shape 902"/>
          <p:cNvSpPr/>
          <p:nvPr/>
        </p:nvSpPr>
        <p:spPr>
          <a:xfrm>
            <a:off x="5727726" y="4763305"/>
            <a:ext cx="114300" cy="1028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3" name="Shape 903"/>
          <p:cNvCxnSpPr/>
          <p:nvPr/>
        </p:nvCxnSpPr>
        <p:spPr>
          <a:xfrm rot="10800000">
            <a:off x="6169198" y="4838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4" name="Shape 904"/>
          <p:cNvSpPr/>
          <p:nvPr/>
        </p:nvSpPr>
        <p:spPr>
          <a:xfrm>
            <a:off x="6108726" y="4763305"/>
            <a:ext cx="114300" cy="1028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5" name="Shape 905"/>
          <p:cNvCxnSpPr/>
          <p:nvPr/>
        </p:nvCxnSpPr>
        <p:spPr>
          <a:xfrm rot="10800000">
            <a:off x="2435398" y="4838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6" name="Shape 906"/>
          <p:cNvSpPr/>
          <p:nvPr/>
        </p:nvSpPr>
        <p:spPr>
          <a:xfrm>
            <a:off x="2374926" y="4763305"/>
            <a:ext cx="114300" cy="1028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7" name="Shape 907"/>
          <p:cNvCxnSpPr/>
          <p:nvPr/>
        </p:nvCxnSpPr>
        <p:spPr>
          <a:xfrm rot="10800000">
            <a:off x="6778797" y="4838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8" name="Shape 908"/>
          <p:cNvSpPr/>
          <p:nvPr/>
        </p:nvSpPr>
        <p:spPr>
          <a:xfrm>
            <a:off x="6718327" y="4763305"/>
            <a:ext cx="114300" cy="1028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9" name="Shape 909"/>
          <p:cNvCxnSpPr/>
          <p:nvPr/>
        </p:nvCxnSpPr>
        <p:spPr>
          <a:xfrm rot="10800000">
            <a:off x="7312197" y="4838648"/>
            <a:ext cx="0" cy="3597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0" name="Shape 910"/>
          <p:cNvSpPr/>
          <p:nvPr/>
        </p:nvSpPr>
        <p:spPr>
          <a:xfrm>
            <a:off x="7251727" y="4763305"/>
            <a:ext cx="114300" cy="1028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Shape 911"/>
          <p:cNvSpPr txBox="1"/>
          <p:nvPr/>
        </p:nvSpPr>
        <p:spPr>
          <a:xfrm rot="-5400000">
            <a:off x="-1089975" y="3011349"/>
            <a:ext cx="3426900" cy="4847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Hashtag popularity distribution</a:t>
            </a:r>
          </a:p>
        </p:txBody>
      </p:sp>
      <p:sp>
        <p:nvSpPr>
          <p:cNvPr id="912" name="Shape 912"/>
          <p:cNvSpPr txBox="1"/>
          <p:nvPr/>
        </p:nvSpPr>
        <p:spPr>
          <a:xfrm>
            <a:off x="3124200" y="5171975"/>
            <a:ext cx="1574700" cy="4847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Time(t)</a:t>
            </a:r>
          </a:p>
        </p:txBody>
      </p:sp>
      <p:sp>
        <p:nvSpPr>
          <p:cNvPr id="913" name="Shape 913"/>
          <p:cNvSpPr txBox="1"/>
          <p:nvPr/>
        </p:nvSpPr>
        <p:spPr>
          <a:xfrm>
            <a:off x="6318125" y="1086325"/>
            <a:ext cx="1574700" cy="4847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7F6000"/>
                </a:solidFill>
                <a:latin typeface="Arial"/>
                <a:ea typeface="Arial"/>
                <a:cs typeface="Arial"/>
                <a:sym typeface="Arial"/>
              </a:rPr>
              <a:t>Time window</a:t>
            </a:r>
          </a:p>
        </p:txBody>
      </p:sp>
      <p:cxnSp>
        <p:nvCxnSpPr>
          <p:cNvPr id="914" name="Shape 914"/>
          <p:cNvCxnSpPr>
            <a:stCxn id="913" idx="1"/>
          </p:cNvCxnSpPr>
          <p:nvPr/>
        </p:nvCxnSpPr>
        <p:spPr>
          <a:xfrm flipH="1">
            <a:off x="2225825" y="1328724"/>
            <a:ext cx="4092300" cy="504300"/>
          </a:xfrm>
          <a:prstGeom prst="straightConnector1">
            <a:avLst/>
          </a:prstGeom>
          <a:noFill/>
          <a:ln w="9525" cap="flat" cmpd="sng">
            <a:solidFill>
              <a:srgbClr val="7F6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915" name="Shape 915"/>
          <p:cNvCxnSpPr>
            <a:stCxn id="913" idx="1"/>
          </p:cNvCxnSpPr>
          <p:nvPr/>
        </p:nvCxnSpPr>
        <p:spPr>
          <a:xfrm flipH="1">
            <a:off x="3460625" y="1328724"/>
            <a:ext cx="2857500" cy="604800"/>
          </a:xfrm>
          <a:prstGeom prst="straightConnector1">
            <a:avLst/>
          </a:prstGeom>
          <a:noFill/>
          <a:ln w="9525" cap="flat" cmpd="sng">
            <a:solidFill>
              <a:srgbClr val="7F6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916" name="Shape 916"/>
          <p:cNvCxnSpPr>
            <a:stCxn id="913" idx="1"/>
          </p:cNvCxnSpPr>
          <p:nvPr/>
        </p:nvCxnSpPr>
        <p:spPr>
          <a:xfrm flipH="1">
            <a:off x="4882325" y="1328724"/>
            <a:ext cx="1435800" cy="648000"/>
          </a:xfrm>
          <a:prstGeom prst="straightConnector1">
            <a:avLst/>
          </a:prstGeom>
          <a:noFill/>
          <a:ln w="9525" cap="flat" cmpd="sng">
            <a:solidFill>
              <a:srgbClr val="7F6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917" name="Shape 917"/>
          <p:cNvCxnSpPr>
            <a:stCxn id="913" idx="1"/>
          </p:cNvCxnSpPr>
          <p:nvPr/>
        </p:nvCxnSpPr>
        <p:spPr>
          <a:xfrm flipH="1">
            <a:off x="6145925" y="1328724"/>
            <a:ext cx="172200" cy="633600"/>
          </a:xfrm>
          <a:prstGeom prst="straightConnector1">
            <a:avLst/>
          </a:prstGeom>
          <a:noFill/>
          <a:ln w="9525" cap="flat" cmpd="sng">
            <a:solidFill>
              <a:srgbClr val="7F6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918" name="Shape 918"/>
          <p:cNvSpPr txBox="1"/>
          <p:nvPr/>
        </p:nvSpPr>
        <p:spPr>
          <a:xfrm>
            <a:off x="1182250" y="1235500"/>
            <a:ext cx="1040399" cy="2927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rgbClr val="538CD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N1</a:t>
            </a: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&gt;  </a:t>
            </a:r>
            <a:r>
              <a:rPr lang="en" sz="1400" b="1" i="0" u="none" strike="noStrike" cap="non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N2</a:t>
            </a:r>
          </a:p>
        </p:txBody>
      </p:sp>
      <p:sp>
        <p:nvSpPr>
          <p:cNvPr id="919" name="Shape 919"/>
          <p:cNvSpPr txBox="1"/>
          <p:nvPr/>
        </p:nvSpPr>
        <p:spPr>
          <a:xfrm>
            <a:off x="2603525" y="1560175"/>
            <a:ext cx="921900" cy="4373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N1</a:t>
            </a:r>
            <a:r>
              <a:rPr lang="en" sz="1400" b="1" i="0" u="none" strike="noStrike" cap="non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&lt; </a:t>
            </a:r>
            <a:r>
              <a:rPr lang="en" sz="1400" b="1" i="0" u="none" strike="noStrike" cap="non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N2</a:t>
            </a:r>
          </a:p>
        </p:txBody>
      </p:sp>
      <p:sp>
        <p:nvSpPr>
          <p:cNvPr id="920" name="Shape 920"/>
          <p:cNvSpPr txBox="1"/>
          <p:nvPr/>
        </p:nvSpPr>
        <p:spPr>
          <a:xfrm>
            <a:off x="3898925" y="1528200"/>
            <a:ext cx="921900" cy="240900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rgbClr val="538CD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N1</a:t>
            </a:r>
            <a:r>
              <a:rPr lang="en" sz="1400" b="1" i="0" u="none" strike="noStrike" cap="non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lang="en" sz="1400" b="1" i="0" u="none" strike="noStrike" cap="non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N2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rgbClr val="538C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Shape 921"/>
          <p:cNvSpPr txBox="1"/>
          <p:nvPr/>
        </p:nvSpPr>
        <p:spPr>
          <a:xfrm>
            <a:off x="5118125" y="1864975"/>
            <a:ext cx="921900" cy="4373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N1</a:t>
            </a:r>
            <a:r>
              <a:rPr lang="en" sz="1400" b="1" i="0" u="none" strike="noStrike" cap="non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r>
              <a:rPr lang="en" sz="1400" b="1" i="0" u="none" strike="noStrike" cap="non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N2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rgbClr val="538C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Shape 922"/>
          <p:cNvSpPr/>
          <p:nvPr/>
        </p:nvSpPr>
        <p:spPr>
          <a:xfrm>
            <a:off x="1111075" y="1754374"/>
            <a:ext cx="6714000" cy="1766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8770"/>
                </a:moveTo>
                <a:cubicBezTo>
                  <a:pt x="1050" y="99098"/>
                  <a:pt x="481" y="8937"/>
                  <a:pt x="6302" y="741"/>
                </a:cubicBezTo>
                <a:cubicBezTo>
                  <a:pt x="12122" y="-7454"/>
                  <a:pt x="27527" y="54633"/>
                  <a:pt x="34923" y="69591"/>
                </a:cubicBezTo>
                <a:cubicBezTo>
                  <a:pt x="42319" y="84549"/>
                  <a:pt x="46082" y="87828"/>
                  <a:pt x="50678" y="90492"/>
                </a:cubicBezTo>
                <a:cubicBezTo>
                  <a:pt x="55273" y="93155"/>
                  <a:pt x="56279" y="93053"/>
                  <a:pt x="62494" y="85574"/>
                </a:cubicBezTo>
                <a:cubicBezTo>
                  <a:pt x="68708" y="78095"/>
                  <a:pt x="79518" y="42133"/>
                  <a:pt x="87964" y="45617"/>
                </a:cubicBezTo>
                <a:cubicBezTo>
                  <a:pt x="96411" y="49100"/>
                  <a:pt x="107833" y="94077"/>
                  <a:pt x="113172" y="106475"/>
                </a:cubicBezTo>
                <a:cubicBezTo>
                  <a:pt x="118512" y="118872"/>
                  <a:pt x="118861" y="117745"/>
                  <a:pt x="120000" y="120000"/>
                </a:cubicBezTo>
              </a:path>
            </a:pathLst>
          </a:custGeom>
          <a:solidFill>
            <a:srgbClr val="D1673D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3" name="Shape 923"/>
          <p:cNvSpPr/>
          <p:nvPr/>
        </p:nvSpPr>
        <p:spPr>
          <a:xfrm>
            <a:off x="1231924" y="2214000"/>
            <a:ext cx="5653800" cy="1310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2227" y="117937"/>
                  <a:pt x="8859" y="121510"/>
                  <a:pt x="13368" y="107633"/>
                </a:cubicBezTo>
                <a:cubicBezTo>
                  <a:pt x="17878" y="93755"/>
                  <a:pt x="22705" y="54320"/>
                  <a:pt x="27055" y="36734"/>
                </a:cubicBezTo>
                <a:cubicBezTo>
                  <a:pt x="31405" y="19146"/>
                  <a:pt x="34801" y="6369"/>
                  <a:pt x="39469" y="2109"/>
                </a:cubicBezTo>
                <a:cubicBezTo>
                  <a:pt x="44137" y="-2149"/>
                  <a:pt x="49442" y="-363"/>
                  <a:pt x="55066" y="11178"/>
                </a:cubicBezTo>
                <a:cubicBezTo>
                  <a:pt x="60689" y="22719"/>
                  <a:pt x="67055" y="56245"/>
                  <a:pt x="73209" y="71359"/>
                </a:cubicBezTo>
                <a:cubicBezTo>
                  <a:pt x="79363" y="86472"/>
                  <a:pt x="84190" y="93894"/>
                  <a:pt x="91989" y="101863"/>
                </a:cubicBezTo>
                <a:cubicBezTo>
                  <a:pt x="99787" y="109832"/>
                  <a:pt x="115331" y="116290"/>
                  <a:pt x="119999" y="119176"/>
                </a:cubicBezTo>
              </a:path>
            </a:pathLst>
          </a:custGeom>
          <a:solidFill>
            <a:srgbClr val="351C75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4" name="Shape 924"/>
          <p:cNvSpPr/>
          <p:nvPr/>
        </p:nvSpPr>
        <p:spPr>
          <a:xfrm>
            <a:off x="2656138" y="2173183"/>
            <a:ext cx="2062224" cy="9058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" y="40790"/>
                </a:moveTo>
                <a:cubicBezTo>
                  <a:pt x="452" y="53735"/>
                  <a:pt x="18406" y="68714"/>
                  <a:pt x="29448" y="80395"/>
                </a:cubicBezTo>
                <a:cubicBezTo>
                  <a:pt x="40488" y="92072"/>
                  <a:pt x="56102" y="104256"/>
                  <a:pt x="66250" y="110859"/>
                </a:cubicBezTo>
                <a:cubicBezTo>
                  <a:pt x="76398" y="117459"/>
                  <a:pt x="81415" y="120000"/>
                  <a:pt x="90337" y="120000"/>
                </a:cubicBezTo>
                <a:cubicBezTo>
                  <a:pt x="99258" y="120000"/>
                  <a:pt x="117772" y="118473"/>
                  <a:pt x="119780" y="110859"/>
                </a:cubicBezTo>
                <a:cubicBezTo>
                  <a:pt x="121787" y="103242"/>
                  <a:pt x="109520" y="88263"/>
                  <a:pt x="102383" y="74301"/>
                </a:cubicBezTo>
                <a:cubicBezTo>
                  <a:pt x="95244" y="60336"/>
                  <a:pt x="85319" y="38502"/>
                  <a:pt x="76955" y="27079"/>
                </a:cubicBezTo>
                <a:cubicBezTo>
                  <a:pt x="68590" y="15654"/>
                  <a:pt x="60562" y="9815"/>
                  <a:pt x="52198" y="5755"/>
                </a:cubicBezTo>
                <a:cubicBezTo>
                  <a:pt x="43834" y="1692"/>
                  <a:pt x="35469" y="-3129"/>
                  <a:pt x="26771" y="2708"/>
                </a:cubicBezTo>
                <a:cubicBezTo>
                  <a:pt x="18072" y="8547"/>
                  <a:pt x="-437" y="27841"/>
                  <a:pt x="7" y="40790"/>
                </a:cubicBezTo>
                <a:close/>
              </a:path>
            </a:pathLst>
          </a:custGeom>
          <a:solidFill>
            <a:srgbClr val="538CD5"/>
          </a:solidFill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925" name="Shape 925"/>
          <p:cNvCxnSpPr/>
          <p:nvPr/>
        </p:nvCxnSpPr>
        <p:spPr>
          <a:xfrm>
            <a:off x="2241350" y="1684425"/>
            <a:ext cx="0" cy="3525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Dot"/>
            <a:round/>
            <a:headEnd type="none" w="med" len="med"/>
            <a:tailEnd type="none" w="med" len="med"/>
          </a:ln>
        </p:spPr>
      </p:cxnSp>
      <p:cxnSp>
        <p:nvCxnSpPr>
          <p:cNvPr id="926" name="Shape 926"/>
          <p:cNvCxnSpPr/>
          <p:nvPr/>
        </p:nvCxnSpPr>
        <p:spPr>
          <a:xfrm>
            <a:off x="3460550" y="1684425"/>
            <a:ext cx="0" cy="3525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Dot"/>
            <a:round/>
            <a:headEnd type="none" w="med" len="med"/>
            <a:tailEnd type="none" w="med" len="med"/>
          </a:ln>
        </p:spPr>
      </p:cxnSp>
      <p:cxnSp>
        <p:nvCxnSpPr>
          <p:cNvPr id="927" name="Shape 927"/>
          <p:cNvCxnSpPr/>
          <p:nvPr/>
        </p:nvCxnSpPr>
        <p:spPr>
          <a:xfrm>
            <a:off x="4755950" y="1684425"/>
            <a:ext cx="0" cy="3525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Dot"/>
            <a:round/>
            <a:headEnd type="none" w="med" len="med"/>
            <a:tailEnd type="none" w="med" len="med"/>
          </a:ln>
        </p:spPr>
      </p:cxnSp>
      <p:cxnSp>
        <p:nvCxnSpPr>
          <p:cNvPr id="928" name="Shape 928"/>
          <p:cNvCxnSpPr/>
          <p:nvPr/>
        </p:nvCxnSpPr>
        <p:spPr>
          <a:xfrm>
            <a:off x="6051350" y="1684425"/>
            <a:ext cx="0" cy="3525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Shape 933"/>
          <p:cNvSpPr txBox="1">
            <a:spLocks noGrp="1"/>
          </p:cNvSpPr>
          <p:nvPr>
            <p:ph type="title"/>
          </p:nvPr>
        </p:nvSpPr>
        <p:spPr>
          <a:xfrm>
            <a:off x="802650" y="592341"/>
            <a:ext cx="8188950" cy="5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LMPP (Large Margin Point Process)</a:t>
            </a:r>
          </a:p>
        </p:txBody>
      </p:sp>
      <p:sp>
        <p:nvSpPr>
          <p:cNvPr id="934" name="Shape 934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22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Shape 935"/>
          <p:cNvSpPr/>
          <p:nvPr/>
        </p:nvSpPr>
        <p:spPr>
          <a:xfrm>
            <a:off x="1016000" y="1886150"/>
            <a:ext cx="2101199" cy="831299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Competition Modeling</a:t>
            </a:r>
          </a:p>
        </p:txBody>
      </p:sp>
      <p:sp>
        <p:nvSpPr>
          <p:cNvPr id="936" name="Shape 936"/>
          <p:cNvSpPr/>
          <p:nvPr/>
        </p:nvSpPr>
        <p:spPr>
          <a:xfrm>
            <a:off x="1016000" y="3257750"/>
            <a:ext cx="2101199" cy="831299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Hashtag tweet Reinforcement modeling</a:t>
            </a:r>
          </a:p>
        </p:txBody>
      </p:sp>
      <p:sp>
        <p:nvSpPr>
          <p:cNvPr id="937" name="Shape 937"/>
          <p:cNvSpPr/>
          <p:nvPr/>
        </p:nvSpPr>
        <p:spPr>
          <a:xfrm>
            <a:off x="3606800" y="1352750"/>
            <a:ext cx="2101199" cy="831299"/>
          </a:xfrm>
          <a:prstGeom prst="rect">
            <a:avLst/>
          </a:prstGeom>
          <a:solidFill>
            <a:srgbClr val="1A9988">
              <a:alpha val="32941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Constrained likelihood Estimation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(Constrained MLE)</a:t>
            </a:r>
          </a:p>
        </p:txBody>
      </p:sp>
      <p:sp>
        <p:nvSpPr>
          <p:cNvPr id="938" name="Shape 938"/>
          <p:cNvSpPr/>
          <p:nvPr/>
        </p:nvSpPr>
        <p:spPr>
          <a:xfrm>
            <a:off x="3683000" y="4095950"/>
            <a:ext cx="2101199" cy="831299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Arrival Rate estimation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(Point Process)</a:t>
            </a:r>
          </a:p>
        </p:txBody>
      </p:sp>
      <p:sp>
        <p:nvSpPr>
          <p:cNvPr id="939" name="Shape 939"/>
          <p:cNvSpPr/>
          <p:nvPr/>
        </p:nvSpPr>
        <p:spPr>
          <a:xfrm>
            <a:off x="4003975" y="2687400"/>
            <a:ext cx="1420199" cy="678900"/>
          </a:xfrm>
          <a:prstGeom prst="rect">
            <a:avLst/>
          </a:prstGeom>
          <a:solidFill>
            <a:srgbClr val="008000">
              <a:alpha val="40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Likelihood calculation</a:t>
            </a:r>
          </a:p>
        </p:txBody>
      </p:sp>
      <p:cxnSp>
        <p:nvCxnSpPr>
          <p:cNvPr id="940" name="Shape 940"/>
          <p:cNvCxnSpPr>
            <a:stCxn id="936" idx="3"/>
          </p:cNvCxnSpPr>
          <p:nvPr/>
        </p:nvCxnSpPr>
        <p:spPr>
          <a:xfrm>
            <a:off x="3117199" y="3673399"/>
            <a:ext cx="565800" cy="514800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941" name="Shape 941"/>
          <p:cNvCxnSpPr>
            <a:stCxn id="935" idx="3"/>
            <a:endCxn id="937" idx="1"/>
          </p:cNvCxnSpPr>
          <p:nvPr/>
        </p:nvCxnSpPr>
        <p:spPr>
          <a:xfrm rot="10800000" flipH="1">
            <a:off x="3117199" y="1768399"/>
            <a:ext cx="489600" cy="533400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942" name="Shape 942"/>
          <p:cNvSpPr/>
          <p:nvPr/>
        </p:nvSpPr>
        <p:spPr>
          <a:xfrm>
            <a:off x="4560450" y="3366300"/>
            <a:ext cx="173100" cy="764399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CCC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Shape 943"/>
          <p:cNvSpPr/>
          <p:nvPr/>
        </p:nvSpPr>
        <p:spPr>
          <a:xfrm>
            <a:off x="4560450" y="2147100"/>
            <a:ext cx="173100" cy="533399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CCC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Shape 948"/>
          <p:cNvSpPr/>
          <p:nvPr/>
        </p:nvSpPr>
        <p:spPr>
          <a:xfrm>
            <a:off x="340933" y="614533"/>
            <a:ext cx="1872300" cy="828300"/>
          </a:xfrm>
          <a:prstGeom prst="homePlate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Shape 949"/>
          <p:cNvSpPr/>
          <p:nvPr/>
        </p:nvSpPr>
        <p:spPr>
          <a:xfrm>
            <a:off x="3395773" y="614533"/>
            <a:ext cx="2051100" cy="828300"/>
          </a:xfrm>
          <a:prstGeom prst="chevron">
            <a:avLst>
              <a:gd name="adj" fmla="val 50000"/>
            </a:avLst>
          </a:prstGeom>
          <a:solidFill>
            <a:srgbClr val="A8B97F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Shape 950"/>
          <p:cNvSpPr txBox="1">
            <a:spLocks noGrp="1"/>
          </p:cNvSpPr>
          <p:nvPr>
            <p:ph type="body" idx="4294967295"/>
          </p:nvPr>
        </p:nvSpPr>
        <p:spPr>
          <a:xfrm>
            <a:off x="3852203" y="843566"/>
            <a:ext cx="13154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Model competition as constraint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1" name="Shape 951"/>
          <p:cNvSpPr txBox="1">
            <a:spLocks noGrp="1"/>
          </p:cNvSpPr>
          <p:nvPr>
            <p:ph type="body" idx="4294967295"/>
          </p:nvPr>
        </p:nvSpPr>
        <p:spPr>
          <a:xfrm>
            <a:off x="5492898" y="843566"/>
            <a:ext cx="13154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Parameter estimation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2" name="Shape 952"/>
          <p:cNvSpPr txBox="1">
            <a:spLocks noGrp="1"/>
          </p:cNvSpPr>
          <p:nvPr>
            <p:ph type="body" idx="4294967295"/>
          </p:nvPr>
        </p:nvSpPr>
        <p:spPr>
          <a:xfrm>
            <a:off x="7187710" y="843566"/>
            <a:ext cx="13154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Future arrival rate estimation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3" name="Shape 953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23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4" name="Shape 954" descr="ra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250" y="3604800"/>
            <a:ext cx="6949800" cy="9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Shape 955"/>
          <p:cNvSpPr/>
          <p:nvPr/>
        </p:nvSpPr>
        <p:spPr>
          <a:xfrm flipH="1">
            <a:off x="2129748" y="2309936"/>
            <a:ext cx="481500" cy="30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35111" y="118809"/>
                  <a:pt x="79003" y="86600"/>
                  <a:pt x="95301" y="61028"/>
                </a:cubicBezTo>
                <a:cubicBezTo>
                  <a:pt x="111599" y="35455"/>
                  <a:pt x="115332" y="20569"/>
                  <a:pt x="120000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46050" rIns="92100" bIns="46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6" name="Shape 956"/>
          <p:cNvCxnSpPr/>
          <p:nvPr/>
        </p:nvCxnSpPr>
        <p:spPr>
          <a:xfrm>
            <a:off x="980754" y="2106936"/>
            <a:ext cx="0" cy="811799"/>
          </a:xfrm>
          <a:prstGeom prst="straightConnector1">
            <a:avLst/>
          </a:prstGeom>
          <a:solidFill>
            <a:srgbClr val="4F81BD"/>
          </a:solidFill>
          <a:ln w="2857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957" name="Shape 957"/>
          <p:cNvSpPr/>
          <p:nvPr/>
        </p:nvSpPr>
        <p:spPr>
          <a:xfrm>
            <a:off x="1915805" y="2309936"/>
            <a:ext cx="107100" cy="135299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8" name="Shape 958"/>
          <p:cNvCxnSpPr/>
          <p:nvPr/>
        </p:nvCxnSpPr>
        <p:spPr>
          <a:xfrm>
            <a:off x="5206907" y="2106936"/>
            <a:ext cx="0" cy="811799"/>
          </a:xfrm>
          <a:prstGeom prst="straightConnector1">
            <a:avLst/>
          </a:prstGeom>
          <a:solidFill>
            <a:srgbClr val="4F81BD"/>
          </a:solidFill>
          <a:ln w="2857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959" name="Shape 959" descr="latex-image-1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5751" y="3022523"/>
            <a:ext cx="415200" cy="1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Shape 960"/>
          <p:cNvSpPr/>
          <p:nvPr/>
        </p:nvSpPr>
        <p:spPr>
          <a:xfrm>
            <a:off x="2076291" y="2309936"/>
            <a:ext cx="107100" cy="135299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1" name="Shape 9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7507" y="2986602"/>
            <a:ext cx="141300" cy="2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Shape 9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6266" y="2986602"/>
            <a:ext cx="170099" cy="2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Shape 9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97266" y="2986602"/>
            <a:ext cx="93299" cy="2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Shape 964"/>
          <p:cNvSpPr/>
          <p:nvPr/>
        </p:nvSpPr>
        <p:spPr>
          <a:xfrm>
            <a:off x="4060044" y="2768252"/>
            <a:ext cx="1069799" cy="375900"/>
          </a:xfrm>
          <a:prstGeom prst="rect">
            <a:avLst/>
          </a:prstGeom>
          <a:noFill/>
          <a:ln>
            <a:noFill/>
          </a:ln>
        </p:spPr>
        <p:txBody>
          <a:bodyPr lIns="92100" tIns="46050" rIns="92100" bIns="46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</a:p>
        </p:txBody>
      </p:sp>
      <p:sp>
        <p:nvSpPr>
          <p:cNvPr id="965" name="Shape 965"/>
          <p:cNvSpPr/>
          <p:nvPr/>
        </p:nvSpPr>
        <p:spPr>
          <a:xfrm>
            <a:off x="2397266" y="2309936"/>
            <a:ext cx="107100" cy="135299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Shape 966"/>
          <p:cNvSpPr/>
          <p:nvPr/>
        </p:nvSpPr>
        <p:spPr>
          <a:xfrm>
            <a:off x="1648326" y="2309936"/>
            <a:ext cx="107100" cy="135299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Shape 967"/>
          <p:cNvSpPr/>
          <p:nvPr/>
        </p:nvSpPr>
        <p:spPr>
          <a:xfrm rot="-5400000">
            <a:off x="1561151" y="2546933"/>
            <a:ext cx="404100" cy="1494599"/>
          </a:xfrm>
          <a:prstGeom prst="lef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8" name="Shape 968"/>
          <p:cNvCxnSpPr/>
          <p:nvPr/>
        </p:nvCxnSpPr>
        <p:spPr>
          <a:xfrm>
            <a:off x="2450760" y="2278824"/>
            <a:ext cx="0" cy="3090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9" name="Shape 969"/>
          <p:cNvSpPr/>
          <p:nvPr/>
        </p:nvSpPr>
        <p:spPr>
          <a:xfrm>
            <a:off x="2450760" y="2512936"/>
            <a:ext cx="321000" cy="292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Shape 970"/>
          <p:cNvSpPr/>
          <p:nvPr/>
        </p:nvSpPr>
        <p:spPr>
          <a:xfrm flipH="1">
            <a:off x="1969260" y="2445269"/>
            <a:ext cx="481500" cy="2705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35111" y="118809"/>
                  <a:pt x="79003" y="86600"/>
                  <a:pt x="95301" y="61028"/>
                </a:cubicBezTo>
                <a:cubicBezTo>
                  <a:pt x="111599" y="35455"/>
                  <a:pt x="115332" y="20569"/>
                  <a:pt x="120000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46050" rIns="92100" bIns="46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Shape 971"/>
          <p:cNvSpPr/>
          <p:nvPr/>
        </p:nvSpPr>
        <p:spPr>
          <a:xfrm>
            <a:off x="2129786" y="2605347"/>
            <a:ext cx="321000" cy="292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2" name="Shape 972"/>
          <p:cNvCxnSpPr>
            <a:stCxn id="965" idx="4"/>
          </p:cNvCxnSpPr>
          <p:nvPr/>
        </p:nvCxnSpPr>
        <p:spPr>
          <a:xfrm>
            <a:off x="2450816" y="2445236"/>
            <a:ext cx="0" cy="4062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3" name="Shape 973"/>
          <p:cNvCxnSpPr>
            <a:stCxn id="966" idx="4"/>
          </p:cNvCxnSpPr>
          <p:nvPr/>
        </p:nvCxnSpPr>
        <p:spPr>
          <a:xfrm>
            <a:off x="1701876" y="2445236"/>
            <a:ext cx="0" cy="4062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4" name="Shape 974"/>
          <p:cNvCxnSpPr/>
          <p:nvPr/>
        </p:nvCxnSpPr>
        <p:spPr>
          <a:xfrm>
            <a:off x="1006379" y="2783602"/>
            <a:ext cx="695400" cy="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5" name="Shape 975"/>
          <p:cNvSpPr/>
          <p:nvPr/>
        </p:nvSpPr>
        <p:spPr>
          <a:xfrm flipH="1">
            <a:off x="1701782" y="2512936"/>
            <a:ext cx="481500" cy="2705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35111" y="118809"/>
                  <a:pt x="79003" y="86600"/>
                  <a:pt x="95301" y="61028"/>
                </a:cubicBezTo>
                <a:cubicBezTo>
                  <a:pt x="111599" y="35455"/>
                  <a:pt x="115332" y="20569"/>
                  <a:pt x="120000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46050" rIns="92100" bIns="46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6" name="Shape 976"/>
          <p:cNvCxnSpPr>
            <a:stCxn id="975" idx="2"/>
          </p:cNvCxnSpPr>
          <p:nvPr/>
        </p:nvCxnSpPr>
        <p:spPr>
          <a:xfrm>
            <a:off x="1701823" y="2512936"/>
            <a:ext cx="0" cy="2706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7" name="Shape 977"/>
          <p:cNvSpPr/>
          <p:nvPr/>
        </p:nvSpPr>
        <p:spPr>
          <a:xfrm flipH="1">
            <a:off x="2450721" y="2278824"/>
            <a:ext cx="481500" cy="2489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35111" y="118809"/>
                  <a:pt x="79003" y="86600"/>
                  <a:pt x="95301" y="61028"/>
                </a:cubicBezTo>
                <a:cubicBezTo>
                  <a:pt x="111599" y="35455"/>
                  <a:pt x="115332" y="20569"/>
                  <a:pt x="120000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46050" rIns="92100" bIns="46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8" name="Shape 978"/>
          <p:cNvCxnSpPr/>
          <p:nvPr/>
        </p:nvCxnSpPr>
        <p:spPr>
          <a:xfrm>
            <a:off x="2878725" y="2528013"/>
            <a:ext cx="2300099" cy="678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9" name="Shape 979"/>
          <p:cNvSpPr/>
          <p:nvPr/>
        </p:nvSpPr>
        <p:spPr>
          <a:xfrm>
            <a:off x="1969300" y="2715936"/>
            <a:ext cx="321000" cy="2027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0" name="Shape 980"/>
          <p:cNvCxnSpPr>
            <a:stCxn id="957" idx="4"/>
          </p:cNvCxnSpPr>
          <p:nvPr/>
        </p:nvCxnSpPr>
        <p:spPr>
          <a:xfrm>
            <a:off x="1969355" y="2445236"/>
            <a:ext cx="0" cy="4062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1" name="Shape 981"/>
          <p:cNvCxnSpPr>
            <a:stCxn id="970" idx="2"/>
          </p:cNvCxnSpPr>
          <p:nvPr/>
        </p:nvCxnSpPr>
        <p:spPr>
          <a:xfrm>
            <a:off x="1969300" y="2445269"/>
            <a:ext cx="0" cy="2922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2" name="Shape 982"/>
          <p:cNvCxnSpPr/>
          <p:nvPr/>
        </p:nvCxnSpPr>
        <p:spPr>
          <a:xfrm>
            <a:off x="2129786" y="2445269"/>
            <a:ext cx="0" cy="406199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3" name="Shape 983"/>
          <p:cNvCxnSpPr>
            <a:stCxn id="955" idx="2"/>
          </p:cNvCxnSpPr>
          <p:nvPr/>
        </p:nvCxnSpPr>
        <p:spPr>
          <a:xfrm>
            <a:off x="2129786" y="2309936"/>
            <a:ext cx="0" cy="3090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84" name="Shape 98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63775" y="3017797"/>
            <a:ext cx="183600" cy="25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5" name="Shape 985"/>
          <p:cNvCxnSpPr/>
          <p:nvPr/>
        </p:nvCxnSpPr>
        <p:spPr>
          <a:xfrm rot="10800000" flipH="1">
            <a:off x="791175" y="2840769"/>
            <a:ext cx="4629900" cy="10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986" name="Shape 986"/>
          <p:cNvSpPr/>
          <p:nvPr/>
        </p:nvSpPr>
        <p:spPr>
          <a:xfrm>
            <a:off x="2536321" y="3058875"/>
            <a:ext cx="935699" cy="436200"/>
          </a:xfrm>
          <a:prstGeom prst="rect">
            <a:avLst/>
          </a:prstGeom>
          <a:noFill/>
          <a:ln>
            <a:noFill/>
          </a:ln>
        </p:spPr>
        <p:txBody>
          <a:bodyPr lIns="92100" tIns="46050" rIns="92100" bIns="46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lang="en"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History</a:t>
            </a:r>
          </a:p>
        </p:txBody>
      </p:sp>
      <p:sp>
        <p:nvSpPr>
          <p:cNvPr id="987" name="Shape 987"/>
          <p:cNvSpPr/>
          <p:nvPr/>
        </p:nvSpPr>
        <p:spPr>
          <a:xfrm>
            <a:off x="5715023" y="4510151"/>
            <a:ext cx="2304300" cy="400200"/>
          </a:xfrm>
          <a:prstGeom prst="rect">
            <a:avLst/>
          </a:prstGeom>
          <a:noFill/>
          <a:ln>
            <a:noFill/>
          </a:ln>
        </p:spPr>
        <p:txBody>
          <a:bodyPr lIns="92100" tIns="46050" rIns="92100" bIns="46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lang="en"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Triggering kernel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lang="en"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Effect of the previous history</a:t>
            </a:r>
          </a:p>
        </p:txBody>
      </p:sp>
      <p:sp>
        <p:nvSpPr>
          <p:cNvPr id="988" name="Shape 988"/>
          <p:cNvSpPr txBox="1"/>
          <p:nvPr/>
        </p:nvSpPr>
        <p:spPr>
          <a:xfrm>
            <a:off x="7076275" y="4233000"/>
            <a:ext cx="1715400" cy="342000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Popularity index</a:t>
            </a:r>
          </a:p>
        </p:txBody>
      </p:sp>
      <p:cxnSp>
        <p:nvCxnSpPr>
          <p:cNvPr id="989" name="Shape 989"/>
          <p:cNvCxnSpPr/>
          <p:nvPr/>
        </p:nvCxnSpPr>
        <p:spPr>
          <a:xfrm rot="10800000">
            <a:off x="6066600" y="4076625"/>
            <a:ext cx="1055400" cy="35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990" name="Shape 990"/>
          <p:cNvSpPr/>
          <p:nvPr/>
        </p:nvSpPr>
        <p:spPr>
          <a:xfrm>
            <a:off x="417125" y="1569075"/>
            <a:ext cx="7982100" cy="375900"/>
          </a:xfrm>
          <a:prstGeom prst="roundRect">
            <a:avLst>
              <a:gd name="adj" fmla="val 16667"/>
            </a:avLst>
          </a:prstGeom>
          <a:solidFill>
            <a:srgbClr val="50B4C8"/>
          </a:solidFill>
          <a:ln>
            <a:noFill/>
          </a:ln>
        </p:spPr>
        <p:txBody>
          <a:bodyPr lIns="92100" tIns="46050" rIns="92100" bIns="46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Arrival rate formulation (Hawkes process) captures the tweet reinforcement</a:t>
            </a:r>
          </a:p>
        </p:txBody>
      </p:sp>
      <p:sp>
        <p:nvSpPr>
          <p:cNvPr id="991" name="Shape 991"/>
          <p:cNvSpPr/>
          <p:nvPr/>
        </p:nvSpPr>
        <p:spPr>
          <a:xfrm rot="-5400000">
            <a:off x="2388674" y="3846999"/>
            <a:ext cx="407700" cy="1147500"/>
          </a:xfrm>
          <a:prstGeom prst="lef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Shape 992"/>
          <p:cNvSpPr txBox="1"/>
          <p:nvPr/>
        </p:nvSpPr>
        <p:spPr>
          <a:xfrm>
            <a:off x="2180775" y="4627371"/>
            <a:ext cx="1315500" cy="441600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en" sz="12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Background rate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Shape 993"/>
          <p:cNvSpPr/>
          <p:nvPr/>
        </p:nvSpPr>
        <p:spPr>
          <a:xfrm rot="-5400000">
            <a:off x="6133152" y="3461333"/>
            <a:ext cx="404100" cy="1494600"/>
          </a:xfrm>
          <a:prstGeom prst="lef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Shape 994"/>
          <p:cNvSpPr txBox="1">
            <a:spLocks noGrp="1"/>
          </p:cNvSpPr>
          <p:nvPr>
            <p:ph type="body" idx="4294967295"/>
          </p:nvPr>
        </p:nvSpPr>
        <p:spPr>
          <a:xfrm>
            <a:off x="306547" y="800366"/>
            <a:ext cx="14555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Arrival rate formulation</a:t>
            </a:r>
          </a:p>
        </p:txBody>
      </p:sp>
      <p:sp>
        <p:nvSpPr>
          <p:cNvPr id="995" name="Shape 995"/>
          <p:cNvSpPr/>
          <p:nvPr/>
        </p:nvSpPr>
        <p:spPr>
          <a:xfrm>
            <a:off x="1795575" y="614525"/>
            <a:ext cx="2051100" cy="828300"/>
          </a:xfrm>
          <a:prstGeom prst="chevron">
            <a:avLst>
              <a:gd name="adj" fmla="val 50000"/>
            </a:avLst>
          </a:prstGeom>
          <a:solidFill>
            <a:srgbClr val="A8B97F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Shape 996"/>
          <p:cNvSpPr txBox="1">
            <a:spLocks noGrp="1"/>
          </p:cNvSpPr>
          <p:nvPr>
            <p:ph type="body" idx="4294967295"/>
          </p:nvPr>
        </p:nvSpPr>
        <p:spPr>
          <a:xfrm>
            <a:off x="2099603" y="767366"/>
            <a:ext cx="13154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Likelihood estimation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24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Shape 1002"/>
          <p:cNvSpPr/>
          <p:nvPr/>
        </p:nvSpPr>
        <p:spPr>
          <a:xfrm>
            <a:off x="340933" y="614533"/>
            <a:ext cx="1872300" cy="828300"/>
          </a:xfrm>
          <a:prstGeom prst="homePlate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Shape 1003"/>
          <p:cNvSpPr/>
          <p:nvPr/>
        </p:nvSpPr>
        <p:spPr>
          <a:xfrm>
            <a:off x="3395773" y="614533"/>
            <a:ext cx="2051100" cy="828300"/>
          </a:xfrm>
          <a:prstGeom prst="chevron">
            <a:avLst>
              <a:gd name="adj" fmla="val 50000"/>
            </a:avLst>
          </a:prstGeom>
          <a:solidFill>
            <a:srgbClr val="A8B97F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Shape 1004"/>
          <p:cNvSpPr txBox="1">
            <a:spLocks noGrp="1"/>
          </p:cNvSpPr>
          <p:nvPr>
            <p:ph type="body" idx="4294967295"/>
          </p:nvPr>
        </p:nvSpPr>
        <p:spPr>
          <a:xfrm>
            <a:off x="3852203" y="843566"/>
            <a:ext cx="13154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Model competition as constraint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5" name="Shape 1005"/>
          <p:cNvSpPr txBox="1">
            <a:spLocks noGrp="1"/>
          </p:cNvSpPr>
          <p:nvPr>
            <p:ph type="body" idx="4294967295"/>
          </p:nvPr>
        </p:nvSpPr>
        <p:spPr>
          <a:xfrm>
            <a:off x="5492898" y="843566"/>
            <a:ext cx="13154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Parameter estimation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6" name="Shape 1006"/>
          <p:cNvSpPr txBox="1">
            <a:spLocks noGrp="1"/>
          </p:cNvSpPr>
          <p:nvPr>
            <p:ph type="body" idx="4294967295"/>
          </p:nvPr>
        </p:nvSpPr>
        <p:spPr>
          <a:xfrm>
            <a:off x="306547" y="800366"/>
            <a:ext cx="14555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Arrival rate formulation</a:t>
            </a:r>
          </a:p>
        </p:txBody>
      </p:sp>
      <p:sp>
        <p:nvSpPr>
          <p:cNvPr id="1007" name="Shape 1007"/>
          <p:cNvSpPr/>
          <p:nvPr/>
        </p:nvSpPr>
        <p:spPr>
          <a:xfrm>
            <a:off x="1795575" y="614525"/>
            <a:ext cx="2051100" cy="8283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Shape 1008"/>
          <p:cNvSpPr txBox="1">
            <a:spLocks noGrp="1"/>
          </p:cNvSpPr>
          <p:nvPr>
            <p:ph type="body" idx="4294967295"/>
          </p:nvPr>
        </p:nvSpPr>
        <p:spPr>
          <a:xfrm>
            <a:off x="2099603" y="767366"/>
            <a:ext cx="13154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Likelihood estimation</a:t>
            </a:r>
          </a:p>
        </p:txBody>
      </p:sp>
      <p:pic>
        <p:nvPicPr>
          <p:cNvPr id="1009" name="Shape 1009" descr="model2.png"/>
          <p:cNvPicPr preferRelativeResize="0"/>
          <p:nvPr/>
        </p:nvPicPr>
        <p:blipFill rotWithShape="1">
          <a:blip r:embed="rId3">
            <a:alphaModFix/>
          </a:blip>
          <a:srcRect t="3540"/>
          <a:stretch/>
        </p:blipFill>
        <p:spPr>
          <a:xfrm>
            <a:off x="831671" y="2409611"/>
            <a:ext cx="6788603" cy="1534223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Shape 1010"/>
          <p:cNvSpPr/>
          <p:nvPr/>
        </p:nvSpPr>
        <p:spPr>
          <a:xfrm>
            <a:off x="569525" y="1797675"/>
            <a:ext cx="4785899" cy="441600"/>
          </a:xfrm>
          <a:prstGeom prst="roundRect">
            <a:avLst>
              <a:gd name="adj" fmla="val 16667"/>
            </a:avLst>
          </a:prstGeom>
          <a:solidFill>
            <a:srgbClr val="50B4C8"/>
          </a:solidFill>
          <a:ln>
            <a:noFill/>
          </a:ln>
        </p:spPr>
        <p:txBody>
          <a:bodyPr lIns="92100" tIns="46050" rIns="92100" bIns="46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 likelihood of observing events till time T</a:t>
            </a:r>
          </a:p>
        </p:txBody>
      </p:sp>
      <p:pic>
        <p:nvPicPr>
          <p:cNvPr id="1011" name="Shape 1011" descr="bet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8900" y="2376500"/>
            <a:ext cx="257475" cy="504824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Shape 1012"/>
          <p:cNvSpPr/>
          <p:nvPr/>
        </p:nvSpPr>
        <p:spPr>
          <a:xfrm>
            <a:off x="1840350" y="2299475"/>
            <a:ext cx="969900" cy="588899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13" name="Shape 1013"/>
          <p:cNvCxnSpPr>
            <a:endCxn id="1012" idx="3"/>
          </p:cNvCxnSpPr>
          <p:nvPr/>
        </p:nvCxnSpPr>
        <p:spPr>
          <a:xfrm rot="10800000" flipH="1">
            <a:off x="727488" y="2802132"/>
            <a:ext cx="1254900" cy="152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014" name="Shape 1014"/>
          <p:cNvSpPr txBox="1"/>
          <p:nvPr/>
        </p:nvSpPr>
        <p:spPr>
          <a:xfrm>
            <a:off x="600375" y="4361500"/>
            <a:ext cx="1928100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Parameters of the model we want to derive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Shape 1019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25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0" name="Shape 1020" descr="model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2624" y="1952450"/>
            <a:ext cx="6551324" cy="8282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1" name="Shape 1021"/>
          <p:cNvCxnSpPr/>
          <p:nvPr/>
        </p:nvCxnSpPr>
        <p:spPr>
          <a:xfrm rot="10800000" flipH="1">
            <a:off x="959475" y="4009575"/>
            <a:ext cx="21599" cy="155339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022" name="Shape 1022"/>
          <p:cNvCxnSpPr/>
          <p:nvPr/>
        </p:nvCxnSpPr>
        <p:spPr>
          <a:xfrm>
            <a:off x="968512" y="5348980"/>
            <a:ext cx="699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023" name="Shape 1023"/>
          <p:cNvCxnSpPr/>
          <p:nvPr/>
        </p:nvCxnSpPr>
        <p:spPr>
          <a:xfrm>
            <a:off x="2134423" y="4144728"/>
            <a:ext cx="12300" cy="122669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Dot"/>
            <a:round/>
            <a:headEnd type="none" w="med" len="med"/>
            <a:tailEnd type="none" w="med" len="med"/>
          </a:ln>
        </p:spPr>
      </p:cxnSp>
      <p:cxnSp>
        <p:nvCxnSpPr>
          <p:cNvPr id="1024" name="Shape 1024"/>
          <p:cNvCxnSpPr/>
          <p:nvPr/>
        </p:nvCxnSpPr>
        <p:spPr>
          <a:xfrm flipH="1">
            <a:off x="3312051" y="4144728"/>
            <a:ext cx="10500" cy="125699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Dot"/>
            <a:round/>
            <a:headEnd type="none" w="med" len="med"/>
            <a:tailEnd type="none" w="med" len="med"/>
          </a:ln>
        </p:spPr>
      </p:cxnSp>
      <p:cxnSp>
        <p:nvCxnSpPr>
          <p:cNvPr id="1025" name="Shape 1025"/>
          <p:cNvCxnSpPr/>
          <p:nvPr/>
        </p:nvCxnSpPr>
        <p:spPr>
          <a:xfrm>
            <a:off x="4555825" y="3956764"/>
            <a:ext cx="22499" cy="139199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Dot"/>
            <a:round/>
            <a:headEnd type="none" w="med" len="med"/>
            <a:tailEnd type="none" w="med" len="med"/>
          </a:ln>
        </p:spPr>
      </p:cxnSp>
      <p:cxnSp>
        <p:nvCxnSpPr>
          <p:cNvPr id="1026" name="Shape 1026"/>
          <p:cNvCxnSpPr/>
          <p:nvPr/>
        </p:nvCxnSpPr>
        <p:spPr>
          <a:xfrm>
            <a:off x="5847326" y="4144728"/>
            <a:ext cx="8399" cy="1219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Dot"/>
            <a:round/>
            <a:headEnd type="none" w="med" len="med"/>
            <a:tailEnd type="none" w="med" len="med"/>
          </a:ln>
        </p:spPr>
      </p:cxnSp>
      <p:cxnSp>
        <p:nvCxnSpPr>
          <p:cNvPr id="1027" name="Shape 1027"/>
          <p:cNvCxnSpPr/>
          <p:nvPr/>
        </p:nvCxnSpPr>
        <p:spPr>
          <a:xfrm flipH="1">
            <a:off x="2119401" y="3911953"/>
            <a:ext cx="3987900" cy="329999"/>
          </a:xfrm>
          <a:prstGeom prst="straightConnector1">
            <a:avLst/>
          </a:prstGeom>
          <a:noFill/>
          <a:ln w="9525" cap="flat" cmpd="sng">
            <a:solidFill>
              <a:srgbClr val="7F6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028" name="Shape 1028"/>
          <p:cNvCxnSpPr/>
          <p:nvPr/>
        </p:nvCxnSpPr>
        <p:spPr>
          <a:xfrm flipH="1">
            <a:off x="3322701" y="3911953"/>
            <a:ext cx="2784600" cy="395699"/>
          </a:xfrm>
          <a:prstGeom prst="straightConnector1">
            <a:avLst/>
          </a:prstGeom>
          <a:noFill/>
          <a:ln w="9525" cap="flat" cmpd="sng">
            <a:solidFill>
              <a:srgbClr val="7F6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029" name="Shape 1029"/>
          <p:cNvCxnSpPr/>
          <p:nvPr/>
        </p:nvCxnSpPr>
        <p:spPr>
          <a:xfrm flipH="1">
            <a:off x="4708101" y="3911953"/>
            <a:ext cx="1399199" cy="424199"/>
          </a:xfrm>
          <a:prstGeom prst="straightConnector1">
            <a:avLst/>
          </a:prstGeom>
          <a:noFill/>
          <a:ln w="9525" cap="flat" cmpd="sng">
            <a:solidFill>
              <a:srgbClr val="7F6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030" name="Shape 1030"/>
          <p:cNvCxnSpPr/>
          <p:nvPr/>
        </p:nvCxnSpPr>
        <p:spPr>
          <a:xfrm flipH="1">
            <a:off x="5939601" y="3911953"/>
            <a:ext cx="167700" cy="414599"/>
          </a:xfrm>
          <a:prstGeom prst="straightConnector1">
            <a:avLst/>
          </a:prstGeom>
          <a:noFill/>
          <a:ln w="9525" cap="flat" cmpd="sng">
            <a:solidFill>
              <a:srgbClr val="7F6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031" name="Shape 1031"/>
          <p:cNvSpPr txBox="1"/>
          <p:nvPr/>
        </p:nvSpPr>
        <p:spPr>
          <a:xfrm>
            <a:off x="1447754" y="3863953"/>
            <a:ext cx="1076700" cy="2861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N_H</a:t>
            </a: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&gt; 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N_H’</a:t>
            </a:r>
          </a:p>
        </p:txBody>
      </p:sp>
      <p:sp>
        <p:nvSpPr>
          <p:cNvPr id="1032" name="Shape 1032"/>
          <p:cNvSpPr txBox="1"/>
          <p:nvPr/>
        </p:nvSpPr>
        <p:spPr>
          <a:xfrm>
            <a:off x="2635883" y="4113285"/>
            <a:ext cx="898499" cy="2861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N_H</a:t>
            </a: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&lt; 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N_H’</a:t>
            </a:r>
          </a:p>
        </p:txBody>
      </p:sp>
      <p:sp>
        <p:nvSpPr>
          <p:cNvPr id="1033" name="Shape 1033"/>
          <p:cNvSpPr txBox="1"/>
          <p:nvPr/>
        </p:nvSpPr>
        <p:spPr>
          <a:xfrm>
            <a:off x="3824012" y="4213017"/>
            <a:ext cx="898499" cy="2861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N_H</a:t>
            </a: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N_H’</a:t>
            </a:r>
          </a:p>
        </p:txBody>
      </p:sp>
      <p:sp>
        <p:nvSpPr>
          <p:cNvPr id="1034" name="Shape 1034"/>
          <p:cNvSpPr txBox="1"/>
          <p:nvPr/>
        </p:nvSpPr>
        <p:spPr>
          <a:xfrm>
            <a:off x="5903239" y="4312750"/>
            <a:ext cx="898499" cy="2861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N_H</a:t>
            </a: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&gt; 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N_H’</a:t>
            </a:r>
          </a:p>
        </p:txBody>
      </p:sp>
      <p:sp>
        <p:nvSpPr>
          <p:cNvPr id="1035" name="Shape 1035"/>
          <p:cNvSpPr/>
          <p:nvPr/>
        </p:nvSpPr>
        <p:spPr>
          <a:xfrm>
            <a:off x="1032953" y="4190505"/>
            <a:ext cx="6542816" cy="115604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8770"/>
                </a:moveTo>
                <a:cubicBezTo>
                  <a:pt x="1050" y="99098"/>
                  <a:pt x="481" y="8937"/>
                  <a:pt x="6302" y="741"/>
                </a:cubicBezTo>
                <a:cubicBezTo>
                  <a:pt x="12122" y="-7454"/>
                  <a:pt x="27527" y="54633"/>
                  <a:pt x="34923" y="69591"/>
                </a:cubicBezTo>
                <a:cubicBezTo>
                  <a:pt x="42319" y="84549"/>
                  <a:pt x="46082" y="87828"/>
                  <a:pt x="50678" y="90492"/>
                </a:cubicBezTo>
                <a:cubicBezTo>
                  <a:pt x="55273" y="93155"/>
                  <a:pt x="56279" y="93053"/>
                  <a:pt x="62494" y="85574"/>
                </a:cubicBezTo>
                <a:cubicBezTo>
                  <a:pt x="68708" y="78095"/>
                  <a:pt x="79518" y="42133"/>
                  <a:pt x="87964" y="45617"/>
                </a:cubicBezTo>
                <a:cubicBezTo>
                  <a:pt x="96411" y="49100"/>
                  <a:pt x="107833" y="94077"/>
                  <a:pt x="113172" y="106475"/>
                </a:cubicBezTo>
                <a:cubicBezTo>
                  <a:pt x="118512" y="118872"/>
                  <a:pt x="118861" y="117745"/>
                  <a:pt x="120000" y="12000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6" name="Shape 1036"/>
          <p:cNvSpPr/>
          <p:nvPr/>
        </p:nvSpPr>
        <p:spPr>
          <a:xfrm>
            <a:off x="1134009" y="4491291"/>
            <a:ext cx="5526513" cy="87035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cubicBezTo>
                  <a:pt x="2227" y="117937"/>
                  <a:pt x="8859" y="121510"/>
                  <a:pt x="13368" y="107633"/>
                </a:cubicBezTo>
                <a:cubicBezTo>
                  <a:pt x="17878" y="93755"/>
                  <a:pt x="22705" y="54320"/>
                  <a:pt x="27055" y="36734"/>
                </a:cubicBezTo>
                <a:cubicBezTo>
                  <a:pt x="31405" y="19146"/>
                  <a:pt x="34801" y="6369"/>
                  <a:pt x="39469" y="2109"/>
                </a:cubicBezTo>
                <a:cubicBezTo>
                  <a:pt x="44137" y="-2149"/>
                  <a:pt x="49442" y="-363"/>
                  <a:pt x="55066" y="11178"/>
                </a:cubicBezTo>
                <a:cubicBezTo>
                  <a:pt x="60689" y="22719"/>
                  <a:pt x="67055" y="56245"/>
                  <a:pt x="73209" y="71359"/>
                </a:cubicBezTo>
                <a:cubicBezTo>
                  <a:pt x="79363" y="86472"/>
                  <a:pt x="84190" y="93894"/>
                  <a:pt x="91989" y="101863"/>
                </a:cubicBezTo>
                <a:cubicBezTo>
                  <a:pt x="99787" y="109832"/>
                  <a:pt x="115331" y="116290"/>
                  <a:pt x="119999" y="119176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7" name="Shape 1037"/>
          <p:cNvSpPr txBox="1"/>
          <p:nvPr/>
        </p:nvSpPr>
        <p:spPr>
          <a:xfrm>
            <a:off x="6107301" y="3753325"/>
            <a:ext cx="1534500" cy="317400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7F6000"/>
                </a:solidFill>
                <a:latin typeface="Arial"/>
                <a:ea typeface="Arial"/>
                <a:cs typeface="Arial"/>
                <a:sym typeface="Arial"/>
              </a:rPr>
              <a:t>Time window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7F6000"/>
                </a:solidFill>
                <a:latin typeface="Arial"/>
                <a:ea typeface="Arial"/>
                <a:cs typeface="Arial"/>
                <a:sym typeface="Arial"/>
              </a:rPr>
              <a:t>(L)</a:t>
            </a:r>
          </a:p>
        </p:txBody>
      </p:sp>
      <p:sp>
        <p:nvSpPr>
          <p:cNvPr id="1038" name="Shape 1038"/>
          <p:cNvSpPr/>
          <p:nvPr/>
        </p:nvSpPr>
        <p:spPr>
          <a:xfrm>
            <a:off x="1088350" y="1847075"/>
            <a:ext cx="3171599" cy="1156199"/>
          </a:xfrm>
          <a:prstGeom prst="ellipse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Shape 1039"/>
          <p:cNvSpPr txBox="1"/>
          <p:nvPr/>
        </p:nvSpPr>
        <p:spPr>
          <a:xfrm>
            <a:off x="4054675" y="1495450"/>
            <a:ext cx="3609599" cy="522599"/>
          </a:xfrm>
          <a:prstGeom prst="rect">
            <a:avLst/>
          </a:prstGeom>
          <a:noFill/>
          <a:ln>
            <a:noFill/>
          </a:ln>
        </p:spPr>
        <p:txBody>
          <a:bodyPr lIns="92100" tIns="92100" rIns="92100" bIns="92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Difference in total number of posts corresponding to two hashtags when N_H &gt; N_H’</a:t>
            </a:r>
          </a:p>
        </p:txBody>
      </p:sp>
      <p:sp>
        <p:nvSpPr>
          <p:cNvPr id="1040" name="Shape 1040"/>
          <p:cNvSpPr/>
          <p:nvPr/>
        </p:nvSpPr>
        <p:spPr>
          <a:xfrm rot="-1336365">
            <a:off x="3547840" y="1747512"/>
            <a:ext cx="548525" cy="99554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100" tIns="92100" rIns="92100" bIns="92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Shape 1041"/>
          <p:cNvSpPr/>
          <p:nvPr/>
        </p:nvSpPr>
        <p:spPr>
          <a:xfrm>
            <a:off x="340933" y="614533"/>
            <a:ext cx="1872300" cy="828300"/>
          </a:xfrm>
          <a:prstGeom prst="homePlate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Shape 1042"/>
          <p:cNvSpPr/>
          <p:nvPr/>
        </p:nvSpPr>
        <p:spPr>
          <a:xfrm>
            <a:off x="3395773" y="614533"/>
            <a:ext cx="2051100" cy="8283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Shape 1043"/>
          <p:cNvSpPr txBox="1">
            <a:spLocks noGrp="1"/>
          </p:cNvSpPr>
          <p:nvPr>
            <p:ph type="body" idx="4294967295"/>
          </p:nvPr>
        </p:nvSpPr>
        <p:spPr>
          <a:xfrm>
            <a:off x="3852203" y="843566"/>
            <a:ext cx="13154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Model competition as constraint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4" name="Shape 1044"/>
          <p:cNvSpPr txBox="1">
            <a:spLocks noGrp="1"/>
          </p:cNvSpPr>
          <p:nvPr>
            <p:ph type="body" idx="4294967295"/>
          </p:nvPr>
        </p:nvSpPr>
        <p:spPr>
          <a:xfrm>
            <a:off x="5492898" y="843566"/>
            <a:ext cx="13154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Parameter estimation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5" name="Shape 1045"/>
          <p:cNvSpPr txBox="1">
            <a:spLocks noGrp="1"/>
          </p:cNvSpPr>
          <p:nvPr>
            <p:ph type="body" idx="4294967295"/>
          </p:nvPr>
        </p:nvSpPr>
        <p:spPr>
          <a:xfrm>
            <a:off x="7187710" y="843566"/>
            <a:ext cx="13154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Future arrival rate estimation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6" name="Shape 1046"/>
          <p:cNvSpPr txBox="1">
            <a:spLocks noGrp="1"/>
          </p:cNvSpPr>
          <p:nvPr>
            <p:ph type="body" idx="4294967295"/>
          </p:nvPr>
        </p:nvSpPr>
        <p:spPr>
          <a:xfrm>
            <a:off x="306547" y="800366"/>
            <a:ext cx="14555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Arrival rate formulation</a:t>
            </a:r>
          </a:p>
        </p:txBody>
      </p:sp>
      <p:sp>
        <p:nvSpPr>
          <p:cNvPr id="1047" name="Shape 1047"/>
          <p:cNvSpPr/>
          <p:nvPr/>
        </p:nvSpPr>
        <p:spPr>
          <a:xfrm>
            <a:off x="1795575" y="614525"/>
            <a:ext cx="2051100" cy="8283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Shape 1048"/>
          <p:cNvSpPr txBox="1">
            <a:spLocks noGrp="1"/>
          </p:cNvSpPr>
          <p:nvPr>
            <p:ph type="body" idx="4294967295"/>
          </p:nvPr>
        </p:nvSpPr>
        <p:spPr>
          <a:xfrm>
            <a:off x="2099603" y="767366"/>
            <a:ext cx="1315499" cy="5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Likelihood estimation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Shape 1053"/>
          <p:cNvSpPr txBox="1">
            <a:spLocks noGrp="1"/>
          </p:cNvSpPr>
          <p:nvPr>
            <p:ph type="title"/>
          </p:nvPr>
        </p:nvSpPr>
        <p:spPr>
          <a:xfrm>
            <a:off x="653250" y="6269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Dataset</a:t>
            </a:r>
          </a:p>
        </p:txBody>
      </p:sp>
      <p:sp>
        <p:nvSpPr>
          <p:cNvPr id="1054" name="Shape 1054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26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Shape 1055"/>
          <p:cNvSpPr/>
          <p:nvPr/>
        </p:nvSpPr>
        <p:spPr>
          <a:xfrm>
            <a:off x="4448650" y="2447801"/>
            <a:ext cx="4520100" cy="545100"/>
          </a:xfrm>
          <a:prstGeom prst="chevron">
            <a:avLst>
              <a:gd name="adj" fmla="val 50000"/>
            </a:avLst>
          </a:prstGeom>
          <a:solidFill>
            <a:srgbClr val="A4C2F4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MTV-Awards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 2016 MTV Award Star program, collected from April 3 to April 12, 2016. #mtvawardsstar</a:t>
            </a:r>
          </a:p>
        </p:txBody>
      </p:sp>
      <p:sp>
        <p:nvSpPr>
          <p:cNvPr id="1056" name="Shape 1056"/>
          <p:cNvSpPr/>
          <p:nvPr/>
        </p:nvSpPr>
        <p:spPr>
          <a:xfrm>
            <a:off x="4448650" y="3062505"/>
            <a:ext cx="4520100" cy="414299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Nepal-earthquake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 Earthquake in Nepal, from April 25 to May 1, 2015. ,#nepalrelief #helpnepal</a:t>
            </a:r>
          </a:p>
        </p:txBody>
      </p:sp>
      <p:sp>
        <p:nvSpPr>
          <p:cNvPr id="1057" name="Shape 1057"/>
          <p:cNvSpPr/>
          <p:nvPr/>
        </p:nvSpPr>
        <p:spPr>
          <a:xfrm>
            <a:off x="4448650" y="3542725"/>
            <a:ext cx="4520100" cy="545100"/>
          </a:xfrm>
          <a:prstGeom prst="chevron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BBD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 Bigbillionday sale of Flipkart India, from October 6 to October 8, 2014. #bigbillionsale</a:t>
            </a:r>
          </a:p>
        </p:txBody>
      </p:sp>
      <p:sp>
        <p:nvSpPr>
          <p:cNvPr id="1058" name="Shape 1058"/>
          <p:cNvSpPr/>
          <p:nvPr/>
        </p:nvSpPr>
        <p:spPr>
          <a:xfrm>
            <a:off x="4448650" y="4176825"/>
            <a:ext cx="4520100" cy="545100"/>
          </a:xfrm>
          <a:prstGeom prst="chevron">
            <a:avLst>
              <a:gd name="adj" fmla="val 50000"/>
            </a:avLst>
          </a:prstGeom>
          <a:solidFill>
            <a:srgbClr val="D0E0E3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Copa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 Copa America Football tournament, from June 3 to June 26, 2016 #copaamericaentd, #aocopa</a:t>
            </a:r>
          </a:p>
        </p:txBody>
      </p:sp>
      <p:sp>
        <p:nvSpPr>
          <p:cNvPr id="1059" name="Shape 1059"/>
          <p:cNvSpPr/>
          <p:nvPr/>
        </p:nvSpPr>
        <p:spPr>
          <a:xfrm>
            <a:off x="4448650" y="4819353"/>
            <a:ext cx="4520100" cy="414300"/>
          </a:xfrm>
          <a:prstGeom prst="chevron">
            <a:avLst>
              <a:gd name="adj" fmla="val 50000"/>
            </a:avLst>
          </a:prstGeom>
          <a:solidFill>
            <a:srgbClr val="76A5AF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TWC20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 ICC World Cup T20, India, from March 8 to April 3, 2016 #indvspak #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indvsban</a:t>
            </a:r>
          </a:p>
        </p:txBody>
      </p:sp>
      <p:sp>
        <p:nvSpPr>
          <p:cNvPr id="1060" name="Shape 1060"/>
          <p:cNvSpPr/>
          <p:nvPr/>
        </p:nvSpPr>
        <p:spPr>
          <a:xfrm>
            <a:off x="4448650" y="930025"/>
            <a:ext cx="4520100" cy="672600"/>
          </a:xfrm>
          <a:prstGeom prst="chevron">
            <a:avLst>
              <a:gd name="adj" fmla="val 50000"/>
            </a:avLst>
          </a:prstGeom>
          <a:solidFill>
            <a:srgbClr val="1DAF9B">
              <a:alpha val="46666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Oscars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 2016 Academy Award ceremony, data collected from Feb 24 to Feb 29, 2016.</a:t>
            </a:r>
          </a:p>
          <a:p>
            <a:pPr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#leonardodicaprio,#bearstory</a:t>
            </a:r>
          </a:p>
        </p:txBody>
      </p:sp>
      <p:sp>
        <p:nvSpPr>
          <p:cNvPr id="1061" name="Shape 1061"/>
          <p:cNvSpPr/>
          <p:nvPr/>
        </p:nvSpPr>
        <p:spPr>
          <a:xfrm>
            <a:off x="4435600" y="1717061"/>
            <a:ext cx="4520100" cy="545100"/>
          </a:xfrm>
          <a:prstGeom prst="chevron">
            <a:avLst>
              <a:gd name="adj" fmla="val 50000"/>
            </a:avLst>
          </a:prstGeom>
          <a:solidFill>
            <a:srgbClr val="B1D8DE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Dem-Primary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 Campaign for Hillary Clinton for USA election. Data collected from Feb to June, 2016. #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nohillary #standwithhillary</a:t>
            </a:r>
          </a:p>
        </p:txBody>
      </p:sp>
      <p:pic>
        <p:nvPicPr>
          <p:cNvPr id="1062" name="Shape 10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980" y="1955625"/>
            <a:ext cx="2520299" cy="138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Shape 1067"/>
          <p:cNvSpPr txBox="1">
            <a:spLocks noGrp="1"/>
          </p:cNvSpPr>
          <p:nvPr>
            <p:ph type="title"/>
          </p:nvPr>
        </p:nvSpPr>
        <p:spPr>
          <a:xfrm>
            <a:off x="729450" y="6269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Evaluation protocol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endParaRPr sz="26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68" name="Shape 1068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27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Shape 1069"/>
          <p:cNvSpPr/>
          <p:nvPr/>
        </p:nvSpPr>
        <p:spPr>
          <a:xfrm>
            <a:off x="874333" y="1833733"/>
            <a:ext cx="1872300" cy="828300"/>
          </a:xfrm>
          <a:prstGeom prst="homePlate">
            <a:avLst>
              <a:gd name="adj" fmla="val 50000"/>
            </a:avLst>
          </a:prstGeom>
          <a:solidFill>
            <a:srgbClr val="1A9988">
              <a:alpha val="73725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Forecasting hashtag popularity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0" name="Shape 1070"/>
          <p:cNvSpPr/>
          <p:nvPr/>
        </p:nvSpPr>
        <p:spPr>
          <a:xfrm>
            <a:off x="874333" y="3205333"/>
            <a:ext cx="1872300" cy="828300"/>
          </a:xfrm>
          <a:prstGeom prst="homePlate">
            <a:avLst>
              <a:gd name="adj" fmla="val 50000"/>
            </a:avLst>
          </a:prstGeom>
          <a:solidFill>
            <a:srgbClr val="95D2DD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Rank prediction of competing hashtags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1" name="Shape 1071"/>
          <p:cNvSpPr/>
          <p:nvPr/>
        </p:nvSpPr>
        <p:spPr>
          <a:xfrm>
            <a:off x="2746625" y="1833725"/>
            <a:ext cx="5890500" cy="929399"/>
          </a:xfrm>
          <a:prstGeom prst="chevron">
            <a:avLst>
              <a:gd name="adj" fmla="val 50000"/>
            </a:avLst>
          </a:prstGeom>
          <a:solidFill>
            <a:srgbClr val="1DAF9B">
              <a:alpha val="46666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Learn the model parameters and forecast</a:t>
            </a:r>
          </a:p>
        </p:txBody>
      </p:sp>
      <p:sp>
        <p:nvSpPr>
          <p:cNvPr id="1072" name="Shape 1072"/>
          <p:cNvSpPr/>
          <p:nvPr/>
        </p:nvSpPr>
        <p:spPr>
          <a:xfrm>
            <a:off x="2746625" y="3230225"/>
            <a:ext cx="5890500" cy="828300"/>
          </a:xfrm>
          <a:prstGeom prst="chevron">
            <a:avLst>
              <a:gd name="adj" fmla="val 50000"/>
            </a:avLst>
          </a:prstGeom>
          <a:solidFill>
            <a:srgbClr val="B1D8DE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2775" tIns="122775" rIns="122775" bIns="122775" anchor="ctr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Predicting jump in rank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Shape 1077"/>
          <p:cNvSpPr txBox="1">
            <a:spLocks noGrp="1"/>
          </p:cNvSpPr>
          <p:nvPr>
            <p:ph type="title"/>
          </p:nvPr>
        </p:nvSpPr>
        <p:spPr>
          <a:xfrm>
            <a:off x="653250" y="6269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Results for jump prediction</a:t>
            </a:r>
          </a:p>
        </p:txBody>
      </p:sp>
      <p:sp>
        <p:nvSpPr>
          <p:cNvPr id="1078" name="Shape 1078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28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Shape 1079"/>
          <p:cNvSpPr/>
          <p:nvPr/>
        </p:nvSpPr>
        <p:spPr>
          <a:xfrm>
            <a:off x="810050" y="4856825"/>
            <a:ext cx="7011599" cy="437399"/>
          </a:xfrm>
          <a:prstGeom prst="rect">
            <a:avLst/>
          </a:prstGeom>
          <a:solidFill>
            <a:srgbClr val="A8B97F">
              <a:alpha val="61568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7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LMPP outperforms other methods however there is no clear 2</a:t>
            </a:r>
            <a:r>
              <a:rPr lang="en" sz="1700" b="0" i="0" u="none" strike="noStrike" cap="none" baseline="30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nd</a:t>
            </a:r>
            <a:r>
              <a:rPr lang="en" sz="17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best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Shape 1080"/>
          <p:cNvSpPr/>
          <p:nvPr/>
        </p:nvSpPr>
        <p:spPr>
          <a:xfrm>
            <a:off x="473375" y="1465700"/>
            <a:ext cx="4459800" cy="589800"/>
          </a:xfrm>
          <a:prstGeom prst="roundRect">
            <a:avLst>
              <a:gd name="adj" fmla="val 0"/>
            </a:avLst>
          </a:prstGeom>
          <a:solidFill>
            <a:srgbClr val="A8B97F"/>
          </a:solidFill>
          <a:ln>
            <a:noFill/>
          </a:ln>
        </p:spPr>
        <p:txBody>
          <a:bodyPr lIns="92100" tIns="92100" rIns="92100" bIns="92100" anchor="ctr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JUMP </a:t>
            </a: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sudden change </a:t>
            </a: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in position in the rank-list by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</a:t>
            </a:r>
          </a:p>
        </p:txBody>
      </p:sp>
      <p:pic>
        <p:nvPicPr>
          <p:cNvPr id="1081" name="Shape 1081" descr="jum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200" y="2116075"/>
            <a:ext cx="8889998" cy="254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Shape 1086"/>
          <p:cNvSpPr txBox="1">
            <a:spLocks noGrp="1"/>
          </p:cNvSpPr>
          <p:nvPr>
            <p:ph type="title"/>
          </p:nvPr>
        </p:nvSpPr>
        <p:spPr>
          <a:xfrm>
            <a:off x="729450" y="1469401"/>
            <a:ext cx="7688400" cy="19521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38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Learning Opinion Dynamics in Social Networks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dirty="0"/>
              <a:t>														</a:t>
            </a:r>
            <a:r>
              <a:rPr lang="en" sz="1800" dirty="0">
                <a:solidFill>
                  <a:srgbClr val="FFC000"/>
                </a:solidFill>
              </a:rPr>
              <a:t>NIPS’16</a:t>
            </a:r>
          </a:p>
        </p:txBody>
      </p:sp>
      <p:sp>
        <p:nvSpPr>
          <p:cNvPr id="1087" name="Shape 1087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29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424650" y="658675"/>
            <a:ext cx="8414699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Activities over Social Network and Social Media</a:t>
            </a:r>
          </a:p>
        </p:txBody>
      </p:sp>
      <p:pic>
        <p:nvPicPr>
          <p:cNvPr id="202" name="Shape 2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0548" y="1762366"/>
            <a:ext cx="921299" cy="101129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/>
          <p:nvPr/>
        </p:nvSpPr>
        <p:spPr>
          <a:xfrm>
            <a:off x="1993050" y="2275400"/>
            <a:ext cx="1872300" cy="719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News spread in Twitter</a:t>
            </a:r>
          </a:p>
        </p:txBody>
      </p:sp>
      <p:sp>
        <p:nvSpPr>
          <p:cNvPr id="204" name="Shape 204"/>
          <p:cNvSpPr/>
          <p:nvPr/>
        </p:nvSpPr>
        <p:spPr>
          <a:xfrm>
            <a:off x="5253773" y="3456180"/>
            <a:ext cx="1750799" cy="102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Posts on several events becomes viral</a:t>
            </a:r>
          </a:p>
        </p:txBody>
      </p:sp>
      <p:sp>
        <p:nvSpPr>
          <p:cNvPr id="205" name="Shape 205"/>
          <p:cNvSpPr/>
          <p:nvPr/>
        </p:nvSpPr>
        <p:spPr>
          <a:xfrm>
            <a:off x="4339494" y="1749625"/>
            <a:ext cx="1466999" cy="102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Product reviews and sales in Amazon</a:t>
            </a:r>
          </a:p>
        </p:txBody>
      </p:sp>
      <p:sp>
        <p:nvSpPr>
          <p:cNvPr id="206" name="Shape 206"/>
          <p:cNvSpPr/>
          <p:nvPr/>
        </p:nvSpPr>
        <p:spPr>
          <a:xfrm>
            <a:off x="2912142" y="3263503"/>
            <a:ext cx="2555999" cy="102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Video</a:t>
            </a:r>
            <a:b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becomes viral </a:t>
            </a:r>
            <a:b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 Youtube</a:t>
            </a:r>
          </a:p>
        </p:txBody>
      </p:sp>
      <p:sp>
        <p:nvSpPr>
          <p:cNvPr id="207" name="Shape 207"/>
          <p:cNvSpPr/>
          <p:nvPr/>
        </p:nvSpPr>
        <p:spPr>
          <a:xfrm>
            <a:off x="6666150" y="2288150"/>
            <a:ext cx="1750799" cy="967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user gains recognition in Quora</a:t>
            </a:r>
          </a:p>
        </p:txBody>
      </p:sp>
      <p:pic>
        <p:nvPicPr>
          <p:cNvPr id="208" name="Shape 2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7969" y="2308602"/>
            <a:ext cx="739199" cy="81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9841" y="2982302"/>
            <a:ext cx="1239900" cy="13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0950" y="2256551"/>
            <a:ext cx="754500" cy="6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67396" y="3463976"/>
            <a:ext cx="697200" cy="6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3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272250" y="4741775"/>
            <a:ext cx="8907900" cy="59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Events are observations of complex dynamic process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Shape 1092"/>
          <p:cNvSpPr txBox="1">
            <a:spLocks noGrp="1"/>
          </p:cNvSpPr>
          <p:nvPr>
            <p:ph type="title"/>
          </p:nvPr>
        </p:nvSpPr>
        <p:spPr>
          <a:xfrm>
            <a:off x="729450" y="7031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Opinions in Social media</a:t>
            </a:r>
          </a:p>
        </p:txBody>
      </p:sp>
      <p:sp>
        <p:nvSpPr>
          <p:cNvPr id="1093" name="Shape 1093"/>
          <p:cNvSpPr txBox="1"/>
          <p:nvPr/>
        </p:nvSpPr>
        <p:spPr>
          <a:xfrm>
            <a:off x="6780904" y="5248189"/>
            <a:ext cx="1707599" cy="3743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" sz="1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30</a:t>
            </a:fld>
            <a:endParaRPr lang="en" sz="15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94" name="Shape 10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3853" y="1601005"/>
            <a:ext cx="2868598" cy="39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Shape 10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0003" y="1683999"/>
            <a:ext cx="366300" cy="3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Shape 10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83301" y="2358716"/>
            <a:ext cx="3443099" cy="2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Shape 10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86776" y="2048194"/>
            <a:ext cx="1570200" cy="2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Shape 109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24507" y="5194173"/>
            <a:ext cx="3291000" cy="25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Shape 10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24507" y="4936207"/>
            <a:ext cx="1570200" cy="2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Shape 110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90671" y="4653758"/>
            <a:ext cx="4343399" cy="22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Shape 110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90671" y="4341039"/>
            <a:ext cx="575699" cy="31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Shape 110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68223" y="3472012"/>
            <a:ext cx="2878199" cy="36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Shape 110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844423" y="3214046"/>
            <a:ext cx="413999" cy="2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Shape 110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24251" y="3110858"/>
            <a:ext cx="1622399" cy="1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Shape 110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77178" y="2888641"/>
            <a:ext cx="817198" cy="2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Shape 1106"/>
          <p:cNvSpPr/>
          <p:nvPr/>
        </p:nvSpPr>
        <p:spPr>
          <a:xfrm>
            <a:off x="721925" y="1664400"/>
            <a:ext cx="1872300" cy="952200"/>
          </a:xfrm>
          <a:prstGeom prst="homePlate">
            <a:avLst>
              <a:gd name="adj" fmla="val 50000"/>
            </a:avLst>
          </a:prstGeom>
          <a:solidFill>
            <a:srgbClr val="1A9988">
              <a:alpha val="73725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People’s opinion about political discourse</a:t>
            </a:r>
          </a:p>
        </p:txBody>
      </p:sp>
      <p:sp>
        <p:nvSpPr>
          <p:cNvPr id="1107" name="Shape 1107"/>
          <p:cNvSpPr/>
          <p:nvPr/>
        </p:nvSpPr>
        <p:spPr>
          <a:xfrm>
            <a:off x="767075" y="4352582"/>
            <a:ext cx="1872300" cy="828300"/>
          </a:xfrm>
          <a:prstGeom prst="homePlate">
            <a:avLst>
              <a:gd name="adj" fmla="val 50000"/>
            </a:avLst>
          </a:prstGeom>
          <a:solidFill>
            <a:srgbClr val="6AA84F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Brand sentiment and reputation</a:t>
            </a:r>
          </a:p>
        </p:txBody>
      </p:sp>
      <p:sp>
        <p:nvSpPr>
          <p:cNvPr id="1108" name="Shape 1108"/>
          <p:cNvSpPr/>
          <p:nvPr/>
        </p:nvSpPr>
        <p:spPr>
          <a:xfrm>
            <a:off x="736049" y="3039250"/>
            <a:ext cx="1872300" cy="8283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Investors’ sentiment about stocks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Shape 1109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30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" name="Shape 1114" descr="fukushima-oct-2011-10-13.png"/>
          <p:cNvPicPr preferRelativeResize="0"/>
          <p:nvPr/>
        </p:nvPicPr>
        <p:blipFill rotWithShape="1">
          <a:blip r:embed="rId3">
            <a:alphaModFix amt="14000"/>
          </a:blip>
          <a:srcRect/>
          <a:stretch/>
        </p:blipFill>
        <p:spPr>
          <a:xfrm rot="7266386">
            <a:off x="-21146" y="1405865"/>
            <a:ext cx="4813894" cy="3401546"/>
          </a:xfrm>
          <a:prstGeom prst="rect">
            <a:avLst/>
          </a:prstGeom>
          <a:noFill/>
          <a:ln>
            <a:noFill/>
          </a:ln>
        </p:spPr>
      </p:pic>
      <p:sp>
        <p:nvSpPr>
          <p:cNvPr id="1115" name="Shape 1115"/>
          <p:cNvSpPr txBox="1">
            <a:spLocks noGrp="1"/>
          </p:cNvSpPr>
          <p:nvPr>
            <p:ph type="title"/>
          </p:nvPr>
        </p:nvSpPr>
        <p:spPr>
          <a:xfrm>
            <a:off x="265500" y="1299566"/>
            <a:ext cx="4045199" cy="1896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Opinion modeling in social media - is it new?</a:t>
            </a:r>
          </a:p>
        </p:txBody>
      </p:sp>
      <p:sp>
        <p:nvSpPr>
          <p:cNvPr id="1116" name="Shape 1116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31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Shape 1117"/>
          <p:cNvSpPr/>
          <p:nvPr/>
        </p:nvSpPr>
        <p:spPr>
          <a:xfrm>
            <a:off x="5676650" y="3354082"/>
            <a:ext cx="3172500" cy="8778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Difficult to learn from </a:t>
            </a:r>
            <a:r>
              <a:rPr lang="en" sz="1500" b="1">
                <a:latin typeface="Lato"/>
                <a:ea typeface="Lato"/>
                <a:cs typeface="Lato"/>
                <a:sym typeface="Lato"/>
              </a:rPr>
              <a:t>data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8" name="Shape 1118"/>
          <p:cNvSpPr/>
          <p:nvPr/>
        </p:nvSpPr>
        <p:spPr>
          <a:xfrm>
            <a:off x="5676650" y="1608583"/>
            <a:ext cx="3172500" cy="7347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1">
                <a:latin typeface="Lato"/>
                <a:ea typeface="Lato"/>
                <a:cs typeface="Lato"/>
                <a:sym typeface="Lato"/>
              </a:rPr>
              <a:t>         U</a:t>
            </a: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pdated in discrete time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9" name="Shape 1119"/>
          <p:cNvSpPr/>
          <p:nvPr/>
        </p:nvSpPr>
        <p:spPr>
          <a:xfrm>
            <a:off x="5676650" y="2413833"/>
            <a:ext cx="3172500" cy="877800"/>
          </a:xfrm>
          <a:prstGeom prst="rect">
            <a:avLst/>
          </a:prstGeom>
          <a:solidFill>
            <a:srgbClr val="76A5A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Do not distinguish between latent and expressed opinions</a:t>
            </a:r>
          </a:p>
        </p:txBody>
      </p:sp>
      <p:sp>
        <p:nvSpPr>
          <p:cNvPr id="1120" name="Shape 1120"/>
          <p:cNvSpPr/>
          <p:nvPr/>
        </p:nvSpPr>
        <p:spPr>
          <a:xfrm>
            <a:off x="4804000" y="463462"/>
            <a:ext cx="4045199" cy="607500"/>
          </a:xfrm>
          <a:prstGeom prst="rect">
            <a:avLst/>
          </a:prstGeom>
          <a:solidFill>
            <a:srgbClr val="50B4C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There are a lot of </a:t>
            </a:r>
            <a:br>
              <a:rPr lang="en" sz="15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5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theoretical models of opinion dynamics, but…</a:t>
            </a:r>
          </a:p>
        </p:txBody>
      </p:sp>
      <p:sp>
        <p:nvSpPr>
          <p:cNvPr id="1121" name="Shape 1121"/>
          <p:cNvSpPr/>
          <p:nvPr/>
        </p:nvSpPr>
        <p:spPr>
          <a:xfrm rot="5400000">
            <a:off x="3376999" y="2711550"/>
            <a:ext cx="3916200" cy="683099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DBEFF3"/>
          </a:solidFill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Shape 1122"/>
          <p:cNvSpPr/>
          <p:nvPr/>
        </p:nvSpPr>
        <p:spPr>
          <a:xfrm>
            <a:off x="5701100" y="4294332"/>
            <a:ext cx="3172500" cy="8778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Focus on steady state, neglecting </a:t>
            </a:r>
            <a:b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transient behavior</a:t>
            </a:r>
          </a:p>
        </p:txBody>
      </p:sp>
      <p:sp>
        <p:nvSpPr>
          <p:cNvPr id="1123" name="Shape 1123"/>
          <p:cNvSpPr/>
          <p:nvPr/>
        </p:nvSpPr>
        <p:spPr>
          <a:xfrm>
            <a:off x="5107450" y="3631000"/>
            <a:ext cx="548699" cy="390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BEFF3"/>
          </a:solidFill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Shape 1124"/>
          <p:cNvSpPr/>
          <p:nvPr/>
        </p:nvSpPr>
        <p:spPr>
          <a:xfrm>
            <a:off x="5107450" y="2615000"/>
            <a:ext cx="548699" cy="390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BEFF3"/>
          </a:solidFill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5" name="Shape 1125"/>
          <p:cNvSpPr/>
          <p:nvPr/>
        </p:nvSpPr>
        <p:spPr>
          <a:xfrm>
            <a:off x="5107450" y="1768333"/>
            <a:ext cx="548699" cy="390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BEFF3"/>
          </a:solidFill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Shape 1130"/>
          <p:cNvSpPr txBox="1">
            <a:spLocks noGrp="1"/>
          </p:cNvSpPr>
          <p:nvPr>
            <p:ph type="title"/>
          </p:nvPr>
        </p:nvSpPr>
        <p:spPr>
          <a:xfrm>
            <a:off x="730000" y="1465175"/>
            <a:ext cx="3611099" cy="22679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Difference with the hashtag diffusion model</a:t>
            </a:r>
          </a:p>
        </p:txBody>
      </p:sp>
      <p:sp>
        <p:nvSpPr>
          <p:cNvPr id="1131" name="Shape 1131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32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Shape 1132"/>
          <p:cNvSpPr/>
          <p:nvPr/>
        </p:nvSpPr>
        <p:spPr>
          <a:xfrm>
            <a:off x="5261000" y="2855308"/>
            <a:ext cx="3172500" cy="8778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Utilizing text of the message (sentiment)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33" name="Shape 1133"/>
          <p:cNvSpPr/>
          <p:nvPr/>
        </p:nvSpPr>
        <p:spPr>
          <a:xfrm>
            <a:off x="5257800" y="1104900"/>
            <a:ext cx="3172500" cy="734700"/>
          </a:xfrm>
          <a:prstGeom prst="rect">
            <a:avLst/>
          </a:prstGeom>
          <a:solidFill>
            <a:srgbClr val="A8B97F">
              <a:alpha val="61568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User interaction graph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Shape 1138"/>
          <p:cNvSpPr txBox="1">
            <a:spLocks noGrp="1"/>
          </p:cNvSpPr>
          <p:nvPr>
            <p:ph type="title"/>
          </p:nvPr>
        </p:nvSpPr>
        <p:spPr>
          <a:xfrm>
            <a:off x="653250" y="533825"/>
            <a:ext cx="84393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Key Idea: Temporal and Informational influence</a:t>
            </a:r>
          </a:p>
        </p:txBody>
      </p:sp>
      <p:cxnSp>
        <p:nvCxnSpPr>
          <p:cNvPr id="1139" name="Shape 1139"/>
          <p:cNvCxnSpPr/>
          <p:nvPr/>
        </p:nvCxnSpPr>
        <p:spPr>
          <a:xfrm>
            <a:off x="3694212" y="2467990"/>
            <a:ext cx="5105698" cy="15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pic>
        <p:nvPicPr>
          <p:cNvPr id="1140" name="Shape 1140" descr="latex-image-1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5563" y="2169264"/>
            <a:ext cx="450299" cy="139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1" name="Shape 1141"/>
          <p:cNvCxnSpPr/>
          <p:nvPr/>
        </p:nvCxnSpPr>
        <p:spPr>
          <a:xfrm rot="-5400000" flipH="1">
            <a:off x="5418544" y="2104623"/>
            <a:ext cx="723600" cy="32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2" name="Shape 1142"/>
          <p:cNvSpPr/>
          <p:nvPr/>
        </p:nvSpPr>
        <p:spPr>
          <a:xfrm>
            <a:off x="5720664" y="1631555"/>
            <a:ext cx="116099" cy="112799"/>
          </a:xfrm>
          <a:prstGeom prst="ellipse">
            <a:avLst/>
          </a:prstGeom>
          <a:solidFill>
            <a:srgbClr val="008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3" name="Shape 1143"/>
          <p:cNvCxnSpPr/>
          <p:nvPr/>
        </p:nvCxnSpPr>
        <p:spPr>
          <a:xfrm rot="-5400000">
            <a:off x="4526976" y="2377274"/>
            <a:ext cx="177900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4" name="Shape 1144"/>
          <p:cNvCxnSpPr/>
          <p:nvPr/>
        </p:nvCxnSpPr>
        <p:spPr>
          <a:xfrm rot="5400000">
            <a:off x="4339492" y="2380405"/>
            <a:ext cx="183899" cy="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5" name="Shape 1145"/>
          <p:cNvCxnSpPr/>
          <p:nvPr/>
        </p:nvCxnSpPr>
        <p:spPr>
          <a:xfrm rot="-5400000">
            <a:off x="5724058" y="2645711"/>
            <a:ext cx="358200" cy="32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6" name="Shape 1146"/>
          <p:cNvCxnSpPr/>
          <p:nvPr/>
        </p:nvCxnSpPr>
        <p:spPr>
          <a:xfrm rot="10800000">
            <a:off x="4983773" y="2072889"/>
            <a:ext cx="0" cy="3950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7" name="Shape 1147"/>
          <p:cNvCxnSpPr/>
          <p:nvPr/>
        </p:nvCxnSpPr>
        <p:spPr>
          <a:xfrm rot="-5400000">
            <a:off x="7680210" y="2318614"/>
            <a:ext cx="298800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8" name="Shape 1148"/>
          <p:cNvCxnSpPr/>
          <p:nvPr/>
        </p:nvCxnSpPr>
        <p:spPr>
          <a:xfrm>
            <a:off x="5513050" y="2185699"/>
            <a:ext cx="0" cy="2822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9" name="Shape 1149"/>
          <p:cNvSpPr/>
          <p:nvPr/>
        </p:nvSpPr>
        <p:spPr>
          <a:xfrm>
            <a:off x="5455019" y="2116093"/>
            <a:ext cx="116099" cy="1127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0" name="Shape 1150"/>
          <p:cNvCxnSpPr/>
          <p:nvPr/>
        </p:nvCxnSpPr>
        <p:spPr>
          <a:xfrm rot="10800000">
            <a:off x="3939842" y="1870207"/>
            <a:ext cx="0" cy="11295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1151" name="Shape 1151"/>
          <p:cNvCxnSpPr/>
          <p:nvPr/>
        </p:nvCxnSpPr>
        <p:spPr>
          <a:xfrm>
            <a:off x="4124066" y="2186864"/>
            <a:ext cx="0" cy="2822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52" name="Shape 1152"/>
          <p:cNvSpPr/>
          <p:nvPr/>
        </p:nvSpPr>
        <p:spPr>
          <a:xfrm>
            <a:off x="4069414" y="2073947"/>
            <a:ext cx="116099" cy="1127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Shape 1153"/>
          <p:cNvSpPr/>
          <p:nvPr/>
        </p:nvSpPr>
        <p:spPr>
          <a:xfrm>
            <a:off x="4369696" y="2169264"/>
            <a:ext cx="116099" cy="1127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Shape 1154"/>
          <p:cNvSpPr/>
          <p:nvPr/>
        </p:nvSpPr>
        <p:spPr>
          <a:xfrm>
            <a:off x="4553919" y="2169264"/>
            <a:ext cx="116099" cy="1127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Shape 1155"/>
          <p:cNvSpPr/>
          <p:nvPr/>
        </p:nvSpPr>
        <p:spPr>
          <a:xfrm>
            <a:off x="4922364" y="1990027"/>
            <a:ext cx="116099" cy="1127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6" name="Shape 1156"/>
          <p:cNvSpPr/>
          <p:nvPr/>
        </p:nvSpPr>
        <p:spPr>
          <a:xfrm>
            <a:off x="7768242" y="2049773"/>
            <a:ext cx="116099" cy="112799"/>
          </a:xfrm>
          <a:prstGeom prst="ellipse">
            <a:avLst/>
          </a:prstGeom>
          <a:solidFill>
            <a:srgbClr val="008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7" name="Shape 1157"/>
          <p:cNvGrpSpPr/>
          <p:nvPr/>
        </p:nvGrpSpPr>
        <p:grpSpPr>
          <a:xfrm>
            <a:off x="292661" y="1537042"/>
            <a:ext cx="2370986" cy="1964366"/>
            <a:chOff x="2673716" y="1615862"/>
            <a:chExt cx="5679009" cy="4386704"/>
          </a:xfrm>
        </p:grpSpPr>
        <p:pic>
          <p:nvPicPr>
            <p:cNvPr id="1158" name="Shape 115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44167" y="2483691"/>
              <a:ext cx="648000" cy="694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9" name="Shape 115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88382" y="3336007"/>
              <a:ext cx="648000" cy="659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0" name="Shape 116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328344" y="2051641"/>
              <a:ext cx="648000" cy="644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61" name="Shape 1161"/>
            <p:cNvCxnSpPr/>
            <p:nvPr/>
          </p:nvCxnSpPr>
          <p:spPr>
            <a:xfrm rot="10800000" flipH="1">
              <a:off x="4320232" y="2436316"/>
              <a:ext cx="1007999" cy="263400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162" name="Shape 1162"/>
            <p:cNvCxnSpPr/>
            <p:nvPr/>
          </p:nvCxnSpPr>
          <p:spPr>
            <a:xfrm rot="10800000">
              <a:off x="5760407" y="2699705"/>
              <a:ext cx="144000" cy="636299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pic>
          <p:nvPicPr>
            <p:cNvPr id="1163" name="Shape 116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02112" y="3893764"/>
              <a:ext cx="648000" cy="64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64" name="Shape 1164"/>
            <p:cNvCxnSpPr>
              <a:endCxn id="1159" idx="1"/>
            </p:cNvCxnSpPr>
            <p:nvPr/>
          </p:nvCxnSpPr>
          <p:spPr>
            <a:xfrm>
              <a:off x="4319482" y="3060307"/>
              <a:ext cx="1368900" cy="605700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165" name="Shape 1165"/>
            <p:cNvCxnSpPr/>
            <p:nvPr/>
          </p:nvCxnSpPr>
          <p:spPr>
            <a:xfrm>
              <a:off x="4032200" y="3131765"/>
              <a:ext cx="359999" cy="719999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166" name="Shape 1166"/>
            <p:cNvCxnSpPr/>
            <p:nvPr/>
          </p:nvCxnSpPr>
          <p:spPr>
            <a:xfrm flipH="1">
              <a:off x="4824380" y="3851844"/>
              <a:ext cx="863999" cy="288000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sp>
          <p:nvSpPr>
            <p:cNvPr id="1167" name="Shape 1167"/>
            <p:cNvSpPr/>
            <p:nvPr/>
          </p:nvSpPr>
          <p:spPr>
            <a:xfrm>
              <a:off x="5142830" y="1615862"/>
              <a:ext cx="1392776" cy="369299"/>
            </a:xfrm>
            <a:prstGeom prst="rect">
              <a:avLst/>
            </a:prstGeom>
            <a:noFill/>
            <a:ln>
              <a:noFill/>
            </a:ln>
          </p:spPr>
          <p:txBody>
            <a:bodyPr lIns="95925" tIns="47950" rIns="95925" bIns="479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" sz="1300" b="1" i="0" u="none" strike="noStrike" cap="none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Bob</a:t>
              </a:r>
            </a:p>
          </p:txBody>
        </p:sp>
        <p:sp>
          <p:nvSpPr>
            <p:cNvPr id="1168" name="Shape 1168"/>
            <p:cNvSpPr/>
            <p:nvPr/>
          </p:nvSpPr>
          <p:spPr>
            <a:xfrm>
              <a:off x="2920625" y="2186366"/>
              <a:ext cx="1255500" cy="616500"/>
            </a:xfrm>
            <a:prstGeom prst="rect">
              <a:avLst/>
            </a:prstGeom>
            <a:noFill/>
            <a:ln>
              <a:noFill/>
            </a:ln>
          </p:spPr>
          <p:txBody>
            <a:bodyPr lIns="95925" tIns="47950" rIns="95925" bIns="479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Joe</a:t>
              </a:r>
            </a:p>
          </p:txBody>
        </p:sp>
        <p:sp>
          <p:nvSpPr>
            <p:cNvPr id="1169" name="Shape 1169"/>
            <p:cNvSpPr/>
            <p:nvPr/>
          </p:nvSpPr>
          <p:spPr>
            <a:xfrm>
              <a:off x="5976407" y="2978447"/>
              <a:ext cx="1728598" cy="616500"/>
            </a:xfrm>
            <a:prstGeom prst="rect">
              <a:avLst/>
            </a:prstGeom>
            <a:noFill/>
            <a:ln>
              <a:noFill/>
            </a:ln>
          </p:spPr>
          <p:txBody>
            <a:bodyPr lIns="95925" tIns="47950" rIns="95925" bIns="479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Alice</a:t>
              </a:r>
            </a:p>
          </p:txBody>
        </p:sp>
        <p:sp>
          <p:nvSpPr>
            <p:cNvPr id="1170" name="Shape 1170"/>
            <p:cNvSpPr/>
            <p:nvPr/>
          </p:nvSpPr>
          <p:spPr>
            <a:xfrm>
              <a:off x="2673716" y="3932237"/>
              <a:ext cx="1757099" cy="616500"/>
            </a:xfrm>
            <a:prstGeom prst="rect">
              <a:avLst/>
            </a:prstGeom>
            <a:noFill/>
            <a:ln>
              <a:noFill/>
            </a:ln>
          </p:spPr>
          <p:txBody>
            <a:bodyPr lIns="95925" tIns="47950" rIns="95925" bIns="479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Charlie</a:t>
              </a:r>
            </a:p>
          </p:txBody>
        </p:sp>
        <p:sp>
          <p:nvSpPr>
            <p:cNvPr id="1171" name="Shape 1171"/>
            <p:cNvSpPr/>
            <p:nvPr/>
          </p:nvSpPr>
          <p:spPr>
            <a:xfrm>
              <a:off x="5688382" y="3347789"/>
              <a:ext cx="648000" cy="648000"/>
            </a:xfrm>
            <a:prstGeom prst="ellipse">
              <a:avLst/>
            </a:prstGeom>
            <a:noFill/>
            <a:ln w="50800" cap="flat" cmpd="sng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Shape 1172"/>
            <p:cNvSpPr/>
            <p:nvPr/>
          </p:nvSpPr>
          <p:spPr>
            <a:xfrm>
              <a:off x="2673725" y="4923467"/>
              <a:ext cx="5679000" cy="1079099"/>
            </a:xfrm>
            <a:prstGeom prst="rect">
              <a:avLst/>
            </a:prstGeom>
            <a:noFill/>
            <a:ln>
              <a:noFill/>
            </a:ln>
          </p:spPr>
          <p:txBody>
            <a:bodyPr lIns="95925" tIns="47950" rIns="95925" bIns="479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504D"/>
                </a:buClr>
                <a:buSzPct val="25000"/>
                <a:buFont typeface="Calibri"/>
                <a:buNone/>
              </a:pPr>
              <a:r>
                <a:rPr lang="en" sz="1300" b="1" i="0" u="none" strike="noStrike" cap="none">
                  <a:solidFill>
                    <a:srgbClr val="C0504D"/>
                  </a:solidFill>
                  <a:latin typeface="Lato"/>
                  <a:ea typeface="Lato"/>
                  <a:cs typeface="Lato"/>
                  <a:sym typeface="Lato"/>
                </a:rPr>
                <a:t>Alice is highest temporal influence</a:t>
              </a:r>
            </a:p>
          </p:txBody>
        </p:sp>
        <p:cxnSp>
          <p:nvCxnSpPr>
            <p:cNvPr id="1173" name="Shape 1173"/>
            <p:cNvCxnSpPr/>
            <p:nvPr/>
          </p:nvCxnSpPr>
          <p:spPr>
            <a:xfrm flipH="1">
              <a:off x="4824380" y="3851844"/>
              <a:ext cx="863999" cy="288000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C0504D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174" name="Shape 1174"/>
            <p:cNvCxnSpPr/>
            <p:nvPr/>
          </p:nvCxnSpPr>
          <p:spPr>
            <a:xfrm rot="10800000">
              <a:off x="5760407" y="2711487"/>
              <a:ext cx="144000" cy="636299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C0504D"/>
              </a:solidFill>
              <a:prstDash val="solid"/>
              <a:round/>
              <a:headEnd type="none" w="med" len="med"/>
              <a:tailEnd type="stealth" w="lg" len="lg"/>
            </a:ln>
          </p:spPr>
        </p:cxnSp>
      </p:grpSp>
      <p:sp>
        <p:nvSpPr>
          <p:cNvPr id="1175" name="Shape 1175"/>
          <p:cNvSpPr/>
          <p:nvPr/>
        </p:nvSpPr>
        <p:spPr>
          <a:xfrm>
            <a:off x="4253637" y="2056348"/>
            <a:ext cx="116099" cy="112799"/>
          </a:xfrm>
          <a:prstGeom prst="ellipse">
            <a:avLst/>
          </a:prstGeom>
          <a:solidFill>
            <a:srgbClr val="008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76" name="Shape 1176"/>
          <p:cNvCxnSpPr/>
          <p:nvPr/>
        </p:nvCxnSpPr>
        <p:spPr>
          <a:xfrm rot="5400000">
            <a:off x="4165344" y="2318364"/>
            <a:ext cx="298800" cy="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7" name="Shape 1177"/>
          <p:cNvSpPr/>
          <p:nvPr/>
        </p:nvSpPr>
        <p:spPr>
          <a:xfrm>
            <a:off x="7276981" y="1877111"/>
            <a:ext cx="116099" cy="1127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78" name="Shape 1178"/>
          <p:cNvCxnSpPr/>
          <p:nvPr/>
        </p:nvCxnSpPr>
        <p:spPr>
          <a:xfrm rot="5400000">
            <a:off x="7099327" y="2229151"/>
            <a:ext cx="478200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9" name="Shape 1179"/>
          <p:cNvSpPr/>
          <p:nvPr/>
        </p:nvSpPr>
        <p:spPr>
          <a:xfrm>
            <a:off x="5843480" y="2826463"/>
            <a:ext cx="116099" cy="1127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Shape 1180"/>
          <p:cNvSpPr/>
          <p:nvPr/>
        </p:nvSpPr>
        <p:spPr>
          <a:xfrm>
            <a:off x="4738142" y="1631555"/>
            <a:ext cx="116099" cy="112799"/>
          </a:xfrm>
          <a:prstGeom prst="ellipse">
            <a:avLst/>
          </a:prstGeom>
          <a:solidFill>
            <a:srgbClr val="008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1" name="Shape 1181"/>
          <p:cNvCxnSpPr>
            <a:stCxn id="1180" idx="4"/>
          </p:cNvCxnSpPr>
          <p:nvPr/>
        </p:nvCxnSpPr>
        <p:spPr>
          <a:xfrm>
            <a:off x="4796192" y="1744355"/>
            <a:ext cx="9300" cy="7236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2" name="Shape 1182"/>
          <p:cNvCxnSpPr/>
          <p:nvPr/>
        </p:nvCxnSpPr>
        <p:spPr>
          <a:xfrm rot="10800000">
            <a:off x="8381017" y="2468099"/>
            <a:ext cx="0" cy="3950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3" name="Shape 1183"/>
          <p:cNvSpPr/>
          <p:nvPr/>
        </p:nvSpPr>
        <p:spPr>
          <a:xfrm>
            <a:off x="8327668" y="2819888"/>
            <a:ext cx="116099" cy="1127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4" name="Shape 11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7026" y="2408244"/>
            <a:ext cx="306900" cy="30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Shape 11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103" y="1810791"/>
            <a:ext cx="286199" cy="2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Shape 118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31103" y="1332832"/>
            <a:ext cx="308699" cy="2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Shape 11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52219" y="1691300"/>
            <a:ext cx="306900" cy="30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Shape 118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18962" y="1751047"/>
            <a:ext cx="306900" cy="2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Shape 11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0664" y="2945953"/>
            <a:ext cx="286199" cy="2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Shape 11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9942" y="1631555"/>
            <a:ext cx="286199" cy="2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Shape 119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45427" y="1691300"/>
            <a:ext cx="308699" cy="2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Shape 119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38378" y="2945953"/>
            <a:ext cx="306900" cy="2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Shape 119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43480" y="1691300"/>
            <a:ext cx="308699" cy="298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4" name="Shape 1194"/>
          <p:cNvCxnSpPr/>
          <p:nvPr/>
        </p:nvCxnSpPr>
        <p:spPr>
          <a:xfrm rot="5400000">
            <a:off x="6681050" y="2378455"/>
            <a:ext cx="179999" cy="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5" name="Shape 1195"/>
          <p:cNvSpPr/>
          <p:nvPr/>
        </p:nvSpPr>
        <p:spPr>
          <a:xfrm>
            <a:off x="6709943" y="2169264"/>
            <a:ext cx="116099" cy="112799"/>
          </a:xfrm>
          <a:prstGeom prst="ellipse">
            <a:avLst/>
          </a:prstGeom>
          <a:solidFill>
            <a:srgbClr val="008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6" name="Shape 1196"/>
          <p:cNvCxnSpPr/>
          <p:nvPr/>
        </p:nvCxnSpPr>
        <p:spPr>
          <a:xfrm rot="10800000">
            <a:off x="6089110" y="2468099"/>
            <a:ext cx="0" cy="3950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7" name="Shape 1197"/>
          <p:cNvSpPr/>
          <p:nvPr/>
        </p:nvSpPr>
        <p:spPr>
          <a:xfrm>
            <a:off x="6027703" y="2826463"/>
            <a:ext cx="116099" cy="1127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98" name="Shape 1198"/>
          <p:cNvGrpSpPr/>
          <p:nvPr/>
        </p:nvGrpSpPr>
        <p:grpSpPr>
          <a:xfrm>
            <a:off x="441052" y="3695700"/>
            <a:ext cx="2884720" cy="1804765"/>
            <a:chOff x="2553223" y="1778564"/>
            <a:chExt cx="5799600" cy="3842377"/>
          </a:xfrm>
        </p:grpSpPr>
        <p:pic>
          <p:nvPicPr>
            <p:cNvPr id="1199" name="Shape 119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44167" y="2381641"/>
              <a:ext cx="648000" cy="694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0" name="Shape 120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343228" y="2103026"/>
              <a:ext cx="648000" cy="6444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01" name="Shape 1201"/>
            <p:cNvCxnSpPr/>
            <p:nvPr/>
          </p:nvCxnSpPr>
          <p:spPr>
            <a:xfrm rot="10800000" flipH="1">
              <a:off x="4320232" y="2436316"/>
              <a:ext cx="1007999" cy="263400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CC33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202" name="Shape 1202"/>
            <p:cNvCxnSpPr/>
            <p:nvPr/>
          </p:nvCxnSpPr>
          <p:spPr>
            <a:xfrm rot="10800000">
              <a:off x="5760407" y="2826919"/>
              <a:ext cx="144000" cy="636299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pic>
          <p:nvPicPr>
            <p:cNvPr id="1203" name="Shape 120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02112" y="3893764"/>
              <a:ext cx="648000" cy="64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04" name="Shape 1204"/>
            <p:cNvCxnSpPr/>
            <p:nvPr/>
          </p:nvCxnSpPr>
          <p:spPr>
            <a:xfrm>
              <a:off x="4320082" y="3060008"/>
              <a:ext cx="1368299" cy="606000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CC33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205" name="Shape 1205"/>
            <p:cNvCxnSpPr/>
            <p:nvPr/>
          </p:nvCxnSpPr>
          <p:spPr>
            <a:xfrm>
              <a:off x="4032200" y="3131765"/>
              <a:ext cx="359999" cy="719999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206" name="Shape 1206"/>
            <p:cNvCxnSpPr/>
            <p:nvPr/>
          </p:nvCxnSpPr>
          <p:spPr>
            <a:xfrm flipH="1">
              <a:off x="4824380" y="3851844"/>
              <a:ext cx="863999" cy="288000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sp>
          <p:nvSpPr>
            <p:cNvPr id="1207" name="Shape 1207"/>
            <p:cNvSpPr/>
            <p:nvPr/>
          </p:nvSpPr>
          <p:spPr>
            <a:xfrm>
              <a:off x="6415605" y="3563107"/>
              <a:ext cx="1152001" cy="369299"/>
            </a:xfrm>
            <a:prstGeom prst="rect">
              <a:avLst/>
            </a:prstGeom>
            <a:noFill/>
            <a:ln>
              <a:noFill/>
            </a:ln>
          </p:spPr>
          <p:txBody>
            <a:bodyPr lIns="95925" tIns="47950" rIns="95925" bIns="479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" sz="1300" b="1" i="0" u="none" strike="noStrike" cap="none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Alice</a:t>
              </a:r>
            </a:p>
          </p:txBody>
        </p:sp>
        <p:sp>
          <p:nvSpPr>
            <p:cNvPr id="1208" name="Shape 1208"/>
            <p:cNvSpPr/>
            <p:nvPr/>
          </p:nvSpPr>
          <p:spPr>
            <a:xfrm>
              <a:off x="2920625" y="2186366"/>
              <a:ext cx="1255500" cy="616500"/>
            </a:xfrm>
            <a:prstGeom prst="rect">
              <a:avLst/>
            </a:prstGeom>
            <a:noFill/>
            <a:ln>
              <a:noFill/>
            </a:ln>
          </p:spPr>
          <p:txBody>
            <a:bodyPr lIns="95925" tIns="47950" rIns="95925" bIns="479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Joe</a:t>
              </a:r>
            </a:p>
          </p:txBody>
        </p:sp>
        <p:sp>
          <p:nvSpPr>
            <p:cNvPr id="1209" name="Shape 1209"/>
            <p:cNvSpPr/>
            <p:nvPr/>
          </p:nvSpPr>
          <p:spPr>
            <a:xfrm>
              <a:off x="6262408" y="1778564"/>
              <a:ext cx="1265101" cy="616498"/>
            </a:xfrm>
            <a:prstGeom prst="rect">
              <a:avLst/>
            </a:prstGeom>
            <a:noFill/>
            <a:ln>
              <a:noFill/>
            </a:ln>
          </p:spPr>
          <p:txBody>
            <a:bodyPr lIns="95925" tIns="47950" rIns="95925" bIns="479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" sz="1300" b="1" i="0" u="none" strike="noStrike" cap="none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Bob</a:t>
              </a:r>
            </a:p>
          </p:txBody>
        </p:sp>
        <p:sp>
          <p:nvSpPr>
            <p:cNvPr id="1210" name="Shape 1210"/>
            <p:cNvSpPr/>
            <p:nvPr/>
          </p:nvSpPr>
          <p:spPr>
            <a:xfrm>
              <a:off x="2673716" y="3932237"/>
              <a:ext cx="1757099" cy="616500"/>
            </a:xfrm>
            <a:prstGeom prst="rect">
              <a:avLst/>
            </a:prstGeom>
            <a:noFill/>
            <a:ln>
              <a:noFill/>
            </a:ln>
          </p:spPr>
          <p:txBody>
            <a:bodyPr lIns="95925" tIns="47950" rIns="95925" bIns="479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Charlie</a:t>
              </a:r>
            </a:p>
          </p:txBody>
        </p:sp>
        <p:sp>
          <p:nvSpPr>
            <p:cNvPr id="1211" name="Shape 1211"/>
            <p:cNvSpPr/>
            <p:nvPr/>
          </p:nvSpPr>
          <p:spPr>
            <a:xfrm>
              <a:off x="3754026" y="2440483"/>
              <a:ext cx="648000" cy="648000"/>
            </a:xfrm>
            <a:prstGeom prst="ellipse">
              <a:avLst/>
            </a:prstGeom>
            <a:noFill/>
            <a:ln w="50800" cap="flat" cmpd="sng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Shape 1212"/>
            <p:cNvSpPr/>
            <p:nvPr/>
          </p:nvSpPr>
          <p:spPr>
            <a:xfrm>
              <a:off x="2553223" y="4541842"/>
              <a:ext cx="5799600" cy="1079099"/>
            </a:xfrm>
            <a:prstGeom prst="rect">
              <a:avLst/>
            </a:prstGeom>
            <a:noFill/>
            <a:ln>
              <a:noFill/>
            </a:ln>
          </p:spPr>
          <p:txBody>
            <a:bodyPr lIns="95925" tIns="47950" rIns="95925" bIns="47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504D"/>
                </a:buClr>
                <a:buSzPct val="25000"/>
                <a:buFont typeface="Calibri"/>
                <a:buNone/>
              </a:pPr>
              <a:r>
                <a:rPr lang="en" sz="1300" b="1" i="0" u="none" strike="noStrike" cap="none">
                  <a:solidFill>
                    <a:srgbClr val="C0504D"/>
                  </a:solidFill>
                  <a:latin typeface="Lato"/>
                  <a:ea typeface="Lato"/>
                  <a:cs typeface="Lato"/>
                  <a:sym typeface="Lato"/>
                </a:rPr>
                <a:t>Joe has highest informational influence</a:t>
              </a:r>
            </a:p>
          </p:txBody>
        </p:sp>
        <p:cxnSp>
          <p:nvCxnSpPr>
            <p:cNvPr id="1213" name="Shape 1213"/>
            <p:cNvCxnSpPr/>
            <p:nvPr/>
          </p:nvCxnSpPr>
          <p:spPr>
            <a:xfrm flipH="1">
              <a:off x="4824380" y="3851844"/>
              <a:ext cx="863999" cy="288000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0C0C0C"/>
              </a:solidFill>
              <a:prstDash val="solid"/>
              <a:round/>
              <a:headEnd type="none" w="med" len="med"/>
              <a:tailEnd type="stealth" w="lg" len="lg"/>
            </a:ln>
          </p:spPr>
        </p:cxnSp>
      </p:grpSp>
      <p:sp>
        <p:nvSpPr>
          <p:cNvPr id="1214" name="Shape 1214"/>
          <p:cNvSpPr/>
          <p:nvPr/>
        </p:nvSpPr>
        <p:spPr>
          <a:xfrm>
            <a:off x="4124066" y="2587483"/>
            <a:ext cx="306900" cy="2169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5" name="Shape 1215"/>
          <p:cNvSpPr/>
          <p:nvPr/>
        </p:nvSpPr>
        <p:spPr>
          <a:xfrm>
            <a:off x="4124066" y="2587480"/>
            <a:ext cx="859799" cy="2169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Shape 1216"/>
          <p:cNvSpPr/>
          <p:nvPr/>
        </p:nvSpPr>
        <p:spPr>
          <a:xfrm>
            <a:off x="4124066" y="2587480"/>
            <a:ext cx="614099" cy="2169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17" name="Shape 1217"/>
          <p:cNvGrpSpPr/>
          <p:nvPr/>
        </p:nvGrpSpPr>
        <p:grpSpPr>
          <a:xfrm rot="10800000" flipH="1">
            <a:off x="5413757" y="1392715"/>
            <a:ext cx="859733" cy="179162"/>
            <a:chOff x="5268912" y="1417637"/>
            <a:chExt cx="1066799" cy="304699"/>
          </a:xfrm>
        </p:grpSpPr>
        <p:sp>
          <p:nvSpPr>
            <p:cNvPr id="1218" name="Shape 1218"/>
            <p:cNvSpPr/>
            <p:nvPr/>
          </p:nvSpPr>
          <p:spPr>
            <a:xfrm>
              <a:off x="5268912" y="1417637"/>
              <a:ext cx="381000" cy="276899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4F81B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Shape 1219"/>
            <p:cNvSpPr/>
            <p:nvPr/>
          </p:nvSpPr>
          <p:spPr>
            <a:xfrm>
              <a:off x="5268912" y="1445437"/>
              <a:ext cx="1066799" cy="276899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4F81B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Shape 1220"/>
            <p:cNvSpPr/>
            <p:nvPr/>
          </p:nvSpPr>
          <p:spPr>
            <a:xfrm>
              <a:off x="5268912" y="1445437"/>
              <a:ext cx="762000" cy="276899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4F81B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221" name="Shape 1221"/>
          <p:cNvCxnSpPr/>
          <p:nvPr/>
        </p:nvCxnSpPr>
        <p:spPr>
          <a:xfrm>
            <a:off x="3755619" y="4559075"/>
            <a:ext cx="5105700" cy="15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pic>
        <p:nvPicPr>
          <p:cNvPr id="1222" name="Shape 1222" descr="latex-image-1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6971" y="4260348"/>
            <a:ext cx="450299" cy="139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3" name="Shape 1223"/>
          <p:cNvCxnSpPr/>
          <p:nvPr/>
        </p:nvCxnSpPr>
        <p:spPr>
          <a:xfrm rot="-5400000" flipH="1">
            <a:off x="5479951" y="4195708"/>
            <a:ext cx="723600" cy="32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4" name="Shape 1224"/>
          <p:cNvSpPr/>
          <p:nvPr/>
        </p:nvSpPr>
        <p:spPr>
          <a:xfrm>
            <a:off x="5782073" y="3722642"/>
            <a:ext cx="116099" cy="112799"/>
          </a:xfrm>
          <a:prstGeom prst="ellipse">
            <a:avLst/>
          </a:prstGeom>
          <a:solidFill>
            <a:srgbClr val="008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25" name="Shape 1225"/>
          <p:cNvCxnSpPr/>
          <p:nvPr/>
        </p:nvCxnSpPr>
        <p:spPr>
          <a:xfrm rot="-5400000">
            <a:off x="4588383" y="4468357"/>
            <a:ext cx="177900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6" name="Shape 1226"/>
          <p:cNvCxnSpPr/>
          <p:nvPr/>
        </p:nvCxnSpPr>
        <p:spPr>
          <a:xfrm rot="5400000">
            <a:off x="4400900" y="4471489"/>
            <a:ext cx="183899" cy="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7" name="Shape 1227"/>
          <p:cNvCxnSpPr/>
          <p:nvPr/>
        </p:nvCxnSpPr>
        <p:spPr>
          <a:xfrm rot="-5400000">
            <a:off x="5785467" y="4736796"/>
            <a:ext cx="358200" cy="32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8" name="Shape 1228"/>
          <p:cNvCxnSpPr/>
          <p:nvPr/>
        </p:nvCxnSpPr>
        <p:spPr>
          <a:xfrm rot="10800000">
            <a:off x="5045180" y="4163975"/>
            <a:ext cx="0" cy="3950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9" name="Shape 1229"/>
          <p:cNvCxnSpPr/>
          <p:nvPr/>
        </p:nvCxnSpPr>
        <p:spPr>
          <a:xfrm rot="-5400000">
            <a:off x="7741617" y="4409696"/>
            <a:ext cx="298800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0" name="Shape 1230"/>
          <p:cNvCxnSpPr/>
          <p:nvPr/>
        </p:nvCxnSpPr>
        <p:spPr>
          <a:xfrm>
            <a:off x="5574457" y="4276782"/>
            <a:ext cx="0" cy="2822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1" name="Shape 1231"/>
          <p:cNvSpPr/>
          <p:nvPr/>
        </p:nvSpPr>
        <p:spPr>
          <a:xfrm>
            <a:off x="5516426" y="4207176"/>
            <a:ext cx="116099" cy="1127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2" name="Shape 1232"/>
          <p:cNvCxnSpPr/>
          <p:nvPr/>
        </p:nvCxnSpPr>
        <p:spPr>
          <a:xfrm rot="10800000">
            <a:off x="4001250" y="3961292"/>
            <a:ext cx="0" cy="11295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1233" name="Shape 1233"/>
          <p:cNvCxnSpPr/>
          <p:nvPr/>
        </p:nvCxnSpPr>
        <p:spPr>
          <a:xfrm>
            <a:off x="4185473" y="4277950"/>
            <a:ext cx="0" cy="2822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4" name="Shape 1234"/>
          <p:cNvSpPr/>
          <p:nvPr/>
        </p:nvSpPr>
        <p:spPr>
          <a:xfrm>
            <a:off x="4130821" y="4165032"/>
            <a:ext cx="116099" cy="112799"/>
          </a:xfrm>
          <a:prstGeom prst="ellipse">
            <a:avLst/>
          </a:prstGeom>
          <a:solidFill>
            <a:srgbClr val="538CD5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Shape 1235"/>
          <p:cNvSpPr/>
          <p:nvPr/>
        </p:nvSpPr>
        <p:spPr>
          <a:xfrm>
            <a:off x="4431103" y="4260348"/>
            <a:ext cx="116099" cy="1127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Shape 1236"/>
          <p:cNvSpPr/>
          <p:nvPr/>
        </p:nvSpPr>
        <p:spPr>
          <a:xfrm>
            <a:off x="4615326" y="4260348"/>
            <a:ext cx="116099" cy="1127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Shape 1237"/>
          <p:cNvSpPr/>
          <p:nvPr/>
        </p:nvSpPr>
        <p:spPr>
          <a:xfrm>
            <a:off x="4983773" y="4081112"/>
            <a:ext cx="116099" cy="1127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Shape 1238"/>
          <p:cNvSpPr/>
          <p:nvPr/>
        </p:nvSpPr>
        <p:spPr>
          <a:xfrm>
            <a:off x="7829650" y="4140858"/>
            <a:ext cx="116099" cy="112799"/>
          </a:xfrm>
          <a:prstGeom prst="ellipse">
            <a:avLst/>
          </a:prstGeom>
          <a:solidFill>
            <a:srgbClr val="008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Shape 1239"/>
          <p:cNvSpPr/>
          <p:nvPr/>
        </p:nvSpPr>
        <p:spPr>
          <a:xfrm>
            <a:off x="4315044" y="4147432"/>
            <a:ext cx="116099" cy="112799"/>
          </a:xfrm>
          <a:prstGeom prst="ellipse">
            <a:avLst/>
          </a:prstGeom>
          <a:solidFill>
            <a:srgbClr val="008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0" name="Shape 1240"/>
          <p:cNvCxnSpPr/>
          <p:nvPr/>
        </p:nvCxnSpPr>
        <p:spPr>
          <a:xfrm rot="5400000">
            <a:off x="4226753" y="4409448"/>
            <a:ext cx="298800" cy="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1" name="Shape 1241"/>
          <p:cNvSpPr/>
          <p:nvPr/>
        </p:nvSpPr>
        <p:spPr>
          <a:xfrm>
            <a:off x="7338389" y="3968196"/>
            <a:ext cx="116099" cy="1127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2" name="Shape 1242"/>
          <p:cNvCxnSpPr/>
          <p:nvPr/>
        </p:nvCxnSpPr>
        <p:spPr>
          <a:xfrm rot="5400000">
            <a:off x="7160734" y="4320235"/>
            <a:ext cx="478200" cy="11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3" name="Shape 1243"/>
          <p:cNvSpPr/>
          <p:nvPr/>
        </p:nvSpPr>
        <p:spPr>
          <a:xfrm>
            <a:off x="5904887" y="4917546"/>
            <a:ext cx="116099" cy="112799"/>
          </a:xfrm>
          <a:prstGeom prst="ellipse">
            <a:avLst/>
          </a:prstGeom>
          <a:solidFill>
            <a:srgbClr val="D1673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Shape 1244"/>
          <p:cNvSpPr/>
          <p:nvPr/>
        </p:nvSpPr>
        <p:spPr>
          <a:xfrm>
            <a:off x="4799550" y="3722642"/>
            <a:ext cx="116099" cy="112799"/>
          </a:xfrm>
          <a:prstGeom prst="ellipse">
            <a:avLst/>
          </a:prstGeom>
          <a:solidFill>
            <a:srgbClr val="008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5" name="Shape 1245"/>
          <p:cNvCxnSpPr>
            <a:stCxn id="1244" idx="4"/>
          </p:cNvCxnSpPr>
          <p:nvPr/>
        </p:nvCxnSpPr>
        <p:spPr>
          <a:xfrm>
            <a:off x="4857600" y="3835442"/>
            <a:ext cx="9300" cy="7236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6" name="Shape 1246"/>
          <p:cNvCxnSpPr/>
          <p:nvPr/>
        </p:nvCxnSpPr>
        <p:spPr>
          <a:xfrm rot="10800000">
            <a:off x="8442425" y="4559182"/>
            <a:ext cx="0" cy="3950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7" name="Shape 1247"/>
          <p:cNvSpPr/>
          <p:nvPr/>
        </p:nvSpPr>
        <p:spPr>
          <a:xfrm>
            <a:off x="8389075" y="4910971"/>
            <a:ext cx="116099" cy="1127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8" name="Shape 12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3919" y="3901878"/>
            <a:ext cx="286199" cy="2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Shape 12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2073" y="5037037"/>
            <a:ext cx="286199" cy="2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Shape 12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6981" y="3662896"/>
            <a:ext cx="286199" cy="298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1" name="Shape 1251"/>
          <p:cNvCxnSpPr/>
          <p:nvPr/>
        </p:nvCxnSpPr>
        <p:spPr>
          <a:xfrm rot="5400000">
            <a:off x="6742459" y="4469539"/>
            <a:ext cx="179999" cy="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2" name="Shape 1252"/>
          <p:cNvSpPr/>
          <p:nvPr/>
        </p:nvSpPr>
        <p:spPr>
          <a:xfrm>
            <a:off x="6771352" y="4260348"/>
            <a:ext cx="116099" cy="112799"/>
          </a:xfrm>
          <a:prstGeom prst="ellipse">
            <a:avLst/>
          </a:prstGeom>
          <a:solidFill>
            <a:srgbClr val="008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3" name="Shape 1253"/>
          <p:cNvCxnSpPr/>
          <p:nvPr/>
        </p:nvCxnSpPr>
        <p:spPr>
          <a:xfrm rot="10800000">
            <a:off x="6150519" y="4559182"/>
            <a:ext cx="0" cy="3950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4" name="Shape 1254"/>
          <p:cNvSpPr/>
          <p:nvPr/>
        </p:nvSpPr>
        <p:spPr>
          <a:xfrm>
            <a:off x="6089110" y="4917546"/>
            <a:ext cx="116099" cy="112799"/>
          </a:xfrm>
          <a:prstGeom prst="ellipse">
            <a:avLst/>
          </a:prstGeom>
          <a:solidFill>
            <a:srgbClr val="99FF99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Shape 1255"/>
          <p:cNvSpPr/>
          <p:nvPr/>
        </p:nvSpPr>
        <p:spPr>
          <a:xfrm>
            <a:off x="4615326" y="4618821"/>
            <a:ext cx="368400" cy="2169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Shape 1256"/>
          <p:cNvSpPr/>
          <p:nvPr/>
        </p:nvSpPr>
        <p:spPr>
          <a:xfrm rot="8504478" flipH="1">
            <a:off x="5767613" y="4064558"/>
            <a:ext cx="789711" cy="219403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Shape 1257"/>
          <p:cNvSpPr/>
          <p:nvPr/>
        </p:nvSpPr>
        <p:spPr>
          <a:xfrm>
            <a:off x="7440078" y="4678566"/>
            <a:ext cx="552600" cy="2169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Shape 1258"/>
          <p:cNvSpPr/>
          <p:nvPr/>
        </p:nvSpPr>
        <p:spPr>
          <a:xfrm rot="-5400000">
            <a:off x="3188900" y="1821282"/>
            <a:ext cx="1215000" cy="297600"/>
          </a:xfrm>
          <a:prstGeom prst="rect">
            <a:avLst/>
          </a:prstGeom>
          <a:noFill/>
          <a:ln>
            <a:noFill/>
          </a:ln>
        </p:spPr>
        <p:txBody>
          <a:bodyPr lIns="95925" tIns="47950" rIns="95925" bIns="479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3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opinion</a:t>
            </a:r>
          </a:p>
        </p:txBody>
      </p:sp>
      <p:pic>
        <p:nvPicPr>
          <p:cNvPr id="1259" name="Shape 12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1200" y="4533900"/>
            <a:ext cx="322200" cy="30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Shape 12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9478" y="3377455"/>
            <a:ext cx="322200" cy="30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Shape 12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59244" y="3385108"/>
            <a:ext cx="322200" cy="30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Shape 12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5432" y="3853005"/>
            <a:ext cx="322200" cy="30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3" name="Shape 12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6535" y="3762937"/>
            <a:ext cx="322200" cy="30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4" name="Shape 1264"/>
          <p:cNvSpPr/>
          <p:nvPr/>
        </p:nvSpPr>
        <p:spPr>
          <a:xfrm rot="-5400000">
            <a:off x="3265100" y="4022616"/>
            <a:ext cx="1215000" cy="297600"/>
          </a:xfrm>
          <a:prstGeom prst="rect">
            <a:avLst/>
          </a:prstGeom>
          <a:noFill/>
          <a:ln>
            <a:noFill/>
          </a:ln>
        </p:spPr>
        <p:txBody>
          <a:bodyPr lIns="95925" tIns="47950" rIns="95925" bIns="479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3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opinion</a:t>
            </a:r>
          </a:p>
        </p:txBody>
      </p:sp>
      <p:sp>
        <p:nvSpPr>
          <p:cNvPr id="1265" name="Shape 1265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33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Shape 1285"/>
          <p:cNvSpPr txBox="1"/>
          <p:nvPr/>
        </p:nvSpPr>
        <p:spPr>
          <a:xfrm>
            <a:off x="382747" y="465962"/>
            <a:ext cx="1455600" cy="5805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Model Formulation</a:t>
            </a:r>
          </a:p>
        </p:txBody>
      </p:sp>
      <p:pic>
        <p:nvPicPr>
          <p:cNvPr id="1288" name="Shape 12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6484" y="3138475"/>
            <a:ext cx="1022400" cy="54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Shape 12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4879" y="4251143"/>
            <a:ext cx="812700" cy="4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Shape 12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3884" y="1919275"/>
            <a:ext cx="1022400" cy="5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1" name="Shape 1291"/>
          <p:cNvSpPr txBox="1"/>
          <p:nvPr/>
        </p:nvSpPr>
        <p:spPr>
          <a:xfrm>
            <a:off x="646975" y="2012475"/>
            <a:ext cx="2574300" cy="4131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Previous Model</a:t>
            </a:r>
          </a:p>
        </p:txBody>
      </p:sp>
      <p:sp>
        <p:nvSpPr>
          <p:cNvPr id="1292" name="Shape 1292"/>
          <p:cNvSpPr txBox="1"/>
          <p:nvPr/>
        </p:nvSpPr>
        <p:spPr>
          <a:xfrm>
            <a:off x="2704375" y="2716300"/>
            <a:ext cx="2574300" cy="4131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Current Model</a:t>
            </a:r>
          </a:p>
        </p:txBody>
      </p:sp>
      <p:sp>
        <p:nvSpPr>
          <p:cNvPr id="1293" name="Shape 1293"/>
          <p:cNvSpPr/>
          <p:nvPr/>
        </p:nvSpPr>
        <p:spPr>
          <a:xfrm>
            <a:off x="2713175" y="3316325"/>
            <a:ext cx="2399100" cy="541500"/>
          </a:xfrm>
          <a:prstGeom prst="homePlate">
            <a:avLst>
              <a:gd name="adj" fmla="val 50000"/>
            </a:avLst>
          </a:prstGeom>
          <a:solidFill>
            <a:srgbClr val="76A5A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Intensity of the arrival</a:t>
            </a:r>
          </a:p>
        </p:txBody>
      </p:sp>
      <p:sp>
        <p:nvSpPr>
          <p:cNvPr id="1294" name="Shape 1294"/>
          <p:cNvSpPr/>
          <p:nvPr/>
        </p:nvSpPr>
        <p:spPr>
          <a:xfrm>
            <a:off x="2713175" y="4078325"/>
            <a:ext cx="2399100" cy="541500"/>
          </a:xfrm>
          <a:prstGeom prst="homePlate">
            <a:avLst>
              <a:gd name="adj" fmla="val 50000"/>
            </a:avLst>
          </a:pr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Opinion</a:t>
            </a:r>
          </a:p>
        </p:txBody>
      </p:sp>
      <p:sp>
        <p:nvSpPr>
          <p:cNvPr id="16" name="Shape 1270"/>
          <p:cNvSpPr txBox="1">
            <a:spLocks/>
          </p:cNvSpPr>
          <p:nvPr/>
        </p:nvSpPr>
        <p:spPr>
          <a:xfrm>
            <a:off x="228600" y="618500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  <a:tabLst/>
              <a:defRPr/>
            </a:pPr>
            <a:r>
              <a:rPr kumimoji="0" lang="en" sz="2700" b="1" i="0" u="none" strike="noStrike" kern="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Learning opinion dynamics (SLANT)</a:t>
            </a:r>
          </a:p>
          <a:p>
            <a:pPr>
              <a:buClr>
                <a:schemeClr val="dk2"/>
              </a:buClr>
              <a:buSzPct val="25000"/>
            </a:pPr>
            <a:r>
              <a:rPr lang="en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"/>
                <a:ea typeface="Lato"/>
                <a:cs typeface="Lato"/>
                <a:sym typeface="Lato"/>
              </a:rPr>
              <a:t>	Difference between the Hashtag and Opinion Dynamics Modeling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  <a:tabLst/>
              <a:defRPr/>
            </a:pPr>
            <a:endParaRPr kumimoji="0" lang="en" sz="2700" b="1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33800" y="22479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Shape 13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2313" y="2247390"/>
            <a:ext cx="3747900" cy="9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Shape 1301"/>
          <p:cNvSpPr/>
          <p:nvPr/>
        </p:nvSpPr>
        <p:spPr>
          <a:xfrm>
            <a:off x="393749" y="3365838"/>
            <a:ext cx="1934400" cy="6120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User’s message intensity</a:t>
            </a:r>
          </a:p>
        </p:txBody>
      </p:sp>
      <p:sp>
        <p:nvSpPr>
          <p:cNvPr id="1302" name="Shape 1302"/>
          <p:cNvSpPr/>
          <p:nvPr/>
        </p:nvSpPr>
        <p:spPr>
          <a:xfrm>
            <a:off x="2210802" y="3363215"/>
            <a:ext cx="1934399" cy="6120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Messages on her </a:t>
            </a:r>
            <a:b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own initiative</a:t>
            </a:r>
          </a:p>
        </p:txBody>
      </p:sp>
      <p:pic>
        <p:nvPicPr>
          <p:cNvPr id="1303" name="Shape 13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051" y="2270952"/>
            <a:ext cx="937499" cy="6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" name="Shape 13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5562" y="2339218"/>
            <a:ext cx="558900" cy="68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5" name="Shape 1305"/>
          <p:cNvSpPr/>
          <p:nvPr/>
        </p:nvSpPr>
        <p:spPr>
          <a:xfrm rot="-5400000">
            <a:off x="2923400" y="2718048"/>
            <a:ext cx="409500" cy="744299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Shape 1306"/>
          <p:cNvSpPr/>
          <p:nvPr/>
        </p:nvSpPr>
        <p:spPr>
          <a:xfrm rot="-5400000">
            <a:off x="1088681" y="2718049"/>
            <a:ext cx="409500" cy="7443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7" name="Shape 13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34958" y="2475751"/>
            <a:ext cx="293100" cy="4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8" name="Shape 130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17553" y="2475751"/>
            <a:ext cx="329400" cy="37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9" name="Shape 1309"/>
          <p:cNvSpPr/>
          <p:nvPr/>
        </p:nvSpPr>
        <p:spPr>
          <a:xfrm>
            <a:off x="4145084" y="3363215"/>
            <a:ext cx="2286000" cy="6120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Temporal influence from user v on user u</a:t>
            </a:r>
          </a:p>
        </p:txBody>
      </p:sp>
      <p:sp>
        <p:nvSpPr>
          <p:cNvPr id="1310" name="Shape 1310"/>
          <p:cNvSpPr/>
          <p:nvPr/>
        </p:nvSpPr>
        <p:spPr>
          <a:xfrm>
            <a:off x="5844909" y="3570637"/>
            <a:ext cx="2285699" cy="6120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Previous </a:t>
            </a:r>
            <a:b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messages by user v</a:t>
            </a:r>
          </a:p>
        </p:txBody>
      </p:sp>
      <p:cxnSp>
        <p:nvCxnSpPr>
          <p:cNvPr id="1311" name="Shape 1311"/>
          <p:cNvCxnSpPr>
            <a:stCxn id="1309" idx="0"/>
          </p:cNvCxnSpPr>
          <p:nvPr/>
        </p:nvCxnSpPr>
        <p:spPr>
          <a:xfrm rot="10800000" flipH="1">
            <a:off x="5288084" y="2817215"/>
            <a:ext cx="381000" cy="546000"/>
          </a:xfrm>
          <a:prstGeom prst="straightConnector1">
            <a:avLst/>
          </a:prstGeom>
          <a:solidFill>
            <a:srgbClr val="4F81BD"/>
          </a:solidFill>
          <a:ln w="508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312" name="Shape 1312"/>
          <p:cNvSpPr/>
          <p:nvPr/>
        </p:nvSpPr>
        <p:spPr>
          <a:xfrm rot="-5400000">
            <a:off x="6778024" y="2218370"/>
            <a:ext cx="409500" cy="21585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Shape 1313"/>
          <p:cNvSpPr/>
          <p:nvPr/>
        </p:nvSpPr>
        <p:spPr>
          <a:xfrm>
            <a:off x="6782742" y="2270952"/>
            <a:ext cx="1348200" cy="6825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Shape 1314"/>
          <p:cNvSpPr/>
          <p:nvPr/>
        </p:nvSpPr>
        <p:spPr>
          <a:xfrm>
            <a:off x="7047537" y="1767225"/>
            <a:ext cx="1551900" cy="7977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Exponential kernel (memory)</a:t>
            </a:r>
          </a:p>
        </p:txBody>
      </p:sp>
      <p:sp>
        <p:nvSpPr>
          <p:cNvPr id="1319" name="Shape 1319"/>
          <p:cNvSpPr txBox="1"/>
          <p:nvPr/>
        </p:nvSpPr>
        <p:spPr>
          <a:xfrm>
            <a:off x="2544396" y="526272"/>
            <a:ext cx="13154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Simulation and Estimation</a:t>
            </a:r>
          </a:p>
        </p:txBody>
      </p:sp>
      <p:sp>
        <p:nvSpPr>
          <p:cNvPr id="1320" name="Shape 1320"/>
          <p:cNvSpPr txBox="1"/>
          <p:nvPr/>
        </p:nvSpPr>
        <p:spPr>
          <a:xfrm>
            <a:off x="4575083" y="526272"/>
            <a:ext cx="13154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Real-data  (Experiment</a:t>
            </a:r>
          </a:p>
        </p:txBody>
      </p:sp>
      <p:sp>
        <p:nvSpPr>
          <p:cNvPr id="1321" name="Shape 1321"/>
          <p:cNvSpPr/>
          <p:nvPr/>
        </p:nvSpPr>
        <p:spPr>
          <a:xfrm>
            <a:off x="340928" y="1400380"/>
            <a:ext cx="5570099" cy="314099"/>
          </a:xfrm>
          <a:prstGeom prst="rect">
            <a:avLst/>
          </a:prstGeom>
          <a:solidFill>
            <a:srgbClr val="1DAF9B">
              <a:alpha val="46666"/>
            </a:srgbClr>
          </a:solidFill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Model intensity of the messages</a:t>
            </a:r>
          </a:p>
        </p:txBody>
      </p:sp>
      <p:sp>
        <p:nvSpPr>
          <p:cNvPr id="24" name="Shape 1270"/>
          <p:cNvSpPr txBox="1">
            <a:spLocks/>
          </p:cNvSpPr>
          <p:nvPr/>
        </p:nvSpPr>
        <p:spPr>
          <a:xfrm>
            <a:off x="228600" y="618500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  <a:tabLst/>
              <a:defRPr/>
            </a:pPr>
            <a:r>
              <a:rPr kumimoji="0" lang="en" sz="2700" b="1" i="0" u="none" strike="noStrike" kern="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Learning opinion dynamics</a:t>
            </a:r>
            <a:r>
              <a:rPr kumimoji="0" lang="en" sz="2700" b="1" i="0" u="none" strike="noStrike" kern="0" cap="none" spc="0" normalizeH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(SLANT)</a:t>
            </a:r>
            <a:endParaRPr kumimoji="0" lang="en" sz="2700" b="1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>
              <a:buClr>
                <a:schemeClr val="dk2"/>
              </a:buClr>
              <a:buSzPct val="25000"/>
            </a:pPr>
            <a:r>
              <a:rPr lang="en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"/>
                <a:ea typeface="Lato"/>
                <a:cs typeface="Lato"/>
                <a:sym typeface="Lato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  <a:tabLst/>
              <a:defRPr/>
            </a:pPr>
            <a:endParaRPr kumimoji="0" lang="en" sz="2700" b="1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6" name="Shape 13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9983" y="1713048"/>
            <a:ext cx="4038299" cy="73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7" name="Shape 1327"/>
          <p:cNvSpPr/>
          <p:nvPr/>
        </p:nvSpPr>
        <p:spPr>
          <a:xfrm>
            <a:off x="96083" y="2598094"/>
            <a:ext cx="1914900" cy="4338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User’s </a:t>
            </a:r>
            <a:r>
              <a:rPr lang="en" sz="1000" b="1" i="0" u="none" strike="noStrike" cap="none">
                <a:solidFill>
                  <a:srgbClr val="C0504D"/>
                </a:solidFill>
                <a:latin typeface="Lato"/>
                <a:ea typeface="Lato"/>
                <a:cs typeface="Lato"/>
                <a:sym typeface="Lato"/>
              </a:rPr>
              <a:t>latent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C0504D"/>
                </a:solidFill>
                <a:latin typeface="Lato"/>
                <a:ea typeface="Lato"/>
                <a:cs typeface="Lato"/>
                <a:sym typeface="Lato"/>
              </a:rPr>
              <a:t>opinion</a:t>
            </a:r>
          </a:p>
        </p:txBody>
      </p:sp>
      <p:sp>
        <p:nvSpPr>
          <p:cNvPr id="1328" name="Shape 1328"/>
          <p:cNvSpPr/>
          <p:nvPr/>
        </p:nvSpPr>
        <p:spPr>
          <a:xfrm>
            <a:off x="1604920" y="2598094"/>
            <a:ext cx="1914900" cy="4338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User’s initial </a:t>
            </a:r>
            <a:b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opinion</a:t>
            </a:r>
          </a:p>
        </p:txBody>
      </p:sp>
      <p:sp>
        <p:nvSpPr>
          <p:cNvPr id="1329" name="Shape 1329"/>
          <p:cNvSpPr/>
          <p:nvPr/>
        </p:nvSpPr>
        <p:spPr>
          <a:xfrm rot="-5400000">
            <a:off x="2408443" y="2036072"/>
            <a:ext cx="290399" cy="7368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Shape 1330"/>
          <p:cNvSpPr/>
          <p:nvPr/>
        </p:nvSpPr>
        <p:spPr>
          <a:xfrm rot="-5400000">
            <a:off x="899604" y="2084494"/>
            <a:ext cx="290399" cy="7368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1" name="Shape 13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2952" y="1858318"/>
            <a:ext cx="290099" cy="29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Shape 13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55725" y="1858318"/>
            <a:ext cx="271799" cy="26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Shape 13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6404" y="1832531"/>
            <a:ext cx="812700" cy="4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Shape 13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43275" y="1858318"/>
            <a:ext cx="638399" cy="388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5" name="Shape 1335"/>
          <p:cNvGrpSpPr/>
          <p:nvPr/>
        </p:nvGrpSpPr>
        <p:grpSpPr>
          <a:xfrm>
            <a:off x="6285635" y="4658771"/>
            <a:ext cx="1847250" cy="270602"/>
            <a:chOff x="6480471" y="5508028"/>
            <a:chExt cx="3256789" cy="574892"/>
          </a:xfrm>
        </p:grpSpPr>
        <p:grpSp>
          <p:nvGrpSpPr>
            <p:cNvPr id="1336" name="Shape 1336"/>
            <p:cNvGrpSpPr/>
            <p:nvPr/>
          </p:nvGrpSpPr>
          <p:grpSpPr>
            <a:xfrm>
              <a:off x="6480471" y="5508028"/>
              <a:ext cx="3256789" cy="513600"/>
              <a:chOff x="6480471" y="5508028"/>
              <a:chExt cx="3256789" cy="513600"/>
            </a:xfrm>
          </p:grpSpPr>
          <p:pic>
            <p:nvPicPr>
              <p:cNvPr id="1337" name="Shape 1337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7720960" y="5508028"/>
                <a:ext cx="2016300" cy="513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38" name="Shape 1338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480471" y="5541082"/>
                <a:ext cx="648000" cy="446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39" name="Shape 1339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7200552" y="5685098"/>
                <a:ext cx="431999" cy="2438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40" name="Shape 1340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051375" y="5901121"/>
              <a:ext cx="93299" cy="181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41" name="Shape 1341"/>
          <p:cNvSpPr/>
          <p:nvPr/>
        </p:nvSpPr>
        <p:spPr>
          <a:xfrm>
            <a:off x="3229823" y="2584675"/>
            <a:ext cx="2263200" cy="6162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Informational influence from user v on user u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Not captured previously</a:t>
            </a:r>
          </a:p>
        </p:txBody>
      </p:sp>
      <p:cxnSp>
        <p:nvCxnSpPr>
          <p:cNvPr id="1342" name="Shape 1342"/>
          <p:cNvCxnSpPr>
            <a:stCxn id="1341" idx="0"/>
          </p:cNvCxnSpPr>
          <p:nvPr/>
        </p:nvCxnSpPr>
        <p:spPr>
          <a:xfrm rot="10800000" flipH="1">
            <a:off x="4361423" y="2197375"/>
            <a:ext cx="377100" cy="387300"/>
          </a:xfrm>
          <a:prstGeom prst="straightConnector1">
            <a:avLst/>
          </a:prstGeom>
          <a:solidFill>
            <a:srgbClr val="4F81BD"/>
          </a:solidFill>
          <a:ln w="508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343" name="Shape 1343"/>
          <p:cNvSpPr/>
          <p:nvPr/>
        </p:nvSpPr>
        <p:spPr>
          <a:xfrm>
            <a:off x="5377016" y="2648458"/>
            <a:ext cx="1799099" cy="5655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Previous </a:t>
            </a:r>
            <a:b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000" b="1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expressed opinions</a:t>
            </a: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y user v</a:t>
            </a:r>
          </a:p>
        </p:txBody>
      </p:sp>
      <p:sp>
        <p:nvSpPr>
          <p:cNvPr id="1344" name="Shape 1344"/>
          <p:cNvSpPr/>
          <p:nvPr/>
        </p:nvSpPr>
        <p:spPr>
          <a:xfrm rot="-5400000">
            <a:off x="6057107" y="1198348"/>
            <a:ext cx="290399" cy="25791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5" name="Shape 1345"/>
          <p:cNvSpPr/>
          <p:nvPr/>
        </p:nvSpPr>
        <p:spPr>
          <a:xfrm>
            <a:off x="6421596" y="1713048"/>
            <a:ext cx="1160699" cy="4842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6" name="Shape 1346"/>
          <p:cNvSpPr/>
          <p:nvPr/>
        </p:nvSpPr>
        <p:spPr>
          <a:xfrm>
            <a:off x="6973920" y="1341017"/>
            <a:ext cx="1536599" cy="5655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Exponential kernel (memory)</a:t>
            </a:r>
          </a:p>
        </p:txBody>
      </p:sp>
      <p:cxnSp>
        <p:nvCxnSpPr>
          <p:cNvPr id="1347" name="Shape 1347"/>
          <p:cNvCxnSpPr/>
          <p:nvPr/>
        </p:nvCxnSpPr>
        <p:spPr>
          <a:xfrm rot="10800000">
            <a:off x="1380921" y="3251553"/>
            <a:ext cx="0" cy="15153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1348" name="Shape 1348"/>
          <p:cNvCxnSpPr/>
          <p:nvPr/>
        </p:nvCxnSpPr>
        <p:spPr>
          <a:xfrm rot="10800000" flipH="1">
            <a:off x="1380921" y="4009128"/>
            <a:ext cx="6816000" cy="62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349" name="Shape 1349"/>
          <p:cNvCxnSpPr/>
          <p:nvPr/>
        </p:nvCxnSpPr>
        <p:spPr>
          <a:xfrm rot="10800000">
            <a:off x="4502219" y="4929241"/>
            <a:ext cx="0" cy="2705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C0504D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350" name="Shape 1350"/>
          <p:cNvCxnSpPr/>
          <p:nvPr/>
        </p:nvCxnSpPr>
        <p:spPr>
          <a:xfrm rot="10800000">
            <a:off x="2654921" y="5037541"/>
            <a:ext cx="0" cy="1622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4F81BD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351" name="Shape 1351"/>
          <p:cNvCxnSpPr/>
          <p:nvPr/>
        </p:nvCxnSpPr>
        <p:spPr>
          <a:xfrm>
            <a:off x="4183719" y="5199841"/>
            <a:ext cx="0" cy="1083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800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352" name="Shape 1352"/>
          <p:cNvCxnSpPr/>
          <p:nvPr/>
        </p:nvCxnSpPr>
        <p:spPr>
          <a:xfrm rot="10800000">
            <a:off x="1253521" y="4063512"/>
            <a:ext cx="0" cy="3786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7F7F7F"/>
            </a:solidFill>
            <a:prstDash val="solid"/>
            <a:round/>
            <a:headEnd type="stealth" w="lg" len="lg"/>
            <a:tailEnd type="stealth" w="lg" len="lg"/>
          </a:ln>
        </p:spPr>
      </p:cxnSp>
      <p:sp>
        <p:nvSpPr>
          <p:cNvPr id="1353" name="Shape 1353"/>
          <p:cNvSpPr/>
          <p:nvPr/>
        </p:nvSpPr>
        <p:spPr>
          <a:xfrm>
            <a:off x="552822" y="4063248"/>
            <a:ext cx="764399" cy="2814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</a:t>
            </a:r>
            <a:r>
              <a:rPr lang="en" sz="19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Alice</a:t>
            </a:r>
          </a:p>
        </p:txBody>
      </p:sp>
      <p:sp>
        <p:nvSpPr>
          <p:cNvPr id="1354" name="Shape 1354"/>
          <p:cNvSpPr/>
          <p:nvPr/>
        </p:nvSpPr>
        <p:spPr>
          <a:xfrm>
            <a:off x="170621" y="3197275"/>
            <a:ext cx="1465200" cy="281398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" sz="19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Alice</a:t>
            </a:r>
            <a:r>
              <a:rPr lang="en" sz="1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(t)</a:t>
            </a:r>
          </a:p>
        </p:txBody>
      </p:sp>
      <p:sp>
        <p:nvSpPr>
          <p:cNvPr id="1355" name="Shape 1355"/>
          <p:cNvSpPr/>
          <p:nvPr/>
        </p:nvSpPr>
        <p:spPr>
          <a:xfrm>
            <a:off x="6540619" y="3251398"/>
            <a:ext cx="127500" cy="113999"/>
          </a:xfrm>
          <a:prstGeom prst="rect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Shape 1356"/>
          <p:cNvSpPr/>
          <p:nvPr/>
        </p:nvSpPr>
        <p:spPr>
          <a:xfrm rot="-2419470">
            <a:off x="7510816" y="3270687"/>
            <a:ext cx="114507" cy="114507"/>
          </a:xfrm>
          <a:prstGeom prst="rect">
            <a:avLst/>
          </a:prstGeom>
          <a:solidFill>
            <a:srgbClr val="0080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Shape 1357"/>
          <p:cNvSpPr/>
          <p:nvPr/>
        </p:nvSpPr>
        <p:spPr>
          <a:xfrm>
            <a:off x="7050217" y="3636501"/>
            <a:ext cx="127500" cy="108300"/>
          </a:xfrm>
          <a:prstGeom prst="ellipse">
            <a:avLst/>
          </a:prstGeom>
          <a:solidFill>
            <a:srgbClr val="C0504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Shape 1358"/>
          <p:cNvSpPr txBox="1"/>
          <p:nvPr/>
        </p:nvSpPr>
        <p:spPr>
          <a:xfrm>
            <a:off x="7305017" y="3640937"/>
            <a:ext cx="509399" cy="2120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Alice</a:t>
            </a:r>
          </a:p>
        </p:txBody>
      </p:sp>
      <p:cxnSp>
        <p:nvCxnSpPr>
          <p:cNvPr id="1359" name="Shape 1359"/>
          <p:cNvCxnSpPr>
            <a:stCxn id="1355" idx="2"/>
            <a:endCxn id="1357" idx="1"/>
          </p:cNvCxnSpPr>
          <p:nvPr/>
        </p:nvCxnSpPr>
        <p:spPr>
          <a:xfrm>
            <a:off x="6604369" y="3365398"/>
            <a:ext cx="464400" cy="2871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360" name="Shape 1360"/>
          <p:cNvCxnSpPr>
            <a:stCxn id="1356" idx="1"/>
            <a:endCxn id="1357" idx="7"/>
          </p:cNvCxnSpPr>
          <p:nvPr/>
        </p:nvCxnSpPr>
        <p:spPr>
          <a:xfrm flipH="1">
            <a:off x="7159020" y="3364990"/>
            <a:ext cx="365400" cy="2874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361" name="Shape 1361"/>
          <p:cNvSpPr txBox="1"/>
          <p:nvPr/>
        </p:nvSpPr>
        <p:spPr>
          <a:xfrm>
            <a:off x="5967319" y="3255834"/>
            <a:ext cx="509399" cy="2120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Bob</a:t>
            </a:r>
          </a:p>
        </p:txBody>
      </p:sp>
      <p:sp>
        <p:nvSpPr>
          <p:cNvPr id="1362" name="Shape 1362"/>
          <p:cNvSpPr txBox="1"/>
          <p:nvPr/>
        </p:nvSpPr>
        <p:spPr>
          <a:xfrm>
            <a:off x="7623517" y="3147589"/>
            <a:ext cx="764399" cy="2120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Charly</a:t>
            </a:r>
          </a:p>
        </p:txBody>
      </p:sp>
      <p:cxnSp>
        <p:nvCxnSpPr>
          <p:cNvPr id="1363" name="Shape 1363"/>
          <p:cNvCxnSpPr/>
          <p:nvPr/>
        </p:nvCxnSpPr>
        <p:spPr>
          <a:xfrm rot="10800000" flipH="1">
            <a:off x="1380921" y="4387992"/>
            <a:ext cx="1274099" cy="62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4" name="Shape 1364"/>
          <p:cNvCxnSpPr/>
          <p:nvPr/>
        </p:nvCxnSpPr>
        <p:spPr>
          <a:xfrm rot="10800000">
            <a:off x="1380921" y="4875257"/>
            <a:ext cx="0" cy="5952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1365" name="Shape 1365"/>
          <p:cNvCxnSpPr/>
          <p:nvPr/>
        </p:nvCxnSpPr>
        <p:spPr>
          <a:xfrm rot="10800000" flipH="1">
            <a:off x="1380921" y="5193541"/>
            <a:ext cx="6816000" cy="62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366" name="Shape 1366"/>
          <p:cNvSpPr/>
          <p:nvPr/>
        </p:nvSpPr>
        <p:spPr>
          <a:xfrm>
            <a:off x="647637" y="4820976"/>
            <a:ext cx="733499" cy="2814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m(t)</a:t>
            </a:r>
          </a:p>
        </p:txBody>
      </p:sp>
      <p:sp>
        <p:nvSpPr>
          <p:cNvPr id="1367" name="Shape 1367"/>
          <p:cNvSpPr/>
          <p:nvPr/>
        </p:nvSpPr>
        <p:spPr>
          <a:xfrm>
            <a:off x="2049035" y="4875100"/>
            <a:ext cx="733499" cy="2814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" sz="19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368" name="Shape 1368"/>
          <p:cNvSpPr/>
          <p:nvPr/>
        </p:nvSpPr>
        <p:spPr>
          <a:xfrm>
            <a:off x="3610421" y="5145717"/>
            <a:ext cx="733499" cy="2814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" sz="19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369" name="Shape 1369"/>
          <p:cNvSpPr/>
          <p:nvPr/>
        </p:nvSpPr>
        <p:spPr>
          <a:xfrm>
            <a:off x="4405935" y="4712730"/>
            <a:ext cx="733499" cy="2814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" sz="19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cxnSp>
        <p:nvCxnSpPr>
          <p:cNvPr id="1370" name="Shape 1370"/>
          <p:cNvCxnSpPr/>
          <p:nvPr/>
        </p:nvCxnSpPr>
        <p:spPr>
          <a:xfrm>
            <a:off x="2654921" y="3955003"/>
            <a:ext cx="0" cy="432899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1" name="Shape 1371"/>
          <p:cNvCxnSpPr/>
          <p:nvPr/>
        </p:nvCxnSpPr>
        <p:spPr>
          <a:xfrm>
            <a:off x="2654921" y="3955003"/>
            <a:ext cx="1528799" cy="378600"/>
          </a:xfrm>
          <a:prstGeom prst="curvedConnector3">
            <a:avLst>
              <a:gd name="adj1" fmla="val 4070"/>
            </a:avLst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2" name="Shape 1372"/>
          <p:cNvCxnSpPr/>
          <p:nvPr/>
        </p:nvCxnSpPr>
        <p:spPr>
          <a:xfrm>
            <a:off x="4183719" y="3576139"/>
            <a:ext cx="0" cy="7578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3" name="Shape 1373"/>
          <p:cNvCxnSpPr/>
          <p:nvPr/>
        </p:nvCxnSpPr>
        <p:spPr>
          <a:xfrm>
            <a:off x="4183719" y="3576139"/>
            <a:ext cx="1465200" cy="378600"/>
          </a:xfrm>
          <a:prstGeom prst="curvedConnector3">
            <a:avLst>
              <a:gd name="adj1" fmla="val 2872"/>
            </a:avLst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4" name="Shape 1374"/>
          <p:cNvCxnSpPr/>
          <p:nvPr/>
        </p:nvCxnSpPr>
        <p:spPr>
          <a:xfrm rot="10800000">
            <a:off x="2591221" y="3900967"/>
            <a:ext cx="0" cy="432899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4F81BD"/>
            </a:solidFill>
            <a:prstDash val="solid"/>
            <a:round/>
            <a:headEnd type="stealth" w="lg" len="lg"/>
            <a:tailEnd type="stealth" w="lg" len="lg"/>
          </a:ln>
        </p:spPr>
      </p:cxnSp>
      <p:sp>
        <p:nvSpPr>
          <p:cNvPr id="1375" name="Shape 1375"/>
          <p:cNvSpPr/>
          <p:nvPr/>
        </p:nvSpPr>
        <p:spPr>
          <a:xfrm>
            <a:off x="1508321" y="3982719"/>
            <a:ext cx="1146600" cy="2430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" sz="15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Bob,Alice</a:t>
            </a: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" sz="15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376" name="Shape 1376"/>
          <p:cNvSpPr/>
          <p:nvPr/>
        </p:nvSpPr>
        <p:spPr>
          <a:xfrm>
            <a:off x="2782321" y="3738508"/>
            <a:ext cx="1401298" cy="2430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" sz="15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Charly,Alice</a:t>
            </a: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" sz="15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cxnSp>
        <p:nvCxnSpPr>
          <p:cNvPr id="1377" name="Shape 1377"/>
          <p:cNvCxnSpPr/>
          <p:nvPr/>
        </p:nvCxnSpPr>
        <p:spPr>
          <a:xfrm rot="10800000">
            <a:off x="1826821" y="3684648"/>
            <a:ext cx="0" cy="3786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378" name="Shape 1378"/>
          <p:cNvSpPr/>
          <p:nvPr/>
        </p:nvSpPr>
        <p:spPr>
          <a:xfrm>
            <a:off x="1380921" y="3441485"/>
            <a:ext cx="1082700" cy="2430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&gt;0, agree</a:t>
            </a:r>
          </a:p>
        </p:txBody>
      </p:sp>
      <p:cxnSp>
        <p:nvCxnSpPr>
          <p:cNvPr id="1379" name="Shape 1379"/>
          <p:cNvCxnSpPr/>
          <p:nvPr/>
        </p:nvCxnSpPr>
        <p:spPr>
          <a:xfrm rot="10800000">
            <a:off x="3228221" y="3414032"/>
            <a:ext cx="0" cy="3786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380" name="Shape 1380"/>
          <p:cNvSpPr/>
          <p:nvPr/>
        </p:nvSpPr>
        <p:spPr>
          <a:xfrm>
            <a:off x="2654921" y="3170867"/>
            <a:ext cx="1337699" cy="2430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&lt;0, disagree</a:t>
            </a:r>
          </a:p>
        </p:txBody>
      </p:sp>
      <p:cxnSp>
        <p:nvCxnSpPr>
          <p:cNvPr id="1381" name="Shape 1381"/>
          <p:cNvCxnSpPr/>
          <p:nvPr/>
        </p:nvCxnSpPr>
        <p:spPr>
          <a:xfrm rot="10800000">
            <a:off x="4120019" y="3576242"/>
            <a:ext cx="0" cy="703500"/>
          </a:xfrm>
          <a:prstGeom prst="straightConnector1">
            <a:avLst/>
          </a:prstGeom>
          <a:solidFill>
            <a:srgbClr val="4F81BD"/>
          </a:solidFill>
          <a:ln w="9525" cap="flat" cmpd="sng">
            <a:solidFill>
              <a:srgbClr val="008000"/>
            </a:solidFill>
            <a:prstDash val="solid"/>
            <a:round/>
            <a:headEnd type="stealth" w="lg" len="lg"/>
            <a:tailEnd type="stealth" w="lg" len="lg"/>
          </a:ln>
        </p:spPr>
      </p:cxnSp>
      <p:sp>
        <p:nvSpPr>
          <p:cNvPr id="1386" name="Shape 1386"/>
          <p:cNvSpPr txBox="1"/>
          <p:nvPr/>
        </p:nvSpPr>
        <p:spPr>
          <a:xfrm>
            <a:off x="2544396" y="526272"/>
            <a:ext cx="13154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Simulation and Estimation</a:t>
            </a:r>
          </a:p>
        </p:txBody>
      </p:sp>
      <p:sp>
        <p:nvSpPr>
          <p:cNvPr id="1387" name="Shape 1387"/>
          <p:cNvSpPr txBox="1"/>
          <p:nvPr/>
        </p:nvSpPr>
        <p:spPr>
          <a:xfrm>
            <a:off x="4575083" y="526272"/>
            <a:ext cx="13154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Real-data Experiment</a:t>
            </a:r>
          </a:p>
        </p:txBody>
      </p:sp>
      <p:sp>
        <p:nvSpPr>
          <p:cNvPr id="1388" name="Shape 1388"/>
          <p:cNvSpPr/>
          <p:nvPr/>
        </p:nvSpPr>
        <p:spPr>
          <a:xfrm>
            <a:off x="340928" y="1400380"/>
            <a:ext cx="5570099" cy="314099"/>
          </a:xfrm>
          <a:prstGeom prst="rect">
            <a:avLst/>
          </a:prstGeom>
          <a:solidFill>
            <a:srgbClr val="1DAF9B">
              <a:alpha val="46666"/>
            </a:srgbClr>
          </a:solidFill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Stochastic Process for opinions</a:t>
            </a:r>
          </a:p>
        </p:txBody>
      </p:sp>
      <p:sp>
        <p:nvSpPr>
          <p:cNvPr id="1389" name="Shape 1389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36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Shape 1390"/>
          <p:cNvSpPr/>
          <p:nvPr/>
        </p:nvSpPr>
        <p:spPr>
          <a:xfrm>
            <a:off x="6051975" y="4340175"/>
            <a:ext cx="2250900" cy="7008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91" name="Shape 1391"/>
          <p:cNvSpPr/>
          <p:nvPr/>
        </p:nvSpPr>
        <p:spPr>
          <a:xfrm>
            <a:off x="4840320" y="4160417"/>
            <a:ext cx="1536600" cy="565500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Sampled from the latent opinion</a:t>
            </a:r>
          </a:p>
        </p:txBody>
      </p:sp>
      <p:sp>
        <p:nvSpPr>
          <p:cNvPr id="68" name="Shape 1270"/>
          <p:cNvSpPr txBox="1">
            <a:spLocks/>
          </p:cNvSpPr>
          <p:nvPr/>
        </p:nvSpPr>
        <p:spPr>
          <a:xfrm>
            <a:off x="228600" y="618500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  <a:tabLst/>
              <a:defRPr/>
            </a:pPr>
            <a:r>
              <a:rPr kumimoji="0" lang="en" sz="2700" b="1" i="0" u="none" strike="noStrike" kern="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Learning opinion dynamics</a:t>
            </a:r>
            <a:r>
              <a:rPr kumimoji="0" lang="en" sz="2700" b="1" i="0" u="none" strike="noStrike" kern="0" cap="none" spc="0" normalizeH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(SLANT)</a:t>
            </a:r>
            <a:endParaRPr kumimoji="0" lang="en" sz="2700" b="1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  <a:tabLst/>
              <a:defRPr/>
            </a:pPr>
            <a:endParaRPr kumimoji="0" lang="en" sz="2700" b="1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Shape 1399"/>
          <p:cNvSpPr txBox="1"/>
          <p:nvPr/>
        </p:nvSpPr>
        <p:spPr>
          <a:xfrm>
            <a:off x="382747" y="465962"/>
            <a:ext cx="14555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Model Formulation</a:t>
            </a:r>
          </a:p>
        </p:txBody>
      </p:sp>
      <p:sp>
        <p:nvSpPr>
          <p:cNvPr id="1400" name="Shape 1400"/>
          <p:cNvSpPr txBox="1"/>
          <p:nvPr/>
        </p:nvSpPr>
        <p:spPr>
          <a:xfrm>
            <a:off x="2544396" y="526272"/>
            <a:ext cx="13154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Simulation and Estimation</a:t>
            </a:r>
          </a:p>
        </p:txBody>
      </p:sp>
      <p:sp>
        <p:nvSpPr>
          <p:cNvPr id="1401" name="Shape 1401"/>
          <p:cNvSpPr txBox="1"/>
          <p:nvPr/>
        </p:nvSpPr>
        <p:spPr>
          <a:xfrm>
            <a:off x="4575083" y="526272"/>
            <a:ext cx="13154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Real-data Experiment</a:t>
            </a:r>
          </a:p>
        </p:txBody>
      </p:sp>
      <p:pic>
        <p:nvPicPr>
          <p:cNvPr id="1402" name="Shape 14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2328" y="2787265"/>
            <a:ext cx="3688200" cy="5852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Shape 1403"/>
          <p:cNvSpPr/>
          <p:nvPr/>
        </p:nvSpPr>
        <p:spPr>
          <a:xfrm>
            <a:off x="319929" y="2152149"/>
            <a:ext cx="7051199" cy="360299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Find </a:t>
            </a:r>
            <a:r>
              <a:rPr lang="en" sz="12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optimal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parameters using</a:t>
            </a: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maximum likelihood estimation (MLE)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</a:t>
            </a:r>
          </a:p>
        </p:txBody>
      </p:sp>
      <p:sp>
        <p:nvSpPr>
          <p:cNvPr id="1404" name="Shape 1404"/>
          <p:cNvSpPr/>
          <p:nvPr/>
        </p:nvSpPr>
        <p:spPr>
          <a:xfrm>
            <a:off x="1430163" y="3728682"/>
            <a:ext cx="2874599" cy="284699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Message sentiments</a:t>
            </a:r>
          </a:p>
        </p:txBody>
      </p:sp>
      <p:sp>
        <p:nvSpPr>
          <p:cNvPr id="1405" name="Shape 1405"/>
          <p:cNvSpPr/>
          <p:nvPr/>
        </p:nvSpPr>
        <p:spPr>
          <a:xfrm>
            <a:off x="4901494" y="3695480"/>
            <a:ext cx="2494800" cy="284699"/>
          </a:xfrm>
          <a:prstGeom prst="rect">
            <a:avLst/>
          </a:prstGeom>
          <a:noFill/>
          <a:ln>
            <a:noFill/>
          </a:ln>
        </p:spPr>
        <p:txBody>
          <a:bodyPr lIns="78325" tIns="39150" rIns="78325" bIns="391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Message times</a:t>
            </a:r>
          </a:p>
        </p:txBody>
      </p:sp>
      <p:sp>
        <p:nvSpPr>
          <p:cNvPr id="1406" name="Shape 1406"/>
          <p:cNvSpPr/>
          <p:nvPr/>
        </p:nvSpPr>
        <p:spPr>
          <a:xfrm rot="-5400000">
            <a:off x="2677622" y="2301680"/>
            <a:ext cx="363300" cy="2424299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7" name="Shape 1407"/>
          <p:cNvSpPr/>
          <p:nvPr/>
        </p:nvSpPr>
        <p:spPr>
          <a:xfrm rot="-5400000">
            <a:off x="5866569" y="1716230"/>
            <a:ext cx="363300" cy="3595198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8" name="Shape 14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372" y="2923497"/>
            <a:ext cx="1315800" cy="36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9" name="Shape 14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7496" y="2832675"/>
            <a:ext cx="2657700" cy="55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0" name="Shape 1410"/>
          <p:cNvSpPr txBox="1"/>
          <p:nvPr/>
        </p:nvSpPr>
        <p:spPr>
          <a:xfrm>
            <a:off x="563481" y="4353191"/>
            <a:ext cx="7781699" cy="4055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For a large class of sentiment distributions, the MLE problem</a:t>
            </a: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is</a:t>
            </a: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parallelizable and convex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Markov property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allows us to </a:t>
            </a: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compute sums and integrals in linear time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!</a:t>
            </a:r>
          </a:p>
        </p:txBody>
      </p:sp>
      <p:sp>
        <p:nvSpPr>
          <p:cNvPr id="1411" name="Shape 1411"/>
          <p:cNvSpPr txBox="1"/>
          <p:nvPr/>
        </p:nvSpPr>
        <p:spPr>
          <a:xfrm>
            <a:off x="382744" y="1513816"/>
            <a:ext cx="3990599" cy="418799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Efficient parameter estimation using MLE</a:t>
            </a:r>
          </a:p>
        </p:txBody>
      </p:sp>
      <p:sp>
        <p:nvSpPr>
          <p:cNvPr id="1412" name="Shape 14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37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1270"/>
          <p:cNvSpPr txBox="1">
            <a:spLocks/>
          </p:cNvSpPr>
          <p:nvPr/>
        </p:nvSpPr>
        <p:spPr>
          <a:xfrm>
            <a:off x="228600" y="618500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  <a:tabLst/>
              <a:defRPr/>
            </a:pPr>
            <a:r>
              <a:rPr kumimoji="0" lang="en" sz="2700" b="1" i="0" u="none" strike="noStrike" kern="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Learning opinion dynamics</a:t>
            </a:r>
            <a:r>
              <a:rPr kumimoji="0" lang="en" sz="2700" b="1" i="0" u="none" strike="noStrike" kern="0" cap="none" spc="0" normalizeH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(SLANT)</a:t>
            </a:r>
            <a:endParaRPr kumimoji="0" lang="en" sz="2700" b="1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  <a:tabLst/>
              <a:defRPr/>
            </a:pPr>
            <a:endParaRPr kumimoji="0" lang="en" sz="2700" b="1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Shape 1417"/>
          <p:cNvSpPr/>
          <p:nvPr/>
        </p:nvSpPr>
        <p:spPr>
          <a:xfrm>
            <a:off x="3827950" y="3171776"/>
            <a:ext cx="4100100" cy="313200"/>
          </a:xfrm>
          <a:prstGeom prst="chevron">
            <a:avLst>
              <a:gd name="adj" fmla="val 50000"/>
            </a:avLst>
          </a:prstGeom>
          <a:solidFill>
            <a:srgbClr val="A4C2F4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5175" tIns="105175" rIns="105175" bIns="105175" anchor="ctr" anchorCtr="0">
            <a:noAutofit/>
          </a:bodyPr>
          <a:lstStyle/>
          <a:p>
            <a:pPr marL="393700" marR="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Mayweather vs Pacquiao, 05/2015</a:t>
            </a:r>
          </a:p>
        </p:txBody>
      </p:sp>
      <p:sp>
        <p:nvSpPr>
          <p:cNvPr id="1418" name="Shape 1418"/>
          <p:cNvSpPr/>
          <p:nvPr/>
        </p:nvSpPr>
        <p:spPr>
          <a:xfrm>
            <a:off x="3827950" y="3578880"/>
            <a:ext cx="4100100" cy="3132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5175" tIns="105175" rIns="105175" bIns="105175" anchor="ctr" anchorCtr="0">
            <a:noAutofit/>
          </a:bodyPr>
          <a:lstStyle/>
          <a:p>
            <a:pPr marL="393700" marR="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Bollywood star incident, 05/2015</a:t>
            </a:r>
          </a:p>
        </p:txBody>
      </p:sp>
      <p:sp>
        <p:nvSpPr>
          <p:cNvPr id="1419" name="Shape 1419"/>
          <p:cNvSpPr/>
          <p:nvPr/>
        </p:nvSpPr>
        <p:spPr>
          <a:xfrm>
            <a:off x="3827950" y="3983192"/>
            <a:ext cx="4100100" cy="313200"/>
          </a:xfrm>
          <a:prstGeom prst="chevron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5175" tIns="105175" rIns="105175" bIns="105175" anchor="ctr" anchorCtr="0">
            <a:noAutofit/>
          </a:bodyPr>
          <a:lstStyle/>
          <a:p>
            <a:pPr marL="393700" marR="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 elections, 04/2016</a:t>
            </a:r>
          </a:p>
        </p:txBody>
      </p:sp>
      <p:sp>
        <p:nvSpPr>
          <p:cNvPr id="1420" name="Shape 1420"/>
          <p:cNvSpPr/>
          <p:nvPr/>
        </p:nvSpPr>
        <p:spPr>
          <a:xfrm>
            <a:off x="3827950" y="2334775"/>
            <a:ext cx="4100100" cy="313200"/>
          </a:xfrm>
          <a:prstGeom prst="chevron">
            <a:avLst>
              <a:gd name="adj" fmla="val 50000"/>
            </a:avLst>
          </a:prstGeom>
          <a:solidFill>
            <a:srgbClr val="1DAF9B">
              <a:alpha val="46666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5175" tIns="105175" rIns="105175" bIns="105175" anchor="ctr" anchorCtr="0">
            <a:noAutofit/>
          </a:bodyPr>
          <a:lstStyle/>
          <a:p>
            <a:pPr marL="393700" marR="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Delhi Assembly Election, 12/2013</a:t>
            </a:r>
          </a:p>
        </p:txBody>
      </p:sp>
      <p:sp>
        <p:nvSpPr>
          <p:cNvPr id="1421" name="Shape 1421"/>
          <p:cNvSpPr/>
          <p:nvPr/>
        </p:nvSpPr>
        <p:spPr>
          <a:xfrm>
            <a:off x="3816112" y="2734559"/>
            <a:ext cx="4100100" cy="346500"/>
          </a:xfrm>
          <a:prstGeom prst="chevron">
            <a:avLst>
              <a:gd name="adj" fmla="val 50000"/>
            </a:avLst>
          </a:prstGeom>
          <a:solidFill>
            <a:srgbClr val="B1D8DE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5175" tIns="105175" rIns="105175" bIns="105175" anchor="ctr" anchorCtr="0">
            <a:noAutofit/>
          </a:bodyPr>
          <a:lstStyle/>
          <a:p>
            <a:pPr marL="393700" marR="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Avengers: Age of Ultron, 05/2015</a:t>
            </a:r>
          </a:p>
        </p:txBody>
      </p:sp>
      <p:pic>
        <p:nvPicPr>
          <p:cNvPr id="1422" name="Shape 14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575" y="2400125"/>
            <a:ext cx="2107800" cy="112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Shape 1426"/>
          <p:cNvSpPr txBox="1"/>
          <p:nvPr/>
        </p:nvSpPr>
        <p:spPr>
          <a:xfrm>
            <a:off x="382747" y="465962"/>
            <a:ext cx="14555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Model Formulation</a:t>
            </a:r>
          </a:p>
        </p:txBody>
      </p:sp>
      <p:sp>
        <p:nvSpPr>
          <p:cNvPr id="1427" name="Shape 1427"/>
          <p:cNvSpPr txBox="1"/>
          <p:nvPr/>
        </p:nvSpPr>
        <p:spPr>
          <a:xfrm>
            <a:off x="2544396" y="526272"/>
            <a:ext cx="13154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Simulation and Estimation</a:t>
            </a:r>
          </a:p>
        </p:txBody>
      </p:sp>
      <p:sp>
        <p:nvSpPr>
          <p:cNvPr id="1428" name="Shape 1428"/>
          <p:cNvSpPr txBox="1"/>
          <p:nvPr/>
        </p:nvSpPr>
        <p:spPr>
          <a:xfrm>
            <a:off x="4575083" y="526272"/>
            <a:ext cx="13154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Real-data Experiment</a:t>
            </a:r>
          </a:p>
        </p:txBody>
      </p:sp>
      <p:sp>
        <p:nvSpPr>
          <p:cNvPr id="1429" name="Shape 1429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38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270"/>
          <p:cNvSpPr txBox="1">
            <a:spLocks/>
          </p:cNvSpPr>
          <p:nvPr/>
        </p:nvSpPr>
        <p:spPr>
          <a:xfrm>
            <a:off x="228600" y="618500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  <a:tabLst/>
              <a:defRPr/>
            </a:pPr>
            <a:r>
              <a:rPr kumimoji="0" lang="en" sz="2700" b="1" i="0" u="none" strike="noStrike" kern="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Real</a:t>
            </a:r>
            <a:r>
              <a:rPr kumimoji="0" lang="en" sz="2700" b="1" i="0" u="none" strike="noStrike" kern="0" cap="none" spc="0" normalizeH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Data Experiments</a:t>
            </a:r>
            <a:endParaRPr kumimoji="0" lang="en" sz="2700" b="1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" name="Shape 1434" descr="TrainTrackHawkes_VTwitter_new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0807" y="2072628"/>
            <a:ext cx="6335999" cy="305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Shape 1435"/>
          <p:cNvSpPr txBox="1"/>
          <p:nvPr/>
        </p:nvSpPr>
        <p:spPr>
          <a:xfrm>
            <a:off x="3272578" y="1973261"/>
            <a:ext cx="5486399" cy="3201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Avengers: Age of Ultron, 05/2015</a:t>
            </a:r>
          </a:p>
        </p:txBody>
      </p:sp>
      <p:sp>
        <p:nvSpPr>
          <p:cNvPr id="1436" name="Shape 1436"/>
          <p:cNvSpPr txBox="1"/>
          <p:nvPr/>
        </p:nvSpPr>
        <p:spPr>
          <a:xfrm>
            <a:off x="635754" y="5247064"/>
            <a:ext cx="8639099" cy="39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forecasted opinion becomes less accurate as T increases, as one may expect.</a:t>
            </a:r>
          </a:p>
        </p:txBody>
      </p:sp>
      <p:sp>
        <p:nvSpPr>
          <p:cNvPr id="1440" name="Shape 1440"/>
          <p:cNvSpPr txBox="1"/>
          <p:nvPr/>
        </p:nvSpPr>
        <p:spPr>
          <a:xfrm>
            <a:off x="382747" y="465962"/>
            <a:ext cx="14555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Model Formulation</a:t>
            </a:r>
          </a:p>
        </p:txBody>
      </p:sp>
      <p:sp>
        <p:nvSpPr>
          <p:cNvPr id="1441" name="Shape 1441"/>
          <p:cNvSpPr txBox="1"/>
          <p:nvPr/>
        </p:nvSpPr>
        <p:spPr>
          <a:xfrm>
            <a:off x="2544396" y="526272"/>
            <a:ext cx="13154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Simulation and Estimation</a:t>
            </a:r>
          </a:p>
        </p:txBody>
      </p:sp>
      <p:sp>
        <p:nvSpPr>
          <p:cNvPr id="1442" name="Shape 1442"/>
          <p:cNvSpPr txBox="1"/>
          <p:nvPr/>
        </p:nvSpPr>
        <p:spPr>
          <a:xfrm>
            <a:off x="4575083" y="526272"/>
            <a:ext cx="13154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Real-data Experiment</a:t>
            </a:r>
          </a:p>
        </p:txBody>
      </p:sp>
      <p:sp>
        <p:nvSpPr>
          <p:cNvPr id="1443" name="Shape 1443"/>
          <p:cNvSpPr txBox="1"/>
          <p:nvPr/>
        </p:nvSpPr>
        <p:spPr>
          <a:xfrm>
            <a:off x="313625" y="1398604"/>
            <a:ext cx="3610500" cy="418799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Macroscopic Forecasting</a:t>
            </a:r>
          </a:p>
        </p:txBody>
      </p:sp>
      <p:sp>
        <p:nvSpPr>
          <p:cNvPr id="1444" name="Shape 1444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39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270"/>
          <p:cNvSpPr txBox="1">
            <a:spLocks/>
          </p:cNvSpPr>
          <p:nvPr/>
        </p:nvSpPr>
        <p:spPr>
          <a:xfrm>
            <a:off x="228600" y="618500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  <a:tabLst/>
              <a:defRPr/>
            </a:pPr>
            <a:r>
              <a:rPr kumimoji="0" lang="en" sz="2700" b="1" i="0" u="none" strike="noStrike" kern="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Real</a:t>
            </a:r>
            <a:r>
              <a:rPr kumimoji="0" lang="en" sz="2700" b="1" i="0" u="none" strike="noStrike" kern="0" cap="none" spc="0" normalizeH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Data Experiments</a:t>
            </a:r>
            <a:endParaRPr kumimoji="0" lang="en" sz="2700" b="1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907475" y="3717250"/>
            <a:ext cx="2112899" cy="496500"/>
          </a:xfrm>
          <a:prstGeom prst="rect">
            <a:avLst/>
          </a:prstGeom>
          <a:solidFill>
            <a:srgbClr val="A8B97F">
              <a:alpha val="61568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Information propagation</a:t>
            </a:r>
          </a:p>
        </p:txBody>
      </p:sp>
      <p:sp>
        <p:nvSpPr>
          <p:cNvPr id="219" name="Shape 219"/>
          <p:cNvSpPr/>
          <p:nvPr/>
        </p:nvSpPr>
        <p:spPr>
          <a:xfrm>
            <a:off x="6398500" y="3717250"/>
            <a:ext cx="1803300" cy="496500"/>
          </a:xfrm>
          <a:prstGeom prst="rect">
            <a:avLst/>
          </a:prstGeom>
          <a:solidFill>
            <a:srgbClr val="A8B97F">
              <a:alpha val="61568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Opinion propagation</a:t>
            </a:r>
          </a:p>
        </p:txBody>
      </p:sp>
      <p:sp>
        <p:nvSpPr>
          <p:cNvPr id="220" name="Shape 220"/>
          <p:cNvSpPr/>
          <p:nvPr/>
        </p:nvSpPr>
        <p:spPr>
          <a:xfrm>
            <a:off x="3313550" y="3597175"/>
            <a:ext cx="2741099" cy="773400"/>
          </a:xfrm>
          <a:prstGeom prst="leftRightArrow">
            <a:avLst>
              <a:gd name="adj1" fmla="val 76112"/>
              <a:gd name="adj2" fmla="val 50000"/>
            </a:avLst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Diffusion</a:t>
            </a:r>
          </a:p>
        </p:txBody>
      </p:sp>
      <p:sp>
        <p:nvSpPr>
          <p:cNvPr id="221" name="Shape 221"/>
          <p:cNvSpPr/>
          <p:nvPr/>
        </p:nvSpPr>
        <p:spPr>
          <a:xfrm>
            <a:off x="4221000" y="1792850"/>
            <a:ext cx="2361300" cy="892800"/>
          </a:xfrm>
          <a:prstGeom prst="chevron">
            <a:avLst>
              <a:gd name="adj" fmla="val 50000"/>
            </a:avLst>
          </a:prstGeom>
          <a:solidFill>
            <a:srgbClr val="1A9988">
              <a:alpha val="3294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Temporal as well as contextual</a:t>
            </a:r>
          </a:p>
        </p:txBody>
      </p:sp>
      <p:sp>
        <p:nvSpPr>
          <p:cNvPr id="222" name="Shape 222"/>
          <p:cNvSpPr/>
          <p:nvPr/>
        </p:nvSpPr>
        <p:spPr>
          <a:xfrm>
            <a:off x="1928100" y="3079950"/>
            <a:ext cx="219300" cy="496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7033500" y="3079950"/>
            <a:ext cx="219300" cy="496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2008900" y="3068400"/>
            <a:ext cx="5160899" cy="1100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4283375" y="2728950"/>
            <a:ext cx="92400" cy="427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Shape 226"/>
          <p:cNvSpPr/>
          <p:nvPr/>
        </p:nvSpPr>
        <p:spPr>
          <a:xfrm rot="-5400000">
            <a:off x="1807626" y="4712150"/>
            <a:ext cx="179999" cy="171599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7" name="Shape 227"/>
          <p:cNvCxnSpPr>
            <a:endCxn id="226" idx="6"/>
          </p:cNvCxnSpPr>
          <p:nvPr/>
        </p:nvCxnSpPr>
        <p:spPr>
          <a:xfrm>
            <a:off x="1895826" y="4199750"/>
            <a:ext cx="1800" cy="50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8" name="Shape 228"/>
          <p:cNvSpPr txBox="1"/>
          <p:nvPr/>
        </p:nvSpPr>
        <p:spPr>
          <a:xfrm>
            <a:off x="1295400" y="4786350"/>
            <a:ext cx="1803300" cy="594600"/>
          </a:xfrm>
          <a:prstGeom prst="rect">
            <a:avLst/>
          </a:prstGeom>
          <a:noFill/>
          <a:ln>
            <a:noFill/>
          </a:ln>
        </p:spPr>
        <p:txBody>
          <a:bodyPr lIns="96650" tIns="96650" rIns="96650" bIns="96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Deals with only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temporal data</a:t>
            </a:r>
          </a:p>
        </p:txBody>
      </p:sp>
      <p:sp>
        <p:nvSpPr>
          <p:cNvPr id="229" name="Shape 229"/>
          <p:cNvSpPr/>
          <p:nvPr/>
        </p:nvSpPr>
        <p:spPr>
          <a:xfrm rot="-5400000">
            <a:off x="7141627" y="4712150"/>
            <a:ext cx="179999" cy="171599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6650" tIns="96650" rIns="96650" bIns="96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0" name="Shape 230"/>
          <p:cNvCxnSpPr>
            <a:endCxn id="229" idx="6"/>
          </p:cNvCxnSpPr>
          <p:nvPr/>
        </p:nvCxnSpPr>
        <p:spPr>
          <a:xfrm>
            <a:off x="7229827" y="4199750"/>
            <a:ext cx="1800" cy="50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1" name="Shape 231"/>
          <p:cNvSpPr txBox="1"/>
          <p:nvPr/>
        </p:nvSpPr>
        <p:spPr>
          <a:xfrm>
            <a:off x="6363850" y="4786350"/>
            <a:ext cx="2361300" cy="594600"/>
          </a:xfrm>
          <a:prstGeom prst="rect">
            <a:avLst/>
          </a:prstGeom>
          <a:noFill/>
          <a:ln>
            <a:noFill/>
          </a:ln>
        </p:spPr>
        <p:txBody>
          <a:bodyPr lIns="96650" tIns="96650" rIns="96650" bIns="96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Deals with content as well as temporal data</a:t>
            </a:r>
          </a:p>
        </p:txBody>
      </p:sp>
      <p:sp>
        <p:nvSpPr>
          <p:cNvPr id="232" name="Shape 23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4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729450" y="703175"/>
            <a:ext cx="8907900" cy="59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Events are observations of complex dynamic process</a:t>
            </a:r>
          </a:p>
        </p:txBody>
      </p:sp>
      <p:sp>
        <p:nvSpPr>
          <p:cNvPr id="234" name="Shape 234"/>
          <p:cNvSpPr/>
          <p:nvPr/>
        </p:nvSpPr>
        <p:spPr>
          <a:xfrm>
            <a:off x="2457625" y="1776650"/>
            <a:ext cx="2054400" cy="925200"/>
          </a:xfrm>
          <a:prstGeom prst="homePlate">
            <a:avLst>
              <a:gd name="adj" fmla="val 50000"/>
            </a:avLst>
          </a:prstGeom>
          <a:solidFill>
            <a:srgbClr val="1A9988">
              <a:alpha val="3294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Complex </a:t>
            </a:r>
          </a:p>
          <a:p>
            <a:pPr lvl="0" indent="457200" rtl="0">
              <a:spcBef>
                <a:spcPts val="0"/>
              </a:spcBef>
              <a:buClr>
                <a:srgbClr val="000000"/>
              </a:buClr>
              <a:buFont typeface="Lato"/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interactions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9" name="Shape 1449" descr="forecastLog_trump_data_new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4973" y="2502723"/>
            <a:ext cx="3527099" cy="250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0" name="Shape 1450" descr="forecastLog_Twitter_new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114" y="2448285"/>
            <a:ext cx="4090199" cy="2526899"/>
          </a:xfrm>
          <a:prstGeom prst="rect">
            <a:avLst/>
          </a:prstGeom>
          <a:noFill/>
          <a:ln>
            <a:noFill/>
          </a:ln>
        </p:spPr>
      </p:pic>
      <p:sp>
        <p:nvSpPr>
          <p:cNvPr id="1451" name="Shape 1451"/>
          <p:cNvSpPr txBox="1"/>
          <p:nvPr/>
        </p:nvSpPr>
        <p:spPr>
          <a:xfrm>
            <a:off x="730995" y="1911500"/>
            <a:ext cx="2894999" cy="2775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Delhi Assembly Election, 12/2013</a:t>
            </a:r>
          </a:p>
        </p:txBody>
      </p:sp>
      <p:sp>
        <p:nvSpPr>
          <p:cNvPr id="1452" name="Shape 1452"/>
          <p:cNvSpPr txBox="1"/>
          <p:nvPr/>
        </p:nvSpPr>
        <p:spPr>
          <a:xfrm>
            <a:off x="5556878" y="1974200"/>
            <a:ext cx="2743199" cy="2775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 elections, 04/2016</a:t>
            </a:r>
          </a:p>
        </p:txBody>
      </p:sp>
      <p:pic>
        <p:nvPicPr>
          <p:cNvPr id="1453" name="Shape 14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4" y="2176101"/>
            <a:ext cx="9144000" cy="20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4" name="Shape 1454"/>
          <p:cNvSpPr txBox="1"/>
          <p:nvPr/>
        </p:nvSpPr>
        <p:spPr>
          <a:xfrm>
            <a:off x="723608" y="5115689"/>
            <a:ext cx="8621699" cy="634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Our model (in red) outperforms state of the art in terms of MSE                      ,  often by orders of magnitude</a:t>
            </a:r>
          </a:p>
        </p:txBody>
      </p:sp>
      <p:sp>
        <p:nvSpPr>
          <p:cNvPr id="1459" name="Shape 1459"/>
          <p:cNvSpPr txBox="1"/>
          <p:nvPr/>
        </p:nvSpPr>
        <p:spPr>
          <a:xfrm>
            <a:off x="2544396" y="526272"/>
            <a:ext cx="1315499" cy="5804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Lato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Simulation and Estimation</a:t>
            </a:r>
          </a:p>
        </p:txBody>
      </p:sp>
      <p:sp>
        <p:nvSpPr>
          <p:cNvPr id="1461" name="Shape 1461"/>
          <p:cNvSpPr txBox="1"/>
          <p:nvPr/>
        </p:nvSpPr>
        <p:spPr>
          <a:xfrm>
            <a:off x="313625" y="1398604"/>
            <a:ext cx="3610500" cy="418799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Microscopic forecasting, MSE</a:t>
            </a:r>
          </a:p>
        </p:txBody>
      </p:sp>
      <p:sp>
        <p:nvSpPr>
          <p:cNvPr id="1462" name="Shape 146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40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270"/>
          <p:cNvSpPr txBox="1">
            <a:spLocks/>
          </p:cNvSpPr>
          <p:nvPr/>
        </p:nvSpPr>
        <p:spPr>
          <a:xfrm>
            <a:off x="228600" y="618500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  <a:tabLst/>
              <a:defRPr/>
            </a:pPr>
            <a:r>
              <a:rPr kumimoji="0" lang="en" sz="2700" b="1" i="0" u="none" strike="noStrike" kern="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Real</a:t>
            </a:r>
            <a:r>
              <a:rPr kumimoji="0" lang="en" sz="2700" b="1" i="0" u="none" strike="noStrike" kern="0" cap="none" spc="0" normalizeH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Data Experiments</a:t>
            </a:r>
            <a:endParaRPr kumimoji="0" lang="en" sz="2700" b="1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Shape 1086"/>
          <p:cNvSpPr txBox="1">
            <a:spLocks noGrp="1"/>
          </p:cNvSpPr>
          <p:nvPr>
            <p:ph type="title"/>
          </p:nvPr>
        </p:nvSpPr>
        <p:spPr>
          <a:xfrm>
            <a:off x="729450" y="1469401"/>
            <a:ext cx="7688400" cy="19521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38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Learning </a:t>
            </a:r>
            <a:r>
              <a:rPr lang="en" sz="3800" b="1" i="0" u="none" strike="noStrike" cap="none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Nonlinear</a:t>
            </a:r>
            <a:r>
              <a:rPr lang="en" sz="38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Opinion Dynamics in Social Networks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dirty="0"/>
              <a:t>														</a:t>
            </a:r>
            <a:r>
              <a:rPr lang="en" sz="1800" dirty="0">
                <a:solidFill>
                  <a:srgbClr val="FFC000"/>
                </a:solidFill>
              </a:rPr>
              <a:t>ICDM 17</a:t>
            </a:r>
          </a:p>
        </p:txBody>
      </p:sp>
      <p:sp>
        <p:nvSpPr>
          <p:cNvPr id="1087" name="Shape 1087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41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8373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/>
          <p:nvPr/>
        </p:nvSpPr>
        <p:spPr>
          <a:xfrm>
            <a:off x="4171950" y="1714500"/>
            <a:ext cx="1657350" cy="3200400"/>
          </a:xfrm>
          <a:prstGeom prst="rect">
            <a:avLst/>
          </a:prstGeom>
          <a:solidFill>
            <a:srgbClr val="F2F2F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050">
              <a:solidFill>
                <a:schemeClr val="lt1"/>
              </a:solidFill>
            </a:endParaRPr>
          </a:p>
        </p:txBody>
      </p:sp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216796" y="1912806"/>
            <a:ext cx="926204" cy="48749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342900" indent="-171450">
              <a:spcBef>
                <a:spcPts val="0"/>
              </a:spcBef>
              <a:buClr>
                <a:srgbClr val="6A3718"/>
              </a:buClr>
              <a:buSzPct val="25000"/>
              <a:buNone/>
            </a:pPr>
            <a:endParaRPr sz="1350">
              <a:solidFill>
                <a:srgbClr val="1155CC"/>
              </a:solidFill>
            </a:endParaRPr>
          </a:p>
          <a:p>
            <a:pPr indent="-68580">
              <a:buSzPct val="25000"/>
              <a:buNone/>
            </a:pPr>
            <a:endParaRPr sz="1350">
              <a:solidFill>
                <a:srgbClr val="1155CC"/>
              </a:solidFill>
            </a:endParaRPr>
          </a:p>
        </p:txBody>
      </p:sp>
      <p:sp>
        <p:nvSpPr>
          <p:cNvPr id="472" name="Shape 472"/>
          <p:cNvSpPr txBox="1">
            <a:spLocks noGrp="1"/>
          </p:cNvSpPr>
          <p:nvPr>
            <p:ph type="title"/>
          </p:nvPr>
        </p:nvSpPr>
        <p:spPr>
          <a:xfrm>
            <a:off x="285750" y="628650"/>
            <a:ext cx="8574750" cy="40500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chemeClr val="bg2"/>
                </a:solidFill>
              </a:rPr>
              <a:t>SLANT+:  A nonlinear departure from SLANT</a:t>
            </a:r>
          </a:p>
        </p:txBody>
      </p:sp>
      <p:sp>
        <p:nvSpPr>
          <p:cNvPr id="558" name="Shape 558"/>
          <p:cNvSpPr/>
          <p:nvPr/>
        </p:nvSpPr>
        <p:spPr>
          <a:xfrm>
            <a:off x="4343400" y="1828800"/>
            <a:ext cx="1314450" cy="57150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sz="1500">
                <a:solidFill>
                  <a:schemeClr val="dk1"/>
                </a:solidFill>
              </a:rPr>
              <a:t>Informational</a:t>
            </a:r>
          </a:p>
          <a:p>
            <a:pPr algn="ctr">
              <a:buClr>
                <a:schemeClr val="dk1"/>
              </a:buClr>
              <a:buSzPct val="25000"/>
            </a:pPr>
            <a:r>
              <a:rPr lang="en-US" sz="1500">
                <a:solidFill>
                  <a:schemeClr val="dk1"/>
                </a:solidFill>
              </a:rPr>
              <a:t>Influence</a:t>
            </a:r>
          </a:p>
        </p:txBody>
      </p:sp>
      <p:sp>
        <p:nvSpPr>
          <p:cNvPr id="560" name="Shape 560"/>
          <p:cNvSpPr/>
          <p:nvPr/>
        </p:nvSpPr>
        <p:spPr>
          <a:xfrm>
            <a:off x="4343400" y="3600450"/>
            <a:ext cx="1371600" cy="5715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sz="1500" dirty="0">
                <a:solidFill>
                  <a:schemeClr val="dk1"/>
                </a:solidFill>
              </a:rPr>
              <a:t>Temporal</a:t>
            </a:r>
          </a:p>
          <a:p>
            <a:pPr algn="ctr">
              <a:buClr>
                <a:schemeClr val="dk1"/>
              </a:buClr>
              <a:buSzPct val="25000"/>
            </a:pPr>
            <a:r>
              <a:rPr lang="en-US" sz="1500" dirty="0">
                <a:solidFill>
                  <a:schemeClr val="dk1"/>
                </a:solidFill>
              </a:rPr>
              <a:t>Influence</a:t>
            </a:r>
          </a:p>
        </p:txBody>
      </p:sp>
      <p:sp>
        <p:nvSpPr>
          <p:cNvPr id="561" name="Shape 561"/>
          <p:cNvSpPr/>
          <p:nvPr/>
        </p:nvSpPr>
        <p:spPr>
          <a:xfrm>
            <a:off x="6115050" y="2686051"/>
            <a:ext cx="1543050" cy="514349"/>
          </a:xfrm>
          <a:prstGeom prst="roundRect">
            <a:avLst>
              <a:gd name="adj" fmla="val 2821"/>
            </a:avLst>
          </a:prstGeom>
          <a:solidFill>
            <a:srgbClr val="FFCC66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500" dirty="0">
                <a:solidFill>
                  <a:schemeClr val="dk1"/>
                </a:solidFill>
              </a:rPr>
              <a:t>Nonlinear Modeling</a:t>
            </a:r>
          </a:p>
        </p:txBody>
      </p:sp>
      <p:sp>
        <p:nvSpPr>
          <p:cNvPr id="563" name="Shape 563"/>
          <p:cNvSpPr/>
          <p:nvPr/>
        </p:nvSpPr>
        <p:spPr>
          <a:xfrm rot="5400000">
            <a:off x="4457699" y="2514601"/>
            <a:ext cx="1143000" cy="914399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48123"/>
            </a:avLst>
          </a:prstGeom>
          <a:solidFill>
            <a:srgbClr val="66AFBC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050">
              <a:solidFill>
                <a:schemeClr val="lt1"/>
              </a:solidFill>
            </a:endParaRPr>
          </a:p>
        </p:txBody>
      </p:sp>
      <p:sp>
        <p:nvSpPr>
          <p:cNvPr id="564" name="Shape 564"/>
          <p:cNvSpPr/>
          <p:nvPr/>
        </p:nvSpPr>
        <p:spPr>
          <a:xfrm>
            <a:off x="4571998" y="2781642"/>
            <a:ext cx="906738" cy="32316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650" dirty="0">
                <a:latin typeface="Calibri"/>
                <a:ea typeface="Calibri"/>
                <a:cs typeface="Calibri"/>
                <a:sym typeface="Calibri"/>
              </a:rPr>
              <a:t>Coupling</a:t>
            </a:r>
          </a:p>
        </p:txBody>
      </p:sp>
      <p:pic>
        <p:nvPicPr>
          <p:cNvPr id="565" name="Shape 5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0769" y="1828800"/>
            <a:ext cx="2993231" cy="42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Shape 5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0054" y="3704561"/>
            <a:ext cx="3003946" cy="467388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Shape 567"/>
          <p:cNvSpPr/>
          <p:nvPr/>
        </p:nvSpPr>
        <p:spPr>
          <a:xfrm rot="5400000">
            <a:off x="7600949" y="2514601"/>
            <a:ext cx="1371600" cy="914399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48123"/>
            </a:avLst>
          </a:prstGeom>
          <a:solidFill>
            <a:srgbClr val="66AFBC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050">
              <a:solidFill>
                <a:schemeClr val="lt1"/>
              </a:solidFill>
            </a:endParaRPr>
          </a:p>
        </p:txBody>
      </p:sp>
      <p:sp>
        <p:nvSpPr>
          <p:cNvPr id="568" name="Shape 568"/>
          <p:cNvSpPr/>
          <p:nvPr/>
        </p:nvSpPr>
        <p:spPr>
          <a:xfrm>
            <a:off x="7829550" y="2800350"/>
            <a:ext cx="906738" cy="32316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650">
                <a:latin typeface="Calibri"/>
                <a:ea typeface="Calibri"/>
                <a:cs typeface="Calibri"/>
                <a:sym typeface="Calibri"/>
              </a:rPr>
              <a:t>Coupling</a:t>
            </a:r>
          </a:p>
        </p:txBody>
      </p:sp>
      <p:sp>
        <p:nvSpPr>
          <p:cNvPr id="569" name="Shape 569"/>
          <p:cNvSpPr/>
          <p:nvPr/>
        </p:nvSpPr>
        <p:spPr>
          <a:xfrm rot="-2864485">
            <a:off x="6836875" y="2380556"/>
            <a:ext cx="400049" cy="11994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A839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050">
              <a:solidFill>
                <a:schemeClr val="lt1"/>
              </a:solidFill>
            </a:endParaRPr>
          </a:p>
        </p:txBody>
      </p:sp>
      <p:sp>
        <p:nvSpPr>
          <p:cNvPr id="570" name="Shape 570"/>
          <p:cNvSpPr/>
          <p:nvPr/>
        </p:nvSpPr>
        <p:spPr>
          <a:xfrm rot="3494841">
            <a:off x="6696794" y="3481888"/>
            <a:ext cx="594113" cy="11929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A839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050">
              <a:solidFill>
                <a:schemeClr val="lt1"/>
              </a:solidFill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800100" y="1426581"/>
            <a:ext cx="1485900" cy="342900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SLANT</a:t>
            </a:r>
          </a:p>
        </p:txBody>
      </p:sp>
      <p:pic>
        <p:nvPicPr>
          <p:cNvPr id="107" name="Shape 2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" y="2286000"/>
            <a:ext cx="2993175" cy="42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2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650" y="3761775"/>
            <a:ext cx="3003975" cy="46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561"/>
          <p:cNvSpPr/>
          <p:nvPr/>
        </p:nvSpPr>
        <p:spPr>
          <a:xfrm>
            <a:off x="571500" y="2975328"/>
            <a:ext cx="1428750" cy="453673"/>
          </a:xfrm>
          <a:prstGeom prst="roundRect">
            <a:avLst>
              <a:gd name="adj" fmla="val 2821"/>
            </a:avLst>
          </a:prstGeom>
          <a:solidFill>
            <a:srgbClr val="F2D6AC"/>
          </a:solidFill>
          <a:ln>
            <a:solidFill>
              <a:schemeClr val="tx1"/>
            </a:solidFill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sz="1500" dirty="0">
                <a:solidFill>
                  <a:schemeClr val="dk1"/>
                </a:solidFill>
              </a:rPr>
              <a:t>Fixed, linear, semi-coupled</a:t>
            </a:r>
          </a:p>
        </p:txBody>
      </p:sp>
      <p:sp>
        <p:nvSpPr>
          <p:cNvPr id="110" name="Shape 569"/>
          <p:cNvSpPr/>
          <p:nvPr/>
        </p:nvSpPr>
        <p:spPr>
          <a:xfrm rot="-2864485">
            <a:off x="1481482" y="2791392"/>
            <a:ext cx="257246" cy="10189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A839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050">
              <a:solidFill>
                <a:schemeClr val="lt1"/>
              </a:solidFill>
            </a:endParaRPr>
          </a:p>
        </p:txBody>
      </p:sp>
      <p:sp>
        <p:nvSpPr>
          <p:cNvPr id="111" name="Shape 569"/>
          <p:cNvSpPr/>
          <p:nvPr/>
        </p:nvSpPr>
        <p:spPr>
          <a:xfrm rot="3071488">
            <a:off x="1402357" y="3639651"/>
            <a:ext cx="387104" cy="11769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A839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050">
              <a:solidFill>
                <a:schemeClr val="lt1"/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 rot="5400000">
            <a:off x="2857500" y="2857500"/>
            <a:ext cx="342900" cy="11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2286000" y="3086100"/>
            <a:ext cx="15744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itchFamily="34" charset="0"/>
              </a:rPr>
              <a:t>Set of past events</a:t>
            </a:r>
          </a:p>
        </p:txBody>
      </p:sp>
      <p:sp>
        <p:nvSpPr>
          <p:cNvPr id="115" name="Shape 561"/>
          <p:cNvSpPr/>
          <p:nvPr/>
        </p:nvSpPr>
        <p:spPr>
          <a:xfrm>
            <a:off x="4229100" y="4343401"/>
            <a:ext cx="1543050" cy="514349"/>
          </a:xfrm>
          <a:prstGeom prst="roundRect">
            <a:avLst>
              <a:gd name="adj" fmla="val 28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500" dirty="0">
                <a:solidFill>
                  <a:schemeClr val="dk1"/>
                </a:solidFill>
              </a:rPr>
              <a:t>Nonlinear Modeling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6572250" y="1314450"/>
            <a:ext cx="1485900" cy="3429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Calibri" pitchFamily="34" charset="0"/>
              </a:rPr>
              <a:t>SLANT+</a:t>
            </a:r>
          </a:p>
        </p:txBody>
      </p:sp>
    </p:spTree>
    <p:extLst>
      <p:ext uri="{BB962C8B-B14F-4D97-AF65-F5344CB8AC3E}">
        <p14:creationId xmlns:p14="http://schemas.microsoft.com/office/powerpoint/2010/main" val="213233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ed Rectangle 48"/>
          <p:cNvSpPr/>
          <p:nvPr/>
        </p:nvSpPr>
        <p:spPr>
          <a:xfrm>
            <a:off x="4171950" y="1257300"/>
            <a:ext cx="2800350" cy="74295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216796" y="1912806"/>
            <a:ext cx="926204" cy="48749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342900" indent="-171450">
              <a:spcBef>
                <a:spcPts val="0"/>
              </a:spcBef>
              <a:buClr>
                <a:srgbClr val="6A3718"/>
              </a:buClr>
              <a:buSzPct val="25000"/>
              <a:buNone/>
            </a:pPr>
            <a:endParaRPr sz="1350">
              <a:solidFill>
                <a:srgbClr val="1155CC"/>
              </a:solidFill>
            </a:endParaRPr>
          </a:p>
          <a:p>
            <a:pPr indent="-68580">
              <a:buSzPct val="25000"/>
              <a:buNone/>
            </a:pPr>
            <a:endParaRPr sz="1350">
              <a:solidFill>
                <a:srgbClr val="1155CC"/>
              </a:solidFill>
            </a:endParaRPr>
          </a:p>
        </p:txBody>
      </p:sp>
      <p:sp>
        <p:nvSpPr>
          <p:cNvPr id="472" name="Shape 472"/>
          <p:cNvSpPr txBox="1">
            <a:spLocks noGrp="1"/>
          </p:cNvSpPr>
          <p:nvPr>
            <p:ph type="title"/>
          </p:nvPr>
        </p:nvSpPr>
        <p:spPr>
          <a:xfrm>
            <a:off x="285750" y="628650"/>
            <a:ext cx="8574750" cy="40500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chemeClr val="bg2"/>
                </a:solidFill>
              </a:rPr>
              <a:t>SLANT+: An intuitive approach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229100" y="1314451"/>
            <a:ext cx="531495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  <a:latin typeface="Calibri"/>
              </a:rPr>
              <a:t>Capturing  nonlinearity  via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  <a:latin typeface="Calibri"/>
              </a:rPr>
              <a:t> recurrent  neural network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28700" y="2628900"/>
            <a:ext cx="1600200" cy="5143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Coupling</a:t>
            </a:r>
          </a:p>
        </p:txBody>
      </p:sp>
      <p:cxnSp>
        <p:nvCxnSpPr>
          <p:cNvPr id="31" name="Shape 30"/>
          <p:cNvCxnSpPr>
            <a:stCxn id="29" idx="3"/>
            <a:endCxn id="29" idx="1"/>
          </p:cNvCxnSpPr>
          <p:nvPr/>
        </p:nvCxnSpPr>
        <p:spPr>
          <a:xfrm flipH="1">
            <a:off x="1028700" y="2886075"/>
            <a:ext cx="1600200" cy="1191"/>
          </a:xfrm>
          <a:prstGeom prst="bentConnector5">
            <a:avLst>
              <a:gd name="adj1" fmla="val -10714"/>
              <a:gd name="adj2" fmla="val 35988665"/>
              <a:gd name="adj3" fmla="val 110714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Up Arrow 37"/>
          <p:cNvSpPr/>
          <p:nvPr/>
        </p:nvSpPr>
        <p:spPr>
          <a:xfrm>
            <a:off x="1657350" y="3200400"/>
            <a:ext cx="228600" cy="5143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9" name="Up Arrow 38"/>
          <p:cNvSpPr/>
          <p:nvPr/>
        </p:nvSpPr>
        <p:spPr>
          <a:xfrm>
            <a:off x="1657350" y="2171700"/>
            <a:ext cx="228600" cy="5143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885950"/>
            <a:ext cx="75746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1989" y="1885950"/>
            <a:ext cx="901211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14450" y="3829051"/>
            <a:ext cx="18288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57350" y="3768846"/>
            <a:ext cx="800100" cy="40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1428750" y="3641035"/>
            <a:ext cx="2920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,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40450" y="1714500"/>
            <a:ext cx="2920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,</a:t>
            </a:r>
          </a:p>
        </p:txBody>
      </p:sp>
      <p:sp>
        <p:nvSpPr>
          <p:cNvPr id="51" name="Down Arrow 50"/>
          <p:cNvSpPr/>
          <p:nvPr/>
        </p:nvSpPr>
        <p:spPr>
          <a:xfrm>
            <a:off x="4629150" y="1943100"/>
            <a:ext cx="285750" cy="571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2" name="Rectangle 51"/>
          <p:cNvSpPr/>
          <p:nvPr/>
        </p:nvSpPr>
        <p:spPr>
          <a:xfrm>
            <a:off x="4000500" y="2628900"/>
            <a:ext cx="1657350" cy="628650"/>
          </a:xfrm>
          <a:prstGeom prst="rect">
            <a:avLst/>
          </a:prstGeom>
          <a:solidFill>
            <a:srgbClr val="F2D6A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25" dirty="0">
                <a:solidFill>
                  <a:srgbClr val="002060"/>
                </a:solidFill>
                <a:latin typeface="Calibri" pitchFamily="34" charset="0"/>
              </a:rPr>
              <a:t>A single RNN for</a:t>
            </a:r>
          </a:p>
          <a:p>
            <a:pPr algn="ctr"/>
            <a:r>
              <a:rPr lang="en-US" sz="1725" dirty="0">
                <a:solidFill>
                  <a:srgbClr val="002060"/>
                </a:solidFill>
                <a:latin typeface="Calibri" pitchFamily="34" charset="0"/>
              </a:rPr>
              <a:t> whole network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943600" y="2628900"/>
            <a:ext cx="1428750" cy="628650"/>
          </a:xfrm>
          <a:prstGeom prst="rect">
            <a:avLst/>
          </a:prstGeom>
          <a:solidFill>
            <a:srgbClr val="F2D6A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25" dirty="0">
                <a:solidFill>
                  <a:srgbClr val="002060"/>
                </a:solidFill>
                <a:latin typeface="Calibri" pitchFamily="34" charset="0"/>
              </a:rPr>
              <a:t>Small RNNs </a:t>
            </a:r>
          </a:p>
          <a:p>
            <a:pPr algn="ctr"/>
            <a:r>
              <a:rPr lang="en-US" sz="1725" dirty="0">
                <a:solidFill>
                  <a:srgbClr val="002060"/>
                </a:solidFill>
                <a:latin typeface="Calibri" pitchFamily="34" charset="0"/>
              </a:rPr>
              <a:t>per user</a:t>
            </a:r>
          </a:p>
        </p:txBody>
      </p:sp>
      <p:sp>
        <p:nvSpPr>
          <p:cNvPr id="54" name="Down Arrow 53"/>
          <p:cNvSpPr/>
          <p:nvPr/>
        </p:nvSpPr>
        <p:spPr>
          <a:xfrm>
            <a:off x="6400800" y="1885950"/>
            <a:ext cx="285750" cy="571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5" name="Rectangle 54"/>
          <p:cNvSpPr/>
          <p:nvPr/>
        </p:nvSpPr>
        <p:spPr>
          <a:xfrm>
            <a:off x="3371850" y="3486150"/>
            <a:ext cx="2514600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1. Expressivity issues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371850" y="3714750"/>
            <a:ext cx="4114800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2. Training issues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943600" y="3486150"/>
            <a:ext cx="4114800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</a:pP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1. Explainable</a:t>
            </a:r>
          </a:p>
          <a:p>
            <a:pPr marL="342900" indent="-342900">
              <a:lnSpc>
                <a:spcPct val="80000"/>
              </a:lnSpc>
            </a:pP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2. Decentralized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43200" y="4114800"/>
            <a:ext cx="3429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RMTPP, Du et al. 16, In KDD 2016</a:t>
            </a:r>
          </a:p>
        </p:txBody>
      </p:sp>
    </p:spTree>
    <p:extLst>
      <p:ext uri="{BB962C8B-B14F-4D97-AF65-F5344CB8AC3E}">
        <p14:creationId xmlns:p14="http://schemas.microsoft.com/office/powerpoint/2010/main" val="3211999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/>
          <p:nvPr/>
        </p:nvSpPr>
        <p:spPr>
          <a:xfrm>
            <a:off x="1543051" y="5086350"/>
            <a:ext cx="1600199" cy="285750"/>
          </a:xfrm>
          <a:prstGeom prst="roundRect">
            <a:avLst>
              <a:gd name="adj" fmla="val 16667"/>
            </a:avLst>
          </a:prstGeom>
          <a:solidFill>
            <a:srgbClr val="CAD5B1"/>
          </a:solidFill>
          <a:ln w="25400" cap="flat" cmpd="sng">
            <a:solidFill>
              <a:srgbClr val="3A839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050">
              <a:solidFill>
                <a:schemeClr val="lt1"/>
              </a:solidFill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216796" y="2770056"/>
            <a:ext cx="926204" cy="48749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342900" indent="-171450">
              <a:spcBef>
                <a:spcPts val="0"/>
              </a:spcBef>
              <a:buClr>
                <a:srgbClr val="6A3718"/>
              </a:buClr>
              <a:buSzPct val="25000"/>
              <a:buNone/>
            </a:pPr>
            <a:endParaRPr sz="1350">
              <a:solidFill>
                <a:srgbClr val="1155CC"/>
              </a:solidFill>
            </a:endParaRPr>
          </a:p>
          <a:p>
            <a:pPr indent="-68580">
              <a:buSzPct val="25000"/>
              <a:buNone/>
            </a:pPr>
            <a:endParaRPr sz="1350">
              <a:solidFill>
                <a:srgbClr val="1155CC"/>
              </a:solidFill>
            </a:endParaRPr>
          </a:p>
        </p:txBody>
      </p:sp>
      <p:sp>
        <p:nvSpPr>
          <p:cNvPr id="596" name="Shape 596"/>
          <p:cNvSpPr txBox="1">
            <a:spLocks noGrp="1"/>
          </p:cNvSpPr>
          <p:nvPr>
            <p:ph type="title"/>
          </p:nvPr>
        </p:nvSpPr>
        <p:spPr>
          <a:xfrm>
            <a:off x="228600" y="571501"/>
            <a:ext cx="8574732" cy="40511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chemeClr val="bg2"/>
                </a:solidFill>
              </a:rPr>
              <a:t>Nonlinear Modeling:</a:t>
            </a:r>
            <a:br>
              <a:rPr lang="en-US" b="1" dirty="0">
                <a:solidFill>
                  <a:schemeClr val="bg2"/>
                </a:solidFill>
              </a:rPr>
            </a:br>
            <a:r>
              <a:rPr lang="en-US" b="1" dirty="0">
                <a:solidFill>
                  <a:schemeClr val="bg2"/>
                </a:solidFill>
              </a:rPr>
              <a:t>A networked guided RNN approach</a:t>
            </a:r>
          </a:p>
        </p:txBody>
      </p:sp>
      <p:sp>
        <p:nvSpPr>
          <p:cNvPr id="595" name="Shape 595"/>
          <p:cNvSpPr txBox="1">
            <a:spLocks noGrp="1"/>
          </p:cNvSpPr>
          <p:nvPr>
            <p:ph type="body" idx="2"/>
          </p:nvPr>
        </p:nvSpPr>
        <p:spPr>
          <a:xfrm>
            <a:off x="1600201" y="5029200"/>
            <a:ext cx="1600199" cy="26314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>
                <a:solidFill>
                  <a:srgbClr val="C00000"/>
                </a:solidFill>
              </a:rPr>
              <a:t>RNN for user u</a:t>
            </a:r>
          </a:p>
        </p:txBody>
      </p:sp>
      <p:pic>
        <p:nvPicPr>
          <p:cNvPr id="578" name="Shape 5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251" y="1771650"/>
            <a:ext cx="4253672" cy="3014662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Shape 579"/>
          <p:cNvSpPr/>
          <p:nvPr/>
        </p:nvSpPr>
        <p:spPr>
          <a:xfrm>
            <a:off x="3322362" y="2923401"/>
            <a:ext cx="906738" cy="27699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350" dirty="0">
                <a:latin typeface="Calibri"/>
                <a:ea typeface="Calibri"/>
                <a:cs typeface="Calibri"/>
                <a:sym typeface="Calibri"/>
              </a:rPr>
              <a:t>Coupling</a:t>
            </a:r>
          </a:p>
        </p:txBody>
      </p:sp>
      <p:sp>
        <p:nvSpPr>
          <p:cNvPr id="580" name="Shape 580"/>
          <p:cNvSpPr/>
          <p:nvPr/>
        </p:nvSpPr>
        <p:spPr>
          <a:xfrm>
            <a:off x="3546440" y="4572000"/>
            <a:ext cx="1314450" cy="571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7A875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sz="1500">
                <a:solidFill>
                  <a:schemeClr val="dk1"/>
                </a:solidFill>
              </a:rPr>
              <a:t>Informational</a:t>
            </a:r>
          </a:p>
          <a:p>
            <a:pPr algn="ctr">
              <a:buClr>
                <a:schemeClr val="dk1"/>
              </a:buClr>
              <a:buSzPct val="25000"/>
            </a:pPr>
            <a:r>
              <a:rPr lang="en-US" sz="1500">
                <a:solidFill>
                  <a:schemeClr val="dk1"/>
                </a:solidFill>
              </a:rPr>
              <a:t>Influence</a:t>
            </a:r>
          </a:p>
        </p:txBody>
      </p:sp>
      <p:sp>
        <p:nvSpPr>
          <p:cNvPr id="581" name="Shape 581"/>
          <p:cNvSpPr/>
          <p:nvPr/>
        </p:nvSpPr>
        <p:spPr>
          <a:xfrm>
            <a:off x="3603590" y="3886200"/>
            <a:ext cx="1371600" cy="5715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25400" cap="flat" cmpd="sng">
            <a:solidFill>
              <a:srgbClr val="7A875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sz="1500">
                <a:solidFill>
                  <a:schemeClr val="dk1"/>
                </a:solidFill>
              </a:rPr>
              <a:t>Temporal</a:t>
            </a:r>
          </a:p>
          <a:p>
            <a:pPr algn="ctr">
              <a:buClr>
                <a:schemeClr val="dk1"/>
              </a:buClr>
              <a:buSzPct val="25000"/>
            </a:pPr>
            <a:r>
              <a:rPr lang="en-US" sz="1500">
                <a:solidFill>
                  <a:schemeClr val="dk1"/>
                </a:solidFill>
              </a:rPr>
              <a:t>Influence</a:t>
            </a:r>
          </a:p>
        </p:txBody>
      </p:sp>
      <p:sp>
        <p:nvSpPr>
          <p:cNvPr id="582" name="Shape 582"/>
          <p:cNvSpPr/>
          <p:nvPr/>
        </p:nvSpPr>
        <p:spPr>
          <a:xfrm rot="-9084439">
            <a:off x="2430995" y="4318275"/>
            <a:ext cx="1131093" cy="16454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A839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050">
              <a:solidFill>
                <a:schemeClr val="lt1"/>
              </a:solidFill>
            </a:endParaRPr>
          </a:p>
        </p:txBody>
      </p:sp>
      <p:sp>
        <p:nvSpPr>
          <p:cNvPr id="583" name="Shape 583"/>
          <p:cNvSpPr/>
          <p:nvPr/>
        </p:nvSpPr>
        <p:spPr>
          <a:xfrm rot="-9084439">
            <a:off x="3183503" y="3985030"/>
            <a:ext cx="674291" cy="8809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A839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050">
              <a:solidFill>
                <a:schemeClr val="lt1"/>
              </a:solidFill>
            </a:endParaRPr>
          </a:p>
        </p:txBody>
      </p:sp>
      <p:sp>
        <p:nvSpPr>
          <p:cNvPr id="587" name="Shape 587"/>
          <p:cNvSpPr/>
          <p:nvPr/>
        </p:nvSpPr>
        <p:spPr>
          <a:xfrm>
            <a:off x="5889591" y="3886201"/>
            <a:ext cx="2114550" cy="457199"/>
          </a:xfrm>
          <a:prstGeom prst="roundRect">
            <a:avLst>
              <a:gd name="adj" fmla="val 16667"/>
            </a:avLst>
          </a:prstGeom>
          <a:solidFill>
            <a:srgbClr val="DBEFF3"/>
          </a:solidFill>
          <a:ln w="25400" cap="flat" cmpd="sng">
            <a:solidFill>
              <a:srgbClr val="3A839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sz="1350">
                <a:solidFill>
                  <a:schemeClr val="dk1"/>
                </a:solidFill>
              </a:rPr>
              <a:t>Capturing Influence dynamics</a:t>
            </a:r>
          </a:p>
        </p:txBody>
      </p:sp>
      <p:sp>
        <p:nvSpPr>
          <p:cNvPr id="588" name="Shape 588"/>
          <p:cNvSpPr/>
          <p:nvPr/>
        </p:nvSpPr>
        <p:spPr>
          <a:xfrm>
            <a:off x="5946742" y="2800351"/>
            <a:ext cx="2000249" cy="457199"/>
          </a:xfrm>
          <a:prstGeom prst="roundRect">
            <a:avLst>
              <a:gd name="adj" fmla="val 16667"/>
            </a:avLst>
          </a:prstGeom>
          <a:solidFill>
            <a:srgbClr val="B1D8DE"/>
          </a:solidFill>
          <a:ln w="25400" cap="flat" cmpd="sng">
            <a:solidFill>
              <a:srgbClr val="3A839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sz="1350" dirty="0">
                <a:solidFill>
                  <a:schemeClr val="dk1"/>
                </a:solidFill>
              </a:rPr>
              <a:t>Embedding history: </a:t>
            </a:r>
          </a:p>
          <a:p>
            <a:pPr algn="ctr">
              <a:buClr>
                <a:schemeClr val="dk1"/>
              </a:buClr>
              <a:buSzPct val="25000"/>
            </a:pPr>
            <a:r>
              <a:rPr lang="en-US" sz="1350" b="1" dirty="0">
                <a:solidFill>
                  <a:schemeClr val="dk1"/>
                </a:solidFill>
              </a:rPr>
              <a:t>captures coupling</a:t>
            </a:r>
          </a:p>
        </p:txBody>
      </p:sp>
      <p:sp>
        <p:nvSpPr>
          <p:cNvPr id="589" name="Shape 589"/>
          <p:cNvSpPr/>
          <p:nvPr/>
        </p:nvSpPr>
        <p:spPr>
          <a:xfrm>
            <a:off x="5946742" y="1714501"/>
            <a:ext cx="2057399" cy="514349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25400" cap="flat" cmpd="sng">
            <a:solidFill>
              <a:srgbClr val="3A839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sz="1350" dirty="0">
                <a:solidFill>
                  <a:schemeClr val="dk1"/>
                </a:solidFill>
              </a:rPr>
              <a:t>Opinion and </a:t>
            </a:r>
          </a:p>
          <a:p>
            <a:pPr algn="ctr">
              <a:buClr>
                <a:schemeClr val="dk1"/>
              </a:buClr>
              <a:buSzPct val="25000"/>
            </a:pPr>
            <a:r>
              <a:rPr lang="en-US" sz="1350" dirty="0">
                <a:solidFill>
                  <a:schemeClr val="dk1"/>
                </a:solidFill>
              </a:rPr>
              <a:t>message generation</a:t>
            </a:r>
          </a:p>
        </p:txBody>
      </p:sp>
      <p:sp>
        <p:nvSpPr>
          <p:cNvPr id="590" name="Shape 590"/>
          <p:cNvSpPr/>
          <p:nvPr/>
        </p:nvSpPr>
        <p:spPr>
          <a:xfrm>
            <a:off x="6918292" y="2286000"/>
            <a:ext cx="114299" cy="28575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839752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050">
              <a:solidFill>
                <a:schemeClr val="lt1"/>
              </a:solidFill>
            </a:endParaRPr>
          </a:p>
        </p:txBody>
      </p:sp>
      <p:sp>
        <p:nvSpPr>
          <p:cNvPr id="591" name="Shape 591"/>
          <p:cNvSpPr/>
          <p:nvPr/>
        </p:nvSpPr>
        <p:spPr>
          <a:xfrm>
            <a:off x="6861141" y="3429001"/>
            <a:ext cx="171450" cy="514349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839752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050">
              <a:solidFill>
                <a:schemeClr val="lt1"/>
              </a:solidFill>
            </a:endParaRPr>
          </a:p>
        </p:txBody>
      </p:sp>
      <p:sp>
        <p:nvSpPr>
          <p:cNvPr id="592" name="Shape 592"/>
          <p:cNvSpPr/>
          <p:nvPr/>
        </p:nvSpPr>
        <p:spPr>
          <a:xfrm>
            <a:off x="5146641" y="2971800"/>
            <a:ext cx="571500" cy="1714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A839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050">
              <a:solidFill>
                <a:schemeClr val="lt1"/>
              </a:solidFill>
            </a:endParaRPr>
          </a:p>
        </p:txBody>
      </p:sp>
      <p:sp>
        <p:nvSpPr>
          <p:cNvPr id="593" name="Shape 593"/>
          <p:cNvSpPr/>
          <p:nvPr/>
        </p:nvSpPr>
        <p:spPr>
          <a:xfrm rot="957607">
            <a:off x="5159304" y="3875528"/>
            <a:ext cx="541666" cy="16803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A839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050">
              <a:solidFill>
                <a:schemeClr val="lt1"/>
              </a:solidFill>
            </a:endParaRPr>
          </a:p>
        </p:txBody>
      </p:sp>
      <p:sp>
        <p:nvSpPr>
          <p:cNvPr id="594" name="Shape 594"/>
          <p:cNvSpPr/>
          <p:nvPr/>
        </p:nvSpPr>
        <p:spPr>
          <a:xfrm rot="-1245251">
            <a:off x="4960815" y="1992349"/>
            <a:ext cx="632551" cy="1749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A839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05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335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>
            <a:spLocks noGrp="1"/>
          </p:cNvSpPr>
          <p:nvPr>
            <p:ph type="body" idx="1"/>
          </p:nvPr>
        </p:nvSpPr>
        <p:spPr>
          <a:xfrm>
            <a:off x="216796" y="1912806"/>
            <a:ext cx="926204" cy="48749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342900" indent="-171450">
              <a:spcBef>
                <a:spcPts val="0"/>
              </a:spcBef>
              <a:buClr>
                <a:srgbClr val="6A3718"/>
              </a:buClr>
              <a:buSzPct val="25000"/>
              <a:buNone/>
            </a:pPr>
            <a:endParaRPr sz="1350">
              <a:solidFill>
                <a:srgbClr val="1155CC"/>
              </a:solidFill>
            </a:endParaRPr>
          </a:p>
          <a:p>
            <a:pPr indent="-68580">
              <a:buSzPct val="25000"/>
              <a:buNone/>
            </a:pPr>
            <a:endParaRPr sz="1350">
              <a:solidFill>
                <a:srgbClr val="1155CC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28600" y="509290"/>
            <a:ext cx="8574732" cy="405110"/>
          </a:xfrm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</a:rPr>
              <a:t>Experimental  Results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" y="1650205"/>
            <a:ext cx="6915150" cy="265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24323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Shape 1467"/>
          <p:cNvSpPr txBox="1">
            <a:spLocks noGrp="1"/>
          </p:cNvSpPr>
          <p:nvPr>
            <p:ph type="title"/>
          </p:nvPr>
        </p:nvSpPr>
        <p:spPr>
          <a:xfrm>
            <a:off x="729450" y="703166"/>
            <a:ext cx="7688700" cy="59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Summary</a:t>
            </a:r>
          </a:p>
        </p:txBody>
      </p:sp>
      <p:sp>
        <p:nvSpPr>
          <p:cNvPr id="1468" name="Shape 1468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700" cy="437400"/>
          </a:xfrm>
          <a:prstGeom prst="rect">
            <a:avLst/>
          </a:prstGeom>
        </p:spPr>
        <p:txBody>
          <a:bodyPr lIns="95925" tIns="95925" rIns="95925" bIns="959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46</a:t>
            </a:fld>
            <a:endParaRPr lang="en"/>
          </a:p>
        </p:txBody>
      </p:sp>
      <p:sp>
        <p:nvSpPr>
          <p:cNvPr id="1469" name="Shape 1469"/>
          <p:cNvSpPr/>
          <p:nvPr/>
        </p:nvSpPr>
        <p:spPr>
          <a:xfrm>
            <a:off x="1530450" y="1984000"/>
            <a:ext cx="5370600" cy="1062300"/>
          </a:xfrm>
          <a:prstGeom prst="chevron">
            <a:avLst>
              <a:gd name="adj" fmla="val 50000"/>
            </a:avLst>
          </a:prstGeom>
          <a:solidFill>
            <a:srgbClr val="A4C2F4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500" dirty="0">
                <a:latin typeface="Lato"/>
                <a:ea typeface="Lato"/>
                <a:cs typeface="Lato"/>
                <a:sym typeface="Lato"/>
              </a:rPr>
              <a:t>Generalised framework that </a:t>
            </a:r>
            <a:r>
              <a:rPr lang="en" sz="1500" dirty="0" smtClean="0">
                <a:latin typeface="Lato"/>
                <a:ea typeface="Lato"/>
                <a:cs typeface="Lato"/>
                <a:sym typeface="Lato"/>
              </a:rPr>
              <a:t>captures popular </a:t>
            </a:r>
            <a:r>
              <a:rPr lang="en" sz="1500" dirty="0">
                <a:latin typeface="Lato"/>
                <a:ea typeface="Lato"/>
                <a:cs typeface="Lato"/>
                <a:sym typeface="Lato"/>
              </a:rPr>
              <a:t>dynamics </a:t>
            </a:r>
            <a:r>
              <a:rPr lang="en" sz="1500" dirty="0" smtClean="0">
                <a:latin typeface="Lato"/>
                <a:ea typeface="Lato"/>
                <a:cs typeface="Lato"/>
                <a:sym typeface="Lato"/>
              </a:rPr>
              <a:t>on </a:t>
            </a:r>
            <a:r>
              <a:rPr lang="en" sz="1500" dirty="0">
                <a:latin typeface="Lato"/>
                <a:ea typeface="Lato"/>
                <a:cs typeface="Lato"/>
                <a:sym typeface="Lato"/>
              </a:rPr>
              <a:t>social media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0" name="Shape 1470"/>
          <p:cNvSpPr/>
          <p:nvPr/>
        </p:nvSpPr>
        <p:spPr>
          <a:xfrm>
            <a:off x="1523100" y="3168975"/>
            <a:ext cx="5445300" cy="1224000"/>
          </a:xfrm>
          <a:prstGeom prst="chevron">
            <a:avLst>
              <a:gd name="adj" fmla="val 50000"/>
            </a:avLst>
          </a:prstGeom>
          <a:solidFill>
            <a:srgbClr val="008000">
              <a:alpha val="29409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309"/>
              </a:buClr>
              <a:buSzPct val="100000"/>
              <a:buFont typeface="Lato"/>
              <a:buChar char="●"/>
            </a:pPr>
            <a:r>
              <a:rPr lang="en" sz="1500" dirty="0">
                <a:latin typeface="Lato"/>
                <a:ea typeface="Lato"/>
                <a:cs typeface="Lato"/>
                <a:sym typeface="Lato"/>
              </a:rPr>
              <a:t>Besides modeling, rigorous experimentation over diverse set of data shows the performance at critical junctions are significantly better</a:t>
            </a:r>
          </a:p>
        </p:txBody>
      </p:sp>
    </p:spTree>
    <p:extLst>
      <p:ext uri="{BB962C8B-B14F-4D97-AF65-F5344CB8AC3E}">
        <p14:creationId xmlns:p14="http://schemas.microsoft.com/office/powerpoint/2010/main" val="52966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Shape 1475"/>
          <p:cNvSpPr/>
          <p:nvPr/>
        </p:nvSpPr>
        <p:spPr>
          <a:xfrm>
            <a:off x="2398325" y="1681324"/>
            <a:ext cx="1872300" cy="925200"/>
          </a:xfrm>
          <a:prstGeom prst="homePlate">
            <a:avLst>
              <a:gd name="adj" fmla="val 50000"/>
            </a:avLst>
          </a:prstGeom>
          <a:solidFill>
            <a:srgbClr val="1A9988">
              <a:alpha val="73725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Consists of complex Subprocesses</a:t>
            </a:r>
          </a:p>
        </p:txBody>
      </p:sp>
      <p:sp>
        <p:nvSpPr>
          <p:cNvPr id="1476" name="Shape 1476"/>
          <p:cNvSpPr/>
          <p:nvPr/>
        </p:nvSpPr>
        <p:spPr>
          <a:xfrm>
            <a:off x="907475" y="3717250"/>
            <a:ext cx="2233200" cy="594600"/>
          </a:xfrm>
          <a:prstGeom prst="rect">
            <a:avLst/>
          </a:prstGeom>
          <a:solidFill>
            <a:srgbClr val="A8B97F">
              <a:alpha val="61568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ato"/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Endogenous &amp;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ato"/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       Exogenous process</a:t>
            </a:r>
          </a:p>
        </p:txBody>
      </p:sp>
      <p:sp>
        <p:nvSpPr>
          <p:cNvPr id="1477" name="Shape 1477"/>
          <p:cNvSpPr/>
          <p:nvPr/>
        </p:nvSpPr>
        <p:spPr>
          <a:xfrm>
            <a:off x="6227524" y="3717250"/>
            <a:ext cx="1974300" cy="496500"/>
          </a:xfrm>
          <a:prstGeom prst="rect">
            <a:avLst/>
          </a:prstGeom>
          <a:solidFill>
            <a:srgbClr val="A8B97F">
              <a:alpha val="61568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ato"/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Organic &amp;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ato"/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      Extrinsic users</a:t>
            </a:r>
          </a:p>
        </p:txBody>
      </p:sp>
      <p:sp>
        <p:nvSpPr>
          <p:cNvPr id="1478" name="Shape 1478"/>
          <p:cNvSpPr/>
          <p:nvPr/>
        </p:nvSpPr>
        <p:spPr>
          <a:xfrm>
            <a:off x="3313550" y="3597175"/>
            <a:ext cx="2741099" cy="773400"/>
          </a:xfrm>
          <a:prstGeom prst="leftRightArrow">
            <a:avLst>
              <a:gd name="adj1" fmla="val 76112"/>
              <a:gd name="adj2" fmla="val 50000"/>
            </a:avLst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ato"/>
              <a:buNone/>
            </a:pPr>
            <a:endParaRPr/>
          </a:p>
        </p:txBody>
      </p:sp>
      <p:sp>
        <p:nvSpPr>
          <p:cNvPr id="1479" name="Shape 1479"/>
          <p:cNvSpPr/>
          <p:nvPr/>
        </p:nvSpPr>
        <p:spPr>
          <a:xfrm>
            <a:off x="4068600" y="1716650"/>
            <a:ext cx="2361300" cy="892800"/>
          </a:xfrm>
          <a:prstGeom prst="chevron">
            <a:avLst>
              <a:gd name="adj" fmla="val 50000"/>
            </a:avLst>
          </a:prstGeom>
          <a:solidFill>
            <a:srgbClr val="1A9988">
              <a:alpha val="32941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ato"/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Consists of different users</a:t>
            </a:r>
          </a:p>
        </p:txBody>
      </p:sp>
      <p:sp>
        <p:nvSpPr>
          <p:cNvPr id="1480" name="Shape 1480"/>
          <p:cNvSpPr/>
          <p:nvPr/>
        </p:nvSpPr>
        <p:spPr>
          <a:xfrm>
            <a:off x="1928100" y="3079950"/>
            <a:ext cx="219300" cy="496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1" name="Shape 1481"/>
          <p:cNvSpPr/>
          <p:nvPr/>
        </p:nvSpPr>
        <p:spPr>
          <a:xfrm>
            <a:off x="7033500" y="3079950"/>
            <a:ext cx="219300" cy="496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2" name="Shape 1482"/>
          <p:cNvSpPr/>
          <p:nvPr/>
        </p:nvSpPr>
        <p:spPr>
          <a:xfrm>
            <a:off x="2008900" y="3068400"/>
            <a:ext cx="5160899" cy="1100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3" name="Shape 1483"/>
          <p:cNvSpPr/>
          <p:nvPr/>
        </p:nvSpPr>
        <p:spPr>
          <a:xfrm>
            <a:off x="4283375" y="2652750"/>
            <a:ext cx="92399" cy="4271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4" name="Shape 1484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47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467"/>
          <p:cNvSpPr txBox="1">
            <a:spLocks noGrp="1"/>
          </p:cNvSpPr>
          <p:nvPr>
            <p:ph type="title"/>
          </p:nvPr>
        </p:nvSpPr>
        <p:spPr>
          <a:xfrm>
            <a:off x="685800" y="647700"/>
            <a:ext cx="8229600" cy="60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800" dirty="0" smtClean="0">
                <a:latin typeface="Lato"/>
                <a:ea typeface="Lato"/>
                <a:cs typeface="Lato"/>
                <a:sym typeface="Lato"/>
              </a:rPr>
              <a:t>Subprocesses in information and opinion dynamics</a:t>
            </a:r>
            <a:br>
              <a:rPr lang="en" sz="2800" dirty="0" smtClean="0">
                <a:latin typeface="Lato"/>
                <a:ea typeface="Lato"/>
                <a:cs typeface="Lato"/>
                <a:sym typeface="Lato"/>
              </a:rPr>
            </a:b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565995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Shape 1086"/>
          <p:cNvSpPr txBox="1">
            <a:spLocks noGrp="1"/>
          </p:cNvSpPr>
          <p:nvPr>
            <p:ph type="title"/>
          </p:nvPr>
        </p:nvSpPr>
        <p:spPr>
          <a:xfrm>
            <a:off x="729450" y="1469401"/>
            <a:ext cx="7688400" cy="19521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38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Demarcating Endogenous and Exogenous Opinion Diffusion Process in Social Networks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dirty="0"/>
              <a:t>														</a:t>
            </a:r>
            <a:r>
              <a:rPr lang="en" sz="1800" dirty="0">
                <a:solidFill>
                  <a:srgbClr val="FFC000"/>
                </a:solidFill>
              </a:rPr>
              <a:t>WWW 18</a:t>
            </a:r>
          </a:p>
        </p:txBody>
      </p:sp>
      <p:sp>
        <p:nvSpPr>
          <p:cNvPr id="1087" name="Shape 1087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48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97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49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3400" y="190500"/>
            <a:ext cx="53340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2"/>
                </a:solidFill>
                <a:latin typeface="Calibri"/>
              </a:rPr>
              <a:t>Opinion dynamics….</a:t>
            </a:r>
            <a:endParaRPr lang="en-US" sz="2800" dirty="0">
              <a:solidFill>
                <a:schemeClr val="bg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D302FE-8C61-BB46-B00D-7CB361F23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000516"/>
            <a:ext cx="2531771" cy="23460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136F39-BE8D-0A49-9831-76DFC39E59E7}"/>
              </a:ext>
            </a:extLst>
          </p:cNvPr>
          <p:cNvSpPr txBox="1"/>
          <p:nvPr/>
        </p:nvSpPr>
        <p:spPr>
          <a:xfrm>
            <a:off x="762000" y="148590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rgbClr val="C00000"/>
                </a:solidFill>
              </a:rPr>
              <a:t>Voter Model </a:t>
            </a:r>
            <a:r>
              <a:rPr lang="en-US" sz="1600" dirty="0"/>
              <a:t>(Clifford and </a:t>
            </a:r>
            <a:r>
              <a:rPr lang="en-US" sz="1600" dirty="0" err="1"/>
              <a:t>Sudbery</a:t>
            </a:r>
            <a:r>
              <a:rPr lang="en-US" sz="1600" dirty="0"/>
              <a:t> 1973, Cox 1991, etc. 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641AA36-E3A0-4941-A35E-D5A8CFB70EC3}"/>
              </a:ext>
            </a:extLst>
          </p:cNvPr>
          <p:cNvSpPr txBox="1"/>
          <p:nvPr/>
        </p:nvSpPr>
        <p:spPr>
          <a:xfrm>
            <a:off x="762000" y="1923990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 err="1">
                <a:solidFill>
                  <a:srgbClr val="C00000"/>
                </a:solidFill>
              </a:rPr>
              <a:t>DeGroot</a:t>
            </a:r>
            <a:r>
              <a:rPr lang="en-US" sz="2000" dirty="0">
                <a:solidFill>
                  <a:srgbClr val="C00000"/>
                </a:solidFill>
              </a:rPr>
              <a:t> Model </a:t>
            </a:r>
            <a:r>
              <a:rPr lang="en-US" sz="1600" dirty="0"/>
              <a:t>(</a:t>
            </a:r>
            <a:r>
              <a:rPr lang="en-US" sz="1600" dirty="0" err="1"/>
              <a:t>DeGroot</a:t>
            </a:r>
            <a:r>
              <a:rPr lang="en-US" sz="1600" dirty="0"/>
              <a:t>, 1974)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B397B0-212C-C240-AC7A-130DFD652548}"/>
              </a:ext>
            </a:extLst>
          </p:cNvPr>
          <p:cNvSpPr txBox="1"/>
          <p:nvPr/>
        </p:nvSpPr>
        <p:spPr>
          <a:xfrm>
            <a:off x="762000" y="316230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Biased Voter Model </a:t>
            </a:r>
            <a:r>
              <a:rPr lang="en-US" sz="1600" dirty="0"/>
              <a:t>(Das et al 2014)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742E698-D900-104E-AA68-6614041B04E9}"/>
              </a:ext>
            </a:extLst>
          </p:cNvPr>
          <p:cNvSpPr txBox="1"/>
          <p:nvPr/>
        </p:nvSpPr>
        <p:spPr>
          <a:xfrm>
            <a:off x="762000" y="360039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Linear Model </a:t>
            </a:r>
            <a:r>
              <a:rPr lang="en-US" sz="1600" dirty="0"/>
              <a:t>(De et al 2014)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5F2C9D9-1784-3041-BEBF-876351F687D5}"/>
              </a:ext>
            </a:extLst>
          </p:cNvPr>
          <p:cNvSpPr txBox="1"/>
          <p:nvPr/>
        </p:nvSpPr>
        <p:spPr>
          <a:xfrm>
            <a:off x="762000" y="405759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SLANT, SLANT+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1600" dirty="0"/>
              <a:t>(De et al </a:t>
            </a:r>
            <a:r>
              <a:rPr lang="en-US" sz="1600" dirty="0" smtClean="0"/>
              <a:t>2016, 2017)</a:t>
            </a:r>
            <a:endParaRPr lang="en-US" sz="16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A7EB7FA7-5F28-3540-B65A-C343BF5E09E1}"/>
              </a:ext>
            </a:extLst>
          </p:cNvPr>
          <p:cNvSpPr/>
          <p:nvPr/>
        </p:nvSpPr>
        <p:spPr>
          <a:xfrm>
            <a:off x="838200" y="2705100"/>
            <a:ext cx="2667000" cy="381000"/>
          </a:xfrm>
          <a:prstGeom prst="roundRect">
            <a:avLst/>
          </a:prstGeom>
          <a:solidFill>
            <a:schemeClr val="accent2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2"/>
                </a:solidFill>
              </a:rPr>
              <a:t>Data driven models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BC01F4F4-E776-AF4B-8773-74C1D767FBF6}"/>
              </a:ext>
            </a:extLst>
          </p:cNvPr>
          <p:cNvSpPr/>
          <p:nvPr/>
        </p:nvSpPr>
        <p:spPr>
          <a:xfrm>
            <a:off x="762000" y="952500"/>
            <a:ext cx="5105400" cy="381000"/>
          </a:xfrm>
          <a:prstGeom prst="roundRect">
            <a:avLst/>
          </a:prstGeom>
          <a:solidFill>
            <a:schemeClr val="accent2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2"/>
                </a:solidFill>
              </a:rPr>
              <a:t>Initiated by sociologists and physicists</a:t>
            </a:r>
          </a:p>
        </p:txBody>
      </p:sp>
    </p:spTree>
    <p:extLst>
      <p:ext uri="{BB962C8B-B14F-4D97-AF65-F5344CB8AC3E}">
        <p14:creationId xmlns:p14="http://schemas.microsoft.com/office/powerpoint/2010/main" val="2217825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 descr="fukushima-oct-2011-10-13.png"/>
          <p:cNvPicPr preferRelativeResize="0"/>
          <p:nvPr/>
        </p:nvPicPr>
        <p:blipFill rotWithShape="1">
          <a:blip r:embed="rId3">
            <a:alphaModFix amt="14000"/>
          </a:blip>
          <a:srcRect/>
          <a:stretch/>
        </p:blipFill>
        <p:spPr>
          <a:xfrm rot="7119619">
            <a:off x="-187074" y="957864"/>
            <a:ext cx="4539255" cy="3310737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5091000" y="2388850"/>
            <a:ext cx="3793500" cy="993600"/>
          </a:xfrm>
          <a:prstGeom prst="rect">
            <a:avLst/>
          </a:prstGeom>
          <a:solidFill>
            <a:srgbClr val="008000">
              <a:alpha val="40000"/>
            </a:srgbClr>
          </a:solidFill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/>
            </a:r>
            <a:br>
              <a:rPr lang="en"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Accurate Modelling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5091000" y="690625"/>
            <a:ext cx="3793500" cy="1129199"/>
          </a:xfrm>
          <a:prstGeom prst="rect">
            <a:avLst/>
          </a:prstGeom>
          <a:solidFill>
            <a:srgbClr val="95D2D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Understanding which pieces of information are getting through and which are ignored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Shape 242"/>
          <p:cNvSpPr txBox="1"/>
          <p:nvPr/>
        </p:nvSpPr>
        <p:spPr>
          <a:xfrm>
            <a:off x="484900" y="1589700"/>
            <a:ext cx="3913800" cy="18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36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Challenges to understand the diffusion process</a:t>
            </a:r>
          </a:p>
        </p:txBody>
      </p: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5091000" y="3732150"/>
            <a:ext cx="3793500" cy="99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/>
            </a:r>
            <a:br>
              <a:rPr lang="en"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Accurate Forecasting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5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50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3400" y="38100"/>
            <a:ext cx="53340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2"/>
                </a:solidFill>
                <a:latin typeface="Calibri"/>
              </a:rPr>
              <a:t>The modus operandi….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06422DF0-307F-6845-930B-6BEC316BCBB6}"/>
              </a:ext>
            </a:extLst>
          </p:cNvPr>
          <p:cNvSpPr/>
          <p:nvPr/>
        </p:nvSpPr>
        <p:spPr>
          <a:xfrm>
            <a:off x="678010" y="4860402"/>
            <a:ext cx="676004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/>
              </a:rPr>
              <a:t>Users’ opinions are influenced by neighbors 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064BCBF0-1F28-3143-9BA8-E14889134EAB}"/>
              </a:ext>
            </a:extLst>
          </p:cNvPr>
          <p:cNvCxnSpPr>
            <a:cxnSpLocks/>
          </p:cNvCxnSpPr>
          <p:nvPr/>
        </p:nvCxnSpPr>
        <p:spPr>
          <a:xfrm>
            <a:off x="4038600" y="1181100"/>
            <a:ext cx="0" cy="1351009"/>
          </a:xfrm>
          <a:prstGeom prst="line">
            <a:avLst/>
          </a:prstGeom>
          <a:ln w="34925">
            <a:solidFill>
              <a:srgbClr val="7030A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96532343-193B-CC40-A6A8-C7C9AB499537}"/>
              </a:ext>
            </a:extLst>
          </p:cNvPr>
          <p:cNvCxnSpPr>
            <a:cxnSpLocks/>
          </p:cNvCxnSpPr>
          <p:nvPr/>
        </p:nvCxnSpPr>
        <p:spPr>
          <a:xfrm flipV="1">
            <a:off x="4038600" y="1854977"/>
            <a:ext cx="3581400" cy="11923"/>
          </a:xfrm>
          <a:prstGeom prst="line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F1A47980-372F-E744-9BCD-5A69E94FCE49}"/>
              </a:ext>
            </a:extLst>
          </p:cNvPr>
          <p:cNvCxnSpPr>
            <a:cxnSpLocks/>
          </p:cNvCxnSpPr>
          <p:nvPr/>
        </p:nvCxnSpPr>
        <p:spPr>
          <a:xfrm>
            <a:off x="4038600" y="2324100"/>
            <a:ext cx="0" cy="609600"/>
          </a:xfrm>
          <a:prstGeom prst="line">
            <a:avLst/>
          </a:prstGeom>
          <a:ln w="34925">
            <a:solidFill>
              <a:schemeClr val="accent3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7444EC9D-6B83-4C4B-B41D-4DA4D11B66B7}"/>
              </a:ext>
            </a:extLst>
          </p:cNvPr>
          <p:cNvCxnSpPr>
            <a:cxnSpLocks/>
          </p:cNvCxnSpPr>
          <p:nvPr/>
        </p:nvCxnSpPr>
        <p:spPr>
          <a:xfrm>
            <a:off x="4038600" y="2628900"/>
            <a:ext cx="2971800" cy="0"/>
          </a:xfrm>
          <a:prstGeom prst="line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BB1B6879-D063-E549-8207-34C54AC338F8}"/>
              </a:ext>
            </a:extLst>
          </p:cNvPr>
          <p:cNvCxnSpPr>
            <a:cxnSpLocks/>
          </p:cNvCxnSpPr>
          <p:nvPr/>
        </p:nvCxnSpPr>
        <p:spPr>
          <a:xfrm>
            <a:off x="4419600" y="1104900"/>
            <a:ext cx="0" cy="762000"/>
          </a:xfrm>
          <a:prstGeom prst="line">
            <a:avLst/>
          </a:prstGeom>
          <a:ln w="82550">
            <a:solidFill>
              <a:srgbClr val="AB794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81D63811-03AD-A34C-875F-C698960E0088}"/>
              </a:ext>
            </a:extLst>
          </p:cNvPr>
          <p:cNvCxnSpPr>
            <a:cxnSpLocks/>
          </p:cNvCxnSpPr>
          <p:nvPr/>
        </p:nvCxnSpPr>
        <p:spPr>
          <a:xfrm flipV="1">
            <a:off x="4572000" y="2628900"/>
            <a:ext cx="0" cy="304800"/>
          </a:xfrm>
          <a:prstGeom prst="line">
            <a:avLst/>
          </a:prstGeom>
          <a:ln w="63500">
            <a:solidFill>
              <a:schemeClr val="accent3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6D2E2D20-1C96-7445-AEAC-C7768D59BF8E}"/>
              </a:ext>
            </a:extLst>
          </p:cNvPr>
          <p:cNvCxnSpPr>
            <a:cxnSpLocks/>
          </p:cNvCxnSpPr>
          <p:nvPr/>
        </p:nvCxnSpPr>
        <p:spPr>
          <a:xfrm>
            <a:off x="4038600" y="3086100"/>
            <a:ext cx="0" cy="664097"/>
          </a:xfrm>
          <a:prstGeom prst="line">
            <a:avLst/>
          </a:prstGeom>
          <a:ln w="349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A75129DF-5114-CA4A-A66C-1D4D3A7A6E05}"/>
              </a:ext>
            </a:extLst>
          </p:cNvPr>
          <p:cNvCxnSpPr>
            <a:cxnSpLocks/>
          </p:cNvCxnSpPr>
          <p:nvPr/>
        </p:nvCxnSpPr>
        <p:spPr>
          <a:xfrm>
            <a:off x="4038600" y="3445397"/>
            <a:ext cx="3048000" cy="0"/>
          </a:xfrm>
          <a:prstGeom prst="line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F5EF1B1B-EF4C-FC4F-8835-DBAC070D2314}"/>
              </a:ext>
            </a:extLst>
          </p:cNvPr>
          <p:cNvCxnSpPr>
            <a:cxnSpLocks/>
          </p:cNvCxnSpPr>
          <p:nvPr/>
        </p:nvCxnSpPr>
        <p:spPr>
          <a:xfrm>
            <a:off x="4038600" y="3869803"/>
            <a:ext cx="0" cy="609600"/>
          </a:xfrm>
          <a:prstGeom prst="line">
            <a:avLst/>
          </a:prstGeom>
          <a:ln w="34925">
            <a:solidFill>
              <a:schemeClr val="accent4">
                <a:lumMod val="7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1B77313C-8222-1A41-9B43-8770975379FA}"/>
              </a:ext>
            </a:extLst>
          </p:cNvPr>
          <p:cNvCxnSpPr>
            <a:cxnSpLocks/>
          </p:cNvCxnSpPr>
          <p:nvPr/>
        </p:nvCxnSpPr>
        <p:spPr>
          <a:xfrm flipV="1">
            <a:off x="4038600" y="4152900"/>
            <a:ext cx="3048000" cy="21703"/>
          </a:xfrm>
          <a:prstGeom prst="line">
            <a:avLst/>
          </a:prstGeom>
          <a:ln w="317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CD9E424C-028E-C145-908D-0C8A6A93C245}"/>
              </a:ext>
            </a:extLst>
          </p:cNvPr>
          <p:cNvCxnSpPr>
            <a:cxnSpLocks/>
          </p:cNvCxnSpPr>
          <p:nvPr/>
        </p:nvCxnSpPr>
        <p:spPr>
          <a:xfrm flipV="1">
            <a:off x="5715000" y="3869803"/>
            <a:ext cx="0" cy="283097"/>
          </a:xfrm>
          <a:prstGeom prst="line">
            <a:avLst/>
          </a:prstGeom>
          <a:ln w="63500">
            <a:solidFill>
              <a:schemeClr val="accent4">
                <a:lumMod val="7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3FF9E3C9-E5C6-ED48-8079-ED4024D1939B}"/>
              </a:ext>
            </a:extLst>
          </p:cNvPr>
          <p:cNvCxnSpPr>
            <a:cxnSpLocks/>
          </p:cNvCxnSpPr>
          <p:nvPr/>
        </p:nvCxnSpPr>
        <p:spPr>
          <a:xfrm>
            <a:off x="4800600" y="1333500"/>
            <a:ext cx="0" cy="533400"/>
          </a:xfrm>
          <a:prstGeom prst="line">
            <a:avLst/>
          </a:prstGeom>
          <a:ln w="82550">
            <a:solidFill>
              <a:srgbClr val="AB794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8EA6E0F3-244A-644C-B0DB-EB596E14BE5C}"/>
              </a:ext>
            </a:extLst>
          </p:cNvPr>
          <p:cNvCxnSpPr>
            <a:cxnSpLocks/>
          </p:cNvCxnSpPr>
          <p:nvPr/>
        </p:nvCxnSpPr>
        <p:spPr>
          <a:xfrm flipV="1">
            <a:off x="4953000" y="3445397"/>
            <a:ext cx="0" cy="424406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E0B803F8-BB69-9C4C-922E-F311E64CC755}"/>
              </a:ext>
            </a:extLst>
          </p:cNvPr>
          <p:cNvCxnSpPr>
            <a:cxnSpLocks/>
          </p:cNvCxnSpPr>
          <p:nvPr/>
        </p:nvCxnSpPr>
        <p:spPr>
          <a:xfrm>
            <a:off x="5257800" y="1570776"/>
            <a:ext cx="0" cy="304800"/>
          </a:xfrm>
          <a:prstGeom prst="line">
            <a:avLst/>
          </a:prstGeom>
          <a:ln w="82550">
            <a:solidFill>
              <a:srgbClr val="AB794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24C0F9BC-1DD2-6540-8F95-D5A3D1FFE0E5}"/>
              </a:ext>
            </a:extLst>
          </p:cNvPr>
          <p:cNvCxnSpPr>
            <a:cxnSpLocks/>
          </p:cNvCxnSpPr>
          <p:nvPr/>
        </p:nvCxnSpPr>
        <p:spPr>
          <a:xfrm flipV="1">
            <a:off x="6172200" y="3924300"/>
            <a:ext cx="0" cy="228600"/>
          </a:xfrm>
          <a:prstGeom prst="line">
            <a:avLst/>
          </a:prstGeom>
          <a:ln w="63500">
            <a:solidFill>
              <a:schemeClr val="accent4">
                <a:lumMod val="7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3AF04CC6-3969-D340-A363-ECE2008DCD9F}"/>
              </a:ext>
            </a:extLst>
          </p:cNvPr>
          <p:cNvCxnSpPr>
            <a:cxnSpLocks/>
          </p:cNvCxnSpPr>
          <p:nvPr/>
        </p:nvCxnSpPr>
        <p:spPr>
          <a:xfrm>
            <a:off x="5943600" y="1333500"/>
            <a:ext cx="0" cy="542076"/>
          </a:xfrm>
          <a:prstGeom prst="line">
            <a:avLst/>
          </a:prstGeom>
          <a:ln w="82550">
            <a:solidFill>
              <a:srgbClr val="AB794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4CD4831F-82AF-4540-99A1-843E55370534}"/>
              </a:ext>
            </a:extLst>
          </p:cNvPr>
          <p:cNvCxnSpPr>
            <a:cxnSpLocks/>
          </p:cNvCxnSpPr>
          <p:nvPr/>
        </p:nvCxnSpPr>
        <p:spPr>
          <a:xfrm>
            <a:off x="6477000" y="1181100"/>
            <a:ext cx="0" cy="694476"/>
          </a:xfrm>
          <a:prstGeom prst="line">
            <a:avLst/>
          </a:prstGeom>
          <a:ln w="82550">
            <a:solidFill>
              <a:srgbClr val="AB794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E57FDAE9-1597-1041-A531-BD4E5BFF9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01" y="1233241"/>
            <a:ext cx="584200" cy="2286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87368430-6CB5-724B-90CD-97C18721A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729" y="2400300"/>
            <a:ext cx="584200" cy="2286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A59C781F-458A-ED41-8912-2AB5299A1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961" y="3156994"/>
            <a:ext cx="584200" cy="2286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FBBC0427-6398-2A4C-91DE-1CB86B28DD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0261" y="3924300"/>
            <a:ext cx="596900" cy="22860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82EED7AB-C40A-B242-A860-7390E82AB2D8}"/>
              </a:ext>
            </a:extLst>
          </p:cNvPr>
          <p:cNvGrpSpPr/>
          <p:nvPr/>
        </p:nvGrpSpPr>
        <p:grpSpPr>
          <a:xfrm>
            <a:off x="636582" y="1482901"/>
            <a:ext cx="2360620" cy="1484705"/>
            <a:chOff x="636582" y="1482901"/>
            <a:chExt cx="2360620" cy="1484705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12835BDA-F95F-DF49-B316-B596A53FA634}"/>
                </a:ext>
              </a:extLst>
            </p:cNvPr>
            <p:cNvGrpSpPr/>
            <p:nvPr/>
          </p:nvGrpSpPr>
          <p:grpSpPr>
            <a:xfrm>
              <a:off x="636582" y="1482901"/>
              <a:ext cx="2360620" cy="1484705"/>
              <a:chOff x="2712421" y="351727"/>
              <a:chExt cx="3824568" cy="2478723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xmlns="" id="{025DF8A8-D17B-4645-B411-91A49AEF38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76906" y="687087"/>
                <a:ext cx="648071" cy="659852"/>
              </a:xfrm>
              <a:prstGeom prst="rect">
                <a:avLst/>
              </a:prstGeom>
            </p:spPr>
          </p:pic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xmlns="" id="{BC1EA33D-9F75-384C-BDAC-31FD3EF07CB1}"/>
                  </a:ext>
                </a:extLst>
              </p:cNvPr>
              <p:cNvCxnSpPr>
                <a:cxnSpLocks/>
                <a:stCxn id="95" idx="3"/>
              </p:cNvCxnSpPr>
              <p:nvPr/>
            </p:nvCxnSpPr>
            <p:spPr bwMode="auto">
              <a:xfrm>
                <a:off x="4224977" y="1017013"/>
                <a:ext cx="665731" cy="7310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2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xmlns="" id="{1BC832DC-0405-DA46-871F-2F7C96D86F2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552215" y="1257921"/>
                <a:ext cx="173366" cy="415079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2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xmlns="" id="{FE2583E7-FC25-2944-838A-040A63A3C4B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128374" y="1257922"/>
                <a:ext cx="298000" cy="53973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1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xmlns="" id="{0FBD0679-779D-A344-BD4A-29F327683B6F}"/>
                  </a:ext>
                </a:extLst>
              </p:cNvPr>
              <p:cNvSpPr/>
              <p:nvPr/>
            </p:nvSpPr>
            <p:spPr>
              <a:xfrm>
                <a:off x="2712421" y="351727"/>
                <a:ext cx="1152129" cy="56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Calibri"/>
                  </a:rPr>
                  <a:t>Alice</a:t>
                </a:r>
                <a:endParaRPr lang="en-US" sz="1600" b="1" dirty="0">
                  <a:latin typeface="Calibri"/>
                  <a:cs typeface="Calibri"/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xmlns="" id="{5202B4E4-D1E6-9E4F-A33B-F92A0C42F23E}"/>
                  </a:ext>
                </a:extLst>
              </p:cNvPr>
              <p:cNvSpPr/>
              <p:nvPr/>
            </p:nvSpPr>
            <p:spPr>
              <a:xfrm>
                <a:off x="2746723" y="2257334"/>
                <a:ext cx="1255589" cy="56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Calibri"/>
                  </a:rPr>
                  <a:t>David</a:t>
                </a:r>
                <a:endParaRPr lang="en-US" sz="1600" b="1" dirty="0">
                  <a:latin typeface="Calibri"/>
                  <a:cs typeface="Calibri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xmlns="" id="{8AA6C9A6-A922-964C-B52E-9C199B384BF0}"/>
                  </a:ext>
                </a:extLst>
              </p:cNvPr>
              <p:cNvSpPr/>
              <p:nvPr/>
            </p:nvSpPr>
            <p:spPr>
              <a:xfrm>
                <a:off x="5271827" y="667182"/>
                <a:ext cx="1265162" cy="56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Calibri"/>
                    <a:cs typeface="Calibri"/>
                  </a:rPr>
                  <a:t>Bob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xmlns="" id="{2510DF7C-C4DF-5440-878C-2D9D8B6D7EEA}"/>
                  </a:ext>
                </a:extLst>
              </p:cNvPr>
              <p:cNvSpPr/>
              <p:nvPr/>
            </p:nvSpPr>
            <p:spPr>
              <a:xfrm>
                <a:off x="4128374" y="2265232"/>
                <a:ext cx="1756996" cy="56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Calibri"/>
                  </a:rPr>
                  <a:t>Charlie</a:t>
                </a:r>
                <a:endParaRPr lang="en-US" sz="1600" b="1" dirty="0">
                  <a:latin typeface="Calibri"/>
                  <a:cs typeface="Calibri"/>
                </a:endParaRPr>
              </a:p>
            </p:txBody>
          </p:sp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22BC2FFC-6EB1-D749-B00B-AB2C7E196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9542" y="2246608"/>
              <a:ext cx="400006" cy="388182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xmlns="" id="{A9A6B8C4-076A-E643-B36E-C9CB02603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44730" y="1724127"/>
              <a:ext cx="400006" cy="416243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E8B46314-C93A-2A4E-8072-9B741CB82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54930" y="2319123"/>
              <a:ext cx="400006" cy="385977"/>
            </a:xfrm>
            <a:prstGeom prst="rect">
              <a:avLst/>
            </a:prstGeom>
          </p:spPr>
        </p:pic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09393C11-EC84-AF46-96C1-14CA0E2B63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1100" y="1983853"/>
            <a:ext cx="889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1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51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3400" y="91369"/>
            <a:ext cx="53340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2"/>
                </a:solidFill>
                <a:latin typeface="Calibri"/>
              </a:rPr>
              <a:t>Reality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06422DF0-307F-6845-930B-6BEC316BCBB6}"/>
              </a:ext>
            </a:extLst>
          </p:cNvPr>
          <p:cNvSpPr/>
          <p:nvPr/>
        </p:nvSpPr>
        <p:spPr>
          <a:xfrm>
            <a:off x="657754" y="4708003"/>
            <a:ext cx="793259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/>
              </a:rPr>
              <a:t>Users also express opinions gathered from external sources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064BCBF0-1F28-3143-9BA8-E14889134EAB}"/>
              </a:ext>
            </a:extLst>
          </p:cNvPr>
          <p:cNvCxnSpPr>
            <a:cxnSpLocks/>
          </p:cNvCxnSpPr>
          <p:nvPr/>
        </p:nvCxnSpPr>
        <p:spPr>
          <a:xfrm>
            <a:off x="4038600" y="1181100"/>
            <a:ext cx="0" cy="1351009"/>
          </a:xfrm>
          <a:prstGeom prst="line">
            <a:avLst/>
          </a:prstGeom>
          <a:ln w="34925">
            <a:solidFill>
              <a:srgbClr val="7030A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96532343-193B-CC40-A6A8-C7C9AB499537}"/>
              </a:ext>
            </a:extLst>
          </p:cNvPr>
          <p:cNvCxnSpPr>
            <a:cxnSpLocks/>
          </p:cNvCxnSpPr>
          <p:nvPr/>
        </p:nvCxnSpPr>
        <p:spPr>
          <a:xfrm flipV="1">
            <a:off x="4038600" y="1854977"/>
            <a:ext cx="3581400" cy="11923"/>
          </a:xfrm>
          <a:prstGeom prst="line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F1A47980-372F-E744-9BCD-5A69E94FCE49}"/>
              </a:ext>
            </a:extLst>
          </p:cNvPr>
          <p:cNvCxnSpPr>
            <a:cxnSpLocks/>
          </p:cNvCxnSpPr>
          <p:nvPr/>
        </p:nvCxnSpPr>
        <p:spPr>
          <a:xfrm>
            <a:off x="4038600" y="2324100"/>
            <a:ext cx="0" cy="609600"/>
          </a:xfrm>
          <a:prstGeom prst="line">
            <a:avLst/>
          </a:prstGeom>
          <a:ln w="34925">
            <a:solidFill>
              <a:schemeClr val="accent3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7444EC9D-6B83-4C4B-B41D-4DA4D11B66B7}"/>
              </a:ext>
            </a:extLst>
          </p:cNvPr>
          <p:cNvCxnSpPr>
            <a:cxnSpLocks/>
          </p:cNvCxnSpPr>
          <p:nvPr/>
        </p:nvCxnSpPr>
        <p:spPr>
          <a:xfrm>
            <a:off x="4038600" y="2628900"/>
            <a:ext cx="2971800" cy="0"/>
          </a:xfrm>
          <a:prstGeom prst="line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BB1B6879-D063-E549-8207-34C54AC338F8}"/>
              </a:ext>
            </a:extLst>
          </p:cNvPr>
          <p:cNvCxnSpPr>
            <a:cxnSpLocks/>
          </p:cNvCxnSpPr>
          <p:nvPr/>
        </p:nvCxnSpPr>
        <p:spPr>
          <a:xfrm>
            <a:off x="4419600" y="1104900"/>
            <a:ext cx="0" cy="762000"/>
          </a:xfrm>
          <a:prstGeom prst="line">
            <a:avLst/>
          </a:prstGeom>
          <a:ln w="82550">
            <a:solidFill>
              <a:srgbClr val="AB794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81D63811-03AD-A34C-875F-C698960E0088}"/>
              </a:ext>
            </a:extLst>
          </p:cNvPr>
          <p:cNvCxnSpPr>
            <a:cxnSpLocks/>
          </p:cNvCxnSpPr>
          <p:nvPr/>
        </p:nvCxnSpPr>
        <p:spPr>
          <a:xfrm flipV="1">
            <a:off x="4572000" y="2628900"/>
            <a:ext cx="0" cy="304800"/>
          </a:xfrm>
          <a:prstGeom prst="line">
            <a:avLst/>
          </a:prstGeom>
          <a:ln w="63500">
            <a:solidFill>
              <a:schemeClr val="accent3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6D2E2D20-1C96-7445-AEAC-C7768D59BF8E}"/>
              </a:ext>
            </a:extLst>
          </p:cNvPr>
          <p:cNvCxnSpPr>
            <a:cxnSpLocks/>
          </p:cNvCxnSpPr>
          <p:nvPr/>
        </p:nvCxnSpPr>
        <p:spPr>
          <a:xfrm>
            <a:off x="4038600" y="3086100"/>
            <a:ext cx="0" cy="664097"/>
          </a:xfrm>
          <a:prstGeom prst="line">
            <a:avLst/>
          </a:prstGeom>
          <a:ln w="349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A75129DF-5114-CA4A-A66C-1D4D3A7A6E05}"/>
              </a:ext>
            </a:extLst>
          </p:cNvPr>
          <p:cNvCxnSpPr>
            <a:cxnSpLocks/>
          </p:cNvCxnSpPr>
          <p:nvPr/>
        </p:nvCxnSpPr>
        <p:spPr>
          <a:xfrm>
            <a:off x="4038600" y="3445397"/>
            <a:ext cx="3048000" cy="0"/>
          </a:xfrm>
          <a:prstGeom prst="line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F5EF1B1B-EF4C-FC4F-8835-DBAC070D2314}"/>
              </a:ext>
            </a:extLst>
          </p:cNvPr>
          <p:cNvCxnSpPr>
            <a:cxnSpLocks/>
          </p:cNvCxnSpPr>
          <p:nvPr/>
        </p:nvCxnSpPr>
        <p:spPr>
          <a:xfrm>
            <a:off x="4038600" y="3869803"/>
            <a:ext cx="0" cy="609600"/>
          </a:xfrm>
          <a:prstGeom prst="line">
            <a:avLst/>
          </a:prstGeom>
          <a:ln w="34925">
            <a:solidFill>
              <a:schemeClr val="accent4">
                <a:lumMod val="7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1B77313C-8222-1A41-9B43-8770975379FA}"/>
              </a:ext>
            </a:extLst>
          </p:cNvPr>
          <p:cNvCxnSpPr>
            <a:cxnSpLocks/>
          </p:cNvCxnSpPr>
          <p:nvPr/>
        </p:nvCxnSpPr>
        <p:spPr>
          <a:xfrm flipV="1">
            <a:off x="4038600" y="4152900"/>
            <a:ext cx="3048000" cy="21703"/>
          </a:xfrm>
          <a:prstGeom prst="line">
            <a:avLst/>
          </a:prstGeom>
          <a:ln w="317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CD9E424C-028E-C145-908D-0C8A6A93C245}"/>
              </a:ext>
            </a:extLst>
          </p:cNvPr>
          <p:cNvCxnSpPr>
            <a:cxnSpLocks/>
          </p:cNvCxnSpPr>
          <p:nvPr/>
        </p:nvCxnSpPr>
        <p:spPr>
          <a:xfrm flipV="1">
            <a:off x="5715000" y="3869803"/>
            <a:ext cx="0" cy="283097"/>
          </a:xfrm>
          <a:prstGeom prst="line">
            <a:avLst/>
          </a:prstGeom>
          <a:ln w="63500">
            <a:solidFill>
              <a:schemeClr val="accent4">
                <a:lumMod val="7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3FF9E3C9-E5C6-ED48-8079-ED4024D1939B}"/>
              </a:ext>
            </a:extLst>
          </p:cNvPr>
          <p:cNvCxnSpPr>
            <a:cxnSpLocks/>
          </p:cNvCxnSpPr>
          <p:nvPr/>
        </p:nvCxnSpPr>
        <p:spPr>
          <a:xfrm>
            <a:off x="4800600" y="1333500"/>
            <a:ext cx="0" cy="533400"/>
          </a:xfrm>
          <a:prstGeom prst="line">
            <a:avLst/>
          </a:prstGeom>
          <a:ln w="82550">
            <a:solidFill>
              <a:srgbClr val="AB794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8EA6E0F3-244A-644C-B0DB-EB596E14BE5C}"/>
              </a:ext>
            </a:extLst>
          </p:cNvPr>
          <p:cNvCxnSpPr>
            <a:cxnSpLocks/>
          </p:cNvCxnSpPr>
          <p:nvPr/>
        </p:nvCxnSpPr>
        <p:spPr>
          <a:xfrm flipV="1">
            <a:off x="4953000" y="3445397"/>
            <a:ext cx="0" cy="424406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E0B803F8-BB69-9C4C-922E-F311E64CC755}"/>
              </a:ext>
            </a:extLst>
          </p:cNvPr>
          <p:cNvCxnSpPr>
            <a:cxnSpLocks/>
          </p:cNvCxnSpPr>
          <p:nvPr/>
        </p:nvCxnSpPr>
        <p:spPr>
          <a:xfrm>
            <a:off x="5257800" y="1570776"/>
            <a:ext cx="0" cy="304800"/>
          </a:xfrm>
          <a:prstGeom prst="line">
            <a:avLst/>
          </a:prstGeom>
          <a:ln w="82550">
            <a:solidFill>
              <a:srgbClr val="AB794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24C0F9BC-1DD2-6540-8F95-D5A3D1FFE0E5}"/>
              </a:ext>
            </a:extLst>
          </p:cNvPr>
          <p:cNvCxnSpPr>
            <a:cxnSpLocks/>
          </p:cNvCxnSpPr>
          <p:nvPr/>
        </p:nvCxnSpPr>
        <p:spPr>
          <a:xfrm flipV="1">
            <a:off x="6172200" y="3924300"/>
            <a:ext cx="0" cy="228600"/>
          </a:xfrm>
          <a:prstGeom prst="line">
            <a:avLst/>
          </a:prstGeom>
          <a:ln w="63500">
            <a:solidFill>
              <a:schemeClr val="accent4">
                <a:lumMod val="7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3AF04CC6-3969-D340-A363-ECE2008DCD9F}"/>
              </a:ext>
            </a:extLst>
          </p:cNvPr>
          <p:cNvCxnSpPr>
            <a:cxnSpLocks/>
          </p:cNvCxnSpPr>
          <p:nvPr/>
        </p:nvCxnSpPr>
        <p:spPr>
          <a:xfrm>
            <a:off x="5943600" y="1333500"/>
            <a:ext cx="0" cy="542076"/>
          </a:xfrm>
          <a:prstGeom prst="line">
            <a:avLst/>
          </a:prstGeom>
          <a:ln w="82550">
            <a:solidFill>
              <a:srgbClr val="AB794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4CD4831F-82AF-4540-99A1-843E55370534}"/>
              </a:ext>
            </a:extLst>
          </p:cNvPr>
          <p:cNvCxnSpPr>
            <a:cxnSpLocks/>
          </p:cNvCxnSpPr>
          <p:nvPr/>
        </p:nvCxnSpPr>
        <p:spPr>
          <a:xfrm>
            <a:off x="6477000" y="1181100"/>
            <a:ext cx="0" cy="694476"/>
          </a:xfrm>
          <a:prstGeom prst="line">
            <a:avLst/>
          </a:prstGeom>
          <a:ln w="82550">
            <a:solidFill>
              <a:srgbClr val="AB794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E57FDAE9-1597-1041-A531-BD4E5BFF9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01" y="1233241"/>
            <a:ext cx="584200" cy="2286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87368430-6CB5-724B-90CD-97C18721A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729" y="2400300"/>
            <a:ext cx="584200" cy="2286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A59C781F-458A-ED41-8912-2AB5299A1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961" y="3156994"/>
            <a:ext cx="584200" cy="2286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FBBC0427-6398-2A4C-91DE-1CB86B28DD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0261" y="3924300"/>
            <a:ext cx="596900" cy="22860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82EED7AB-C40A-B242-A860-7390E82AB2D8}"/>
              </a:ext>
            </a:extLst>
          </p:cNvPr>
          <p:cNvGrpSpPr/>
          <p:nvPr/>
        </p:nvGrpSpPr>
        <p:grpSpPr>
          <a:xfrm>
            <a:off x="636582" y="1482901"/>
            <a:ext cx="2360620" cy="1484705"/>
            <a:chOff x="636582" y="1482901"/>
            <a:chExt cx="2360620" cy="1484705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12835BDA-F95F-DF49-B316-B596A53FA634}"/>
                </a:ext>
              </a:extLst>
            </p:cNvPr>
            <p:cNvGrpSpPr/>
            <p:nvPr/>
          </p:nvGrpSpPr>
          <p:grpSpPr>
            <a:xfrm>
              <a:off x="636582" y="1482901"/>
              <a:ext cx="2360620" cy="1484705"/>
              <a:chOff x="2712421" y="351727"/>
              <a:chExt cx="3824568" cy="2478723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xmlns="" id="{025DF8A8-D17B-4645-B411-91A49AEF38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76906" y="687087"/>
                <a:ext cx="648071" cy="659852"/>
              </a:xfrm>
              <a:prstGeom prst="rect">
                <a:avLst/>
              </a:prstGeom>
            </p:spPr>
          </p:pic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xmlns="" id="{BC1EA33D-9F75-384C-BDAC-31FD3EF07CB1}"/>
                  </a:ext>
                </a:extLst>
              </p:cNvPr>
              <p:cNvCxnSpPr>
                <a:cxnSpLocks/>
                <a:stCxn id="95" idx="3"/>
              </p:cNvCxnSpPr>
              <p:nvPr/>
            </p:nvCxnSpPr>
            <p:spPr bwMode="auto">
              <a:xfrm>
                <a:off x="4224977" y="1017013"/>
                <a:ext cx="665731" cy="7310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2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xmlns="" id="{1BC832DC-0405-DA46-871F-2F7C96D86F2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552215" y="1257921"/>
                <a:ext cx="173366" cy="415079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2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xmlns="" id="{FE2583E7-FC25-2944-838A-040A63A3C4B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128374" y="1257922"/>
                <a:ext cx="298000" cy="53973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1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xmlns="" id="{0FBD0679-779D-A344-BD4A-29F327683B6F}"/>
                  </a:ext>
                </a:extLst>
              </p:cNvPr>
              <p:cNvSpPr/>
              <p:nvPr/>
            </p:nvSpPr>
            <p:spPr>
              <a:xfrm>
                <a:off x="2712421" y="351727"/>
                <a:ext cx="1152129" cy="56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Calibri"/>
                  </a:rPr>
                  <a:t>Alice</a:t>
                </a:r>
                <a:endParaRPr lang="en-US" sz="1600" b="1" dirty="0">
                  <a:latin typeface="Calibri"/>
                  <a:cs typeface="Calibri"/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xmlns="" id="{5202B4E4-D1E6-9E4F-A33B-F92A0C42F23E}"/>
                  </a:ext>
                </a:extLst>
              </p:cNvPr>
              <p:cNvSpPr/>
              <p:nvPr/>
            </p:nvSpPr>
            <p:spPr>
              <a:xfrm>
                <a:off x="2746723" y="2257334"/>
                <a:ext cx="1255589" cy="56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Calibri"/>
                  </a:rPr>
                  <a:t>David</a:t>
                </a:r>
                <a:endParaRPr lang="en-US" sz="1600" b="1" dirty="0">
                  <a:latin typeface="Calibri"/>
                  <a:cs typeface="Calibri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xmlns="" id="{8AA6C9A6-A922-964C-B52E-9C199B384BF0}"/>
                  </a:ext>
                </a:extLst>
              </p:cNvPr>
              <p:cNvSpPr/>
              <p:nvPr/>
            </p:nvSpPr>
            <p:spPr>
              <a:xfrm>
                <a:off x="5271827" y="667182"/>
                <a:ext cx="1265162" cy="56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Calibri"/>
                    <a:cs typeface="Calibri"/>
                  </a:rPr>
                  <a:t>Bob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xmlns="" id="{2510DF7C-C4DF-5440-878C-2D9D8B6D7EEA}"/>
                  </a:ext>
                </a:extLst>
              </p:cNvPr>
              <p:cNvSpPr/>
              <p:nvPr/>
            </p:nvSpPr>
            <p:spPr>
              <a:xfrm>
                <a:off x="4128374" y="2265232"/>
                <a:ext cx="1756996" cy="56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Calibri"/>
                  </a:rPr>
                  <a:t>Charlie</a:t>
                </a:r>
                <a:endParaRPr lang="en-US" sz="1600" b="1" dirty="0">
                  <a:latin typeface="Calibri"/>
                  <a:cs typeface="Calibri"/>
                </a:endParaRPr>
              </a:p>
            </p:txBody>
          </p:sp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22BC2FFC-6EB1-D749-B00B-AB2C7E196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9542" y="2246608"/>
              <a:ext cx="400006" cy="388182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xmlns="" id="{A9A6B8C4-076A-E643-B36E-C9CB02603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44730" y="1724127"/>
              <a:ext cx="400006" cy="416243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E8B46314-C93A-2A4E-8072-9B741CB82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54930" y="2319123"/>
              <a:ext cx="400006" cy="385977"/>
            </a:xfrm>
            <a:prstGeom prst="rect">
              <a:avLst/>
            </a:prstGeom>
          </p:spPr>
        </p:pic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09393C11-EC84-AF46-96C1-14CA0E2B63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1100" y="1983853"/>
            <a:ext cx="88900" cy="190500"/>
          </a:xfrm>
          <a:prstGeom prst="rect">
            <a:avLst/>
          </a:prstGeom>
        </p:spPr>
      </p:pic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xmlns="" id="{B91DAE9C-B5BF-C743-94EB-F5E37B41851C}"/>
              </a:ext>
            </a:extLst>
          </p:cNvPr>
          <p:cNvCxnSpPr>
            <a:cxnSpLocks/>
          </p:cNvCxnSpPr>
          <p:nvPr/>
        </p:nvCxnSpPr>
        <p:spPr>
          <a:xfrm>
            <a:off x="6172200" y="1832449"/>
            <a:ext cx="0" cy="355914"/>
          </a:xfrm>
          <a:prstGeom prst="line">
            <a:avLst/>
          </a:prstGeom>
          <a:ln w="82550">
            <a:solidFill>
              <a:srgbClr val="DB70A9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514A8DE8-753A-4A49-809C-CAA80A7F2622}"/>
              </a:ext>
            </a:extLst>
          </p:cNvPr>
          <p:cNvCxnSpPr>
            <a:cxnSpLocks/>
          </p:cNvCxnSpPr>
          <p:nvPr/>
        </p:nvCxnSpPr>
        <p:spPr>
          <a:xfrm flipV="1">
            <a:off x="7086600" y="1854977"/>
            <a:ext cx="0" cy="452223"/>
          </a:xfrm>
          <a:prstGeom prst="line">
            <a:avLst/>
          </a:prstGeom>
          <a:ln w="82550">
            <a:solidFill>
              <a:srgbClr val="DB70A9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Cloud Callout 108">
            <a:extLst>
              <a:ext uri="{FF2B5EF4-FFF2-40B4-BE49-F238E27FC236}">
                <a16:creationId xmlns:a16="http://schemas.microsoft.com/office/drawing/2014/main" xmlns="" id="{298CB021-1252-5D4E-9A7F-C6E0A7C845B2}"/>
              </a:ext>
            </a:extLst>
          </p:cNvPr>
          <p:cNvSpPr/>
          <p:nvPr/>
        </p:nvSpPr>
        <p:spPr>
          <a:xfrm>
            <a:off x="6781799" y="503968"/>
            <a:ext cx="1429723" cy="794086"/>
          </a:xfrm>
          <a:prstGeom prst="cloudCallout">
            <a:avLst>
              <a:gd name="adj1" fmla="val -33598"/>
              <a:gd name="adj2" fmla="val 105885"/>
            </a:avLst>
          </a:prstGeom>
          <a:solidFill>
            <a:srgbClr val="DB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3BA1EFAE-6BB2-2249-84F8-A075475C0BF6}"/>
              </a:ext>
            </a:extLst>
          </p:cNvPr>
          <p:cNvCxnSpPr>
            <a:cxnSpLocks/>
          </p:cNvCxnSpPr>
          <p:nvPr/>
        </p:nvCxnSpPr>
        <p:spPr>
          <a:xfrm>
            <a:off x="5562600" y="1866900"/>
            <a:ext cx="0" cy="355914"/>
          </a:xfrm>
          <a:prstGeom prst="line">
            <a:avLst/>
          </a:prstGeom>
          <a:ln w="82550">
            <a:solidFill>
              <a:srgbClr val="DB70A9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693AC953-831A-0E46-BBB3-B360BE4F4EDD}"/>
              </a:ext>
            </a:extLst>
          </p:cNvPr>
          <p:cNvSpPr txBox="1"/>
          <p:nvPr/>
        </p:nvSpPr>
        <p:spPr>
          <a:xfrm>
            <a:off x="4552950" y="956711"/>
            <a:ext cx="125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B7942"/>
                </a:solidFill>
              </a:rPr>
              <a:t>endogenous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44AB837-332B-6948-AA2E-BD57F0BC8967}"/>
              </a:ext>
            </a:extLst>
          </p:cNvPr>
          <p:cNvSpPr txBox="1"/>
          <p:nvPr/>
        </p:nvSpPr>
        <p:spPr>
          <a:xfrm>
            <a:off x="7416026" y="1362874"/>
            <a:ext cx="125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B70A9"/>
                </a:solidFill>
              </a:rPr>
              <a:t>exogenous</a:t>
            </a:r>
          </a:p>
        </p:txBody>
      </p:sp>
    </p:spTree>
    <p:extLst>
      <p:ext uri="{BB962C8B-B14F-4D97-AF65-F5344CB8AC3E}">
        <p14:creationId xmlns:p14="http://schemas.microsoft.com/office/powerpoint/2010/main" val="3254203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52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06422DF0-307F-6845-930B-6BEC316BCBB6}"/>
              </a:ext>
            </a:extLst>
          </p:cNvPr>
          <p:cNvSpPr/>
          <p:nvPr/>
        </p:nvSpPr>
        <p:spPr>
          <a:xfrm>
            <a:off x="657754" y="4708003"/>
            <a:ext cx="793259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/>
              </a:rPr>
              <a:t>Users also express opinions gathered from external sources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064BCBF0-1F28-3143-9BA8-E14889134EAB}"/>
              </a:ext>
            </a:extLst>
          </p:cNvPr>
          <p:cNvCxnSpPr>
            <a:cxnSpLocks/>
          </p:cNvCxnSpPr>
          <p:nvPr/>
        </p:nvCxnSpPr>
        <p:spPr>
          <a:xfrm>
            <a:off x="4038600" y="1181100"/>
            <a:ext cx="0" cy="1351009"/>
          </a:xfrm>
          <a:prstGeom prst="line">
            <a:avLst/>
          </a:prstGeom>
          <a:ln w="34925">
            <a:solidFill>
              <a:srgbClr val="7030A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96532343-193B-CC40-A6A8-C7C9AB499537}"/>
              </a:ext>
            </a:extLst>
          </p:cNvPr>
          <p:cNvCxnSpPr>
            <a:cxnSpLocks/>
          </p:cNvCxnSpPr>
          <p:nvPr/>
        </p:nvCxnSpPr>
        <p:spPr>
          <a:xfrm flipV="1">
            <a:off x="4038600" y="1854977"/>
            <a:ext cx="3581400" cy="11923"/>
          </a:xfrm>
          <a:prstGeom prst="line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F1A47980-372F-E744-9BCD-5A69E94FCE49}"/>
              </a:ext>
            </a:extLst>
          </p:cNvPr>
          <p:cNvCxnSpPr>
            <a:cxnSpLocks/>
          </p:cNvCxnSpPr>
          <p:nvPr/>
        </p:nvCxnSpPr>
        <p:spPr>
          <a:xfrm>
            <a:off x="4038600" y="2324100"/>
            <a:ext cx="0" cy="609600"/>
          </a:xfrm>
          <a:prstGeom prst="line">
            <a:avLst/>
          </a:prstGeom>
          <a:ln w="34925">
            <a:solidFill>
              <a:schemeClr val="accent3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7444EC9D-6B83-4C4B-B41D-4DA4D11B66B7}"/>
              </a:ext>
            </a:extLst>
          </p:cNvPr>
          <p:cNvCxnSpPr>
            <a:cxnSpLocks/>
          </p:cNvCxnSpPr>
          <p:nvPr/>
        </p:nvCxnSpPr>
        <p:spPr>
          <a:xfrm>
            <a:off x="4038600" y="2628900"/>
            <a:ext cx="2971800" cy="0"/>
          </a:xfrm>
          <a:prstGeom prst="line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BB1B6879-D063-E549-8207-34C54AC338F8}"/>
              </a:ext>
            </a:extLst>
          </p:cNvPr>
          <p:cNvCxnSpPr>
            <a:cxnSpLocks/>
          </p:cNvCxnSpPr>
          <p:nvPr/>
        </p:nvCxnSpPr>
        <p:spPr>
          <a:xfrm>
            <a:off x="4419600" y="1104900"/>
            <a:ext cx="0" cy="762000"/>
          </a:xfrm>
          <a:prstGeom prst="line">
            <a:avLst/>
          </a:prstGeom>
          <a:ln w="82550">
            <a:solidFill>
              <a:srgbClr val="AB794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81D63811-03AD-A34C-875F-C698960E0088}"/>
              </a:ext>
            </a:extLst>
          </p:cNvPr>
          <p:cNvCxnSpPr>
            <a:cxnSpLocks/>
          </p:cNvCxnSpPr>
          <p:nvPr/>
        </p:nvCxnSpPr>
        <p:spPr>
          <a:xfrm flipV="1">
            <a:off x="4572000" y="2628900"/>
            <a:ext cx="0" cy="304800"/>
          </a:xfrm>
          <a:prstGeom prst="line">
            <a:avLst/>
          </a:prstGeom>
          <a:ln w="63500">
            <a:solidFill>
              <a:schemeClr val="accent3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6D2E2D20-1C96-7445-AEAC-C7768D59BF8E}"/>
              </a:ext>
            </a:extLst>
          </p:cNvPr>
          <p:cNvCxnSpPr>
            <a:cxnSpLocks/>
          </p:cNvCxnSpPr>
          <p:nvPr/>
        </p:nvCxnSpPr>
        <p:spPr>
          <a:xfrm>
            <a:off x="4038600" y="3086100"/>
            <a:ext cx="0" cy="664097"/>
          </a:xfrm>
          <a:prstGeom prst="line">
            <a:avLst/>
          </a:prstGeom>
          <a:ln w="349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A75129DF-5114-CA4A-A66C-1D4D3A7A6E05}"/>
              </a:ext>
            </a:extLst>
          </p:cNvPr>
          <p:cNvCxnSpPr>
            <a:cxnSpLocks/>
          </p:cNvCxnSpPr>
          <p:nvPr/>
        </p:nvCxnSpPr>
        <p:spPr>
          <a:xfrm>
            <a:off x="4038600" y="3445397"/>
            <a:ext cx="3048000" cy="0"/>
          </a:xfrm>
          <a:prstGeom prst="line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F5EF1B1B-EF4C-FC4F-8835-DBAC070D2314}"/>
              </a:ext>
            </a:extLst>
          </p:cNvPr>
          <p:cNvCxnSpPr>
            <a:cxnSpLocks/>
          </p:cNvCxnSpPr>
          <p:nvPr/>
        </p:nvCxnSpPr>
        <p:spPr>
          <a:xfrm>
            <a:off x="4038600" y="3869803"/>
            <a:ext cx="0" cy="609600"/>
          </a:xfrm>
          <a:prstGeom prst="line">
            <a:avLst/>
          </a:prstGeom>
          <a:ln w="34925">
            <a:solidFill>
              <a:schemeClr val="accent4">
                <a:lumMod val="7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1B77313C-8222-1A41-9B43-8770975379FA}"/>
              </a:ext>
            </a:extLst>
          </p:cNvPr>
          <p:cNvCxnSpPr>
            <a:cxnSpLocks/>
          </p:cNvCxnSpPr>
          <p:nvPr/>
        </p:nvCxnSpPr>
        <p:spPr>
          <a:xfrm flipV="1">
            <a:off x="4038600" y="4152900"/>
            <a:ext cx="3048000" cy="21703"/>
          </a:xfrm>
          <a:prstGeom prst="line">
            <a:avLst/>
          </a:prstGeom>
          <a:ln w="317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CD9E424C-028E-C145-908D-0C8A6A93C245}"/>
              </a:ext>
            </a:extLst>
          </p:cNvPr>
          <p:cNvCxnSpPr>
            <a:cxnSpLocks/>
          </p:cNvCxnSpPr>
          <p:nvPr/>
        </p:nvCxnSpPr>
        <p:spPr>
          <a:xfrm flipV="1">
            <a:off x="5715000" y="3869803"/>
            <a:ext cx="0" cy="283097"/>
          </a:xfrm>
          <a:prstGeom prst="line">
            <a:avLst/>
          </a:prstGeom>
          <a:ln w="63500">
            <a:solidFill>
              <a:schemeClr val="accent4">
                <a:lumMod val="7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3FF9E3C9-E5C6-ED48-8079-ED4024D1939B}"/>
              </a:ext>
            </a:extLst>
          </p:cNvPr>
          <p:cNvCxnSpPr>
            <a:cxnSpLocks/>
          </p:cNvCxnSpPr>
          <p:nvPr/>
        </p:nvCxnSpPr>
        <p:spPr>
          <a:xfrm>
            <a:off x="4800600" y="1333500"/>
            <a:ext cx="0" cy="533400"/>
          </a:xfrm>
          <a:prstGeom prst="line">
            <a:avLst/>
          </a:prstGeom>
          <a:ln w="82550">
            <a:solidFill>
              <a:srgbClr val="AB794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8EA6E0F3-244A-644C-B0DB-EB596E14BE5C}"/>
              </a:ext>
            </a:extLst>
          </p:cNvPr>
          <p:cNvCxnSpPr>
            <a:cxnSpLocks/>
          </p:cNvCxnSpPr>
          <p:nvPr/>
        </p:nvCxnSpPr>
        <p:spPr>
          <a:xfrm flipV="1">
            <a:off x="4953000" y="3445397"/>
            <a:ext cx="0" cy="424406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E0B803F8-BB69-9C4C-922E-F311E64CC755}"/>
              </a:ext>
            </a:extLst>
          </p:cNvPr>
          <p:cNvCxnSpPr>
            <a:cxnSpLocks/>
          </p:cNvCxnSpPr>
          <p:nvPr/>
        </p:nvCxnSpPr>
        <p:spPr>
          <a:xfrm>
            <a:off x="5257800" y="1570776"/>
            <a:ext cx="0" cy="304800"/>
          </a:xfrm>
          <a:prstGeom prst="line">
            <a:avLst/>
          </a:prstGeom>
          <a:ln w="82550">
            <a:solidFill>
              <a:srgbClr val="AB794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24C0F9BC-1DD2-6540-8F95-D5A3D1FFE0E5}"/>
              </a:ext>
            </a:extLst>
          </p:cNvPr>
          <p:cNvCxnSpPr>
            <a:cxnSpLocks/>
          </p:cNvCxnSpPr>
          <p:nvPr/>
        </p:nvCxnSpPr>
        <p:spPr>
          <a:xfrm flipV="1">
            <a:off x="6172200" y="3924300"/>
            <a:ext cx="0" cy="228600"/>
          </a:xfrm>
          <a:prstGeom prst="line">
            <a:avLst/>
          </a:prstGeom>
          <a:ln w="63500">
            <a:solidFill>
              <a:schemeClr val="accent4">
                <a:lumMod val="7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3AF04CC6-3969-D340-A363-ECE2008DCD9F}"/>
              </a:ext>
            </a:extLst>
          </p:cNvPr>
          <p:cNvCxnSpPr>
            <a:cxnSpLocks/>
          </p:cNvCxnSpPr>
          <p:nvPr/>
        </p:nvCxnSpPr>
        <p:spPr>
          <a:xfrm>
            <a:off x="5943600" y="1333500"/>
            <a:ext cx="0" cy="542076"/>
          </a:xfrm>
          <a:prstGeom prst="line">
            <a:avLst/>
          </a:prstGeom>
          <a:ln w="82550">
            <a:solidFill>
              <a:srgbClr val="AB794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4CD4831F-82AF-4540-99A1-843E55370534}"/>
              </a:ext>
            </a:extLst>
          </p:cNvPr>
          <p:cNvCxnSpPr>
            <a:cxnSpLocks/>
          </p:cNvCxnSpPr>
          <p:nvPr/>
        </p:nvCxnSpPr>
        <p:spPr>
          <a:xfrm>
            <a:off x="6477000" y="1181100"/>
            <a:ext cx="0" cy="694476"/>
          </a:xfrm>
          <a:prstGeom prst="line">
            <a:avLst/>
          </a:prstGeom>
          <a:ln w="82550">
            <a:solidFill>
              <a:srgbClr val="AB794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E57FDAE9-1597-1041-A531-BD4E5BFF9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01" y="1233241"/>
            <a:ext cx="584200" cy="2286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87368430-6CB5-724B-90CD-97C18721A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729" y="2400300"/>
            <a:ext cx="584200" cy="2286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A59C781F-458A-ED41-8912-2AB5299A1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961" y="3156994"/>
            <a:ext cx="584200" cy="2286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FBBC0427-6398-2A4C-91DE-1CB86B28DD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0261" y="3924300"/>
            <a:ext cx="596900" cy="22860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82EED7AB-C40A-B242-A860-7390E82AB2D8}"/>
              </a:ext>
            </a:extLst>
          </p:cNvPr>
          <p:cNvGrpSpPr/>
          <p:nvPr/>
        </p:nvGrpSpPr>
        <p:grpSpPr>
          <a:xfrm>
            <a:off x="636582" y="1482901"/>
            <a:ext cx="2360620" cy="1484705"/>
            <a:chOff x="636582" y="1482901"/>
            <a:chExt cx="2360620" cy="1484705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12835BDA-F95F-DF49-B316-B596A53FA634}"/>
                </a:ext>
              </a:extLst>
            </p:cNvPr>
            <p:cNvGrpSpPr/>
            <p:nvPr/>
          </p:nvGrpSpPr>
          <p:grpSpPr>
            <a:xfrm>
              <a:off x="636582" y="1482901"/>
              <a:ext cx="2360620" cy="1484705"/>
              <a:chOff x="2712421" y="351727"/>
              <a:chExt cx="3824568" cy="2478723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xmlns="" id="{025DF8A8-D17B-4645-B411-91A49AEF38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76906" y="687087"/>
                <a:ext cx="648071" cy="659852"/>
              </a:xfrm>
              <a:prstGeom prst="rect">
                <a:avLst/>
              </a:prstGeom>
            </p:spPr>
          </p:pic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xmlns="" id="{BC1EA33D-9F75-384C-BDAC-31FD3EF07CB1}"/>
                  </a:ext>
                </a:extLst>
              </p:cNvPr>
              <p:cNvCxnSpPr>
                <a:cxnSpLocks/>
                <a:stCxn id="95" idx="3"/>
              </p:cNvCxnSpPr>
              <p:nvPr/>
            </p:nvCxnSpPr>
            <p:spPr bwMode="auto">
              <a:xfrm>
                <a:off x="4224977" y="1017013"/>
                <a:ext cx="665731" cy="7310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2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xmlns="" id="{1BC832DC-0405-DA46-871F-2F7C96D86F2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552215" y="1257921"/>
                <a:ext cx="173366" cy="415079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2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xmlns="" id="{FE2583E7-FC25-2944-838A-040A63A3C4B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128374" y="1257922"/>
                <a:ext cx="298000" cy="53973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1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xmlns="" id="{0FBD0679-779D-A344-BD4A-29F327683B6F}"/>
                  </a:ext>
                </a:extLst>
              </p:cNvPr>
              <p:cNvSpPr/>
              <p:nvPr/>
            </p:nvSpPr>
            <p:spPr>
              <a:xfrm>
                <a:off x="2712421" y="351727"/>
                <a:ext cx="1152129" cy="56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Calibri"/>
                  </a:rPr>
                  <a:t>Alice</a:t>
                </a:r>
                <a:endParaRPr lang="en-US" sz="1600" b="1" dirty="0">
                  <a:latin typeface="Calibri"/>
                  <a:cs typeface="Calibri"/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xmlns="" id="{5202B4E4-D1E6-9E4F-A33B-F92A0C42F23E}"/>
                  </a:ext>
                </a:extLst>
              </p:cNvPr>
              <p:cNvSpPr/>
              <p:nvPr/>
            </p:nvSpPr>
            <p:spPr>
              <a:xfrm>
                <a:off x="2746723" y="2257334"/>
                <a:ext cx="1255589" cy="56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Calibri"/>
                  </a:rPr>
                  <a:t>David</a:t>
                </a:r>
                <a:endParaRPr lang="en-US" sz="1600" b="1" dirty="0">
                  <a:latin typeface="Calibri"/>
                  <a:cs typeface="Calibri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xmlns="" id="{8AA6C9A6-A922-964C-B52E-9C199B384BF0}"/>
                  </a:ext>
                </a:extLst>
              </p:cNvPr>
              <p:cNvSpPr/>
              <p:nvPr/>
            </p:nvSpPr>
            <p:spPr>
              <a:xfrm>
                <a:off x="5271827" y="667182"/>
                <a:ext cx="1265162" cy="56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Calibri"/>
                    <a:cs typeface="Calibri"/>
                  </a:rPr>
                  <a:t>Bob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xmlns="" id="{2510DF7C-C4DF-5440-878C-2D9D8B6D7EEA}"/>
                  </a:ext>
                </a:extLst>
              </p:cNvPr>
              <p:cNvSpPr/>
              <p:nvPr/>
            </p:nvSpPr>
            <p:spPr>
              <a:xfrm>
                <a:off x="4128374" y="2265232"/>
                <a:ext cx="1756996" cy="56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Calibri"/>
                  </a:rPr>
                  <a:t>Charlie</a:t>
                </a:r>
                <a:endParaRPr lang="en-US" sz="1600" b="1" dirty="0">
                  <a:latin typeface="Calibri"/>
                  <a:cs typeface="Calibri"/>
                </a:endParaRPr>
              </a:p>
            </p:txBody>
          </p:sp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22BC2FFC-6EB1-D749-B00B-AB2C7E196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9542" y="2246608"/>
              <a:ext cx="400006" cy="388182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xmlns="" id="{A9A6B8C4-076A-E643-B36E-C9CB02603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44730" y="1724127"/>
              <a:ext cx="400006" cy="416243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E8B46314-C93A-2A4E-8072-9B741CB82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54930" y="2319123"/>
              <a:ext cx="400006" cy="385977"/>
            </a:xfrm>
            <a:prstGeom prst="rect">
              <a:avLst/>
            </a:prstGeom>
          </p:spPr>
        </p:pic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09393C11-EC84-AF46-96C1-14CA0E2B63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1100" y="1983853"/>
            <a:ext cx="88900" cy="190500"/>
          </a:xfrm>
          <a:prstGeom prst="rect">
            <a:avLst/>
          </a:prstGeom>
        </p:spPr>
      </p:pic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xmlns="" id="{B91DAE9C-B5BF-C743-94EB-F5E37B41851C}"/>
              </a:ext>
            </a:extLst>
          </p:cNvPr>
          <p:cNvCxnSpPr>
            <a:cxnSpLocks/>
          </p:cNvCxnSpPr>
          <p:nvPr/>
        </p:nvCxnSpPr>
        <p:spPr>
          <a:xfrm>
            <a:off x="6172200" y="1832449"/>
            <a:ext cx="0" cy="355914"/>
          </a:xfrm>
          <a:prstGeom prst="line">
            <a:avLst/>
          </a:prstGeom>
          <a:ln w="82550">
            <a:solidFill>
              <a:srgbClr val="DB70A9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514A8DE8-753A-4A49-809C-CAA80A7F2622}"/>
              </a:ext>
            </a:extLst>
          </p:cNvPr>
          <p:cNvCxnSpPr>
            <a:cxnSpLocks/>
          </p:cNvCxnSpPr>
          <p:nvPr/>
        </p:nvCxnSpPr>
        <p:spPr>
          <a:xfrm flipV="1">
            <a:off x="7086600" y="1854977"/>
            <a:ext cx="0" cy="452223"/>
          </a:xfrm>
          <a:prstGeom prst="line">
            <a:avLst/>
          </a:prstGeom>
          <a:ln w="82550">
            <a:solidFill>
              <a:srgbClr val="DB70A9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Cloud Callout 108">
            <a:extLst>
              <a:ext uri="{FF2B5EF4-FFF2-40B4-BE49-F238E27FC236}">
                <a16:creationId xmlns:a16="http://schemas.microsoft.com/office/drawing/2014/main" xmlns="" id="{298CB021-1252-5D4E-9A7F-C6E0A7C845B2}"/>
              </a:ext>
            </a:extLst>
          </p:cNvPr>
          <p:cNvSpPr/>
          <p:nvPr/>
        </p:nvSpPr>
        <p:spPr>
          <a:xfrm>
            <a:off x="6781799" y="503968"/>
            <a:ext cx="1429723" cy="794086"/>
          </a:xfrm>
          <a:prstGeom prst="cloudCallout">
            <a:avLst>
              <a:gd name="adj1" fmla="val -33598"/>
              <a:gd name="adj2" fmla="val 105885"/>
            </a:avLst>
          </a:prstGeom>
          <a:solidFill>
            <a:srgbClr val="DB7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DE1FE9B3-7652-1D45-8ACD-D50F9AD93E39}"/>
              </a:ext>
            </a:extLst>
          </p:cNvPr>
          <p:cNvSpPr/>
          <p:nvPr/>
        </p:nvSpPr>
        <p:spPr>
          <a:xfrm>
            <a:off x="1261930" y="3023754"/>
            <a:ext cx="7436796" cy="7027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2"/>
                </a:solidFill>
              </a:rPr>
              <a:t>Existing models strive to capture externalities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924BE86F-0555-9043-A468-BCE401F0A59D}"/>
              </a:ext>
            </a:extLst>
          </p:cNvPr>
          <p:cNvCxnSpPr>
            <a:cxnSpLocks/>
          </p:cNvCxnSpPr>
          <p:nvPr/>
        </p:nvCxnSpPr>
        <p:spPr>
          <a:xfrm>
            <a:off x="5562600" y="1866900"/>
            <a:ext cx="0" cy="355914"/>
          </a:xfrm>
          <a:prstGeom prst="line">
            <a:avLst/>
          </a:prstGeom>
          <a:ln w="82550">
            <a:solidFill>
              <a:srgbClr val="DB70A9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27F7E57-F33C-C247-8245-CFA6CE8F53F8}"/>
              </a:ext>
            </a:extLst>
          </p:cNvPr>
          <p:cNvSpPr txBox="1"/>
          <p:nvPr/>
        </p:nvSpPr>
        <p:spPr>
          <a:xfrm>
            <a:off x="4552950" y="956711"/>
            <a:ext cx="125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B7942"/>
                </a:solidFill>
              </a:rPr>
              <a:t>endogenous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DA5CCEC-389E-4847-9E38-0612E899FF16}"/>
              </a:ext>
            </a:extLst>
          </p:cNvPr>
          <p:cNvSpPr txBox="1"/>
          <p:nvPr/>
        </p:nvSpPr>
        <p:spPr>
          <a:xfrm>
            <a:off x="7416026" y="1362874"/>
            <a:ext cx="125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B70A9"/>
                </a:solidFill>
              </a:rPr>
              <a:t>exogenous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9E14989-E2F8-F84C-A7D2-24962F306059}"/>
              </a:ext>
            </a:extLst>
          </p:cNvPr>
          <p:cNvSpPr/>
          <p:nvPr/>
        </p:nvSpPr>
        <p:spPr>
          <a:xfrm>
            <a:off x="533400" y="91369"/>
            <a:ext cx="53340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2"/>
                </a:solidFill>
                <a:latin typeface="Calibri"/>
              </a:rPr>
              <a:t>Reality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897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53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05000" y="2324100"/>
            <a:ext cx="533400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D1673D"/>
                </a:solidFill>
                <a:latin typeface="Calibri"/>
              </a:rPr>
              <a:t>Why externalities have been a big challenge for data-driven models?</a:t>
            </a:r>
            <a:endParaRPr lang="en-US" sz="2800" dirty="0">
              <a:solidFill>
                <a:srgbClr val="D167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36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54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64E95154-92C0-EA4A-8ED1-4869AA237076}"/>
              </a:ext>
            </a:extLst>
          </p:cNvPr>
          <p:cNvSpPr/>
          <p:nvPr/>
        </p:nvSpPr>
        <p:spPr>
          <a:xfrm>
            <a:off x="228600" y="952500"/>
            <a:ext cx="3886200" cy="762000"/>
          </a:xfrm>
          <a:prstGeom prst="roundRect">
            <a:avLst/>
          </a:prstGeom>
          <a:solidFill>
            <a:srgbClr val="FFD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tx2">
                    <a:lumMod val="10000"/>
                  </a:schemeClr>
                </a:solidFill>
              </a:rPr>
              <a:t>Messages are unlabeled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06267178-D367-BD4A-9909-54BB8ADD4C0D}"/>
              </a:ext>
            </a:extLst>
          </p:cNvPr>
          <p:cNvSpPr/>
          <p:nvPr/>
        </p:nvSpPr>
        <p:spPr>
          <a:xfrm>
            <a:off x="190982" y="2400300"/>
            <a:ext cx="4685818" cy="838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tx2">
                    <a:lumMod val="10000"/>
                  </a:schemeClr>
                </a:solidFill>
              </a:rPr>
              <a:t>No supervised techniques work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xmlns="" id="{782E166C-995D-9C40-9B23-B8E9A91A3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38100"/>
            <a:ext cx="7688700" cy="594600"/>
          </a:xfrm>
        </p:spPr>
        <p:txBody>
          <a:bodyPr/>
          <a:lstStyle/>
          <a:p>
            <a:r>
              <a:rPr lang="en-US" dirty="0"/>
              <a:t>The roadblocks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281C8A4-E19C-3243-8293-28EE57055BBC}"/>
              </a:ext>
            </a:extLst>
          </p:cNvPr>
          <p:cNvGrpSpPr/>
          <p:nvPr/>
        </p:nvGrpSpPr>
        <p:grpSpPr>
          <a:xfrm>
            <a:off x="5334000" y="3181770"/>
            <a:ext cx="2950794" cy="992833"/>
            <a:chOff x="2992806" y="3314700"/>
            <a:chExt cx="2950794" cy="9928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BDFFD8C5-015C-B242-B2EE-8ED77DDC3758}"/>
                </a:ext>
              </a:extLst>
            </p:cNvPr>
            <p:cNvGrpSpPr/>
            <p:nvPr/>
          </p:nvGrpSpPr>
          <p:grpSpPr>
            <a:xfrm>
              <a:off x="2992806" y="3314700"/>
              <a:ext cx="2950794" cy="992833"/>
              <a:chOff x="3378201" y="1540397"/>
              <a:chExt cx="4241799" cy="1427209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19A0EBF4-252C-F549-AD7F-ECA1CB4C6E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38600" y="1616597"/>
                <a:ext cx="0" cy="1351009"/>
              </a:xfrm>
              <a:prstGeom prst="line">
                <a:avLst/>
              </a:prstGeom>
              <a:ln w="34925">
                <a:solidFill>
                  <a:srgbClr val="7030A0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8E608BD5-E9D2-7640-9FC7-EDD3D55ED5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8600" y="2290474"/>
                <a:ext cx="3581400" cy="11923"/>
              </a:xfrm>
              <a:prstGeom prst="line">
                <a:avLst/>
              </a:prstGeom>
              <a:ln w="317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334084B6-75B9-E948-A3B5-DEF9695CDE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9600" y="1540397"/>
                <a:ext cx="0" cy="762000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119B0159-691F-274B-96D4-E337476935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0600" y="1768997"/>
                <a:ext cx="0" cy="533400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A537A3A7-2659-1042-B5DB-919663F0AD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7800" y="2006273"/>
                <a:ext cx="0" cy="304800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3BD8189F-78DB-2149-8059-880943A521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43600" y="1768997"/>
                <a:ext cx="0" cy="542076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47278ECB-6719-8343-94E2-8CA35A70F9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7000" y="1616597"/>
                <a:ext cx="0" cy="694476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EC4D30FA-BC36-6D44-BF7C-EBDFAFEAC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78201" y="1668738"/>
                <a:ext cx="584200" cy="228600"/>
              </a:xfrm>
              <a:prstGeom prst="rect">
                <a:avLst/>
              </a:prstGeom>
            </p:spPr>
          </p:pic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67E92E77-335E-D342-AF77-5BB6E32E2739}"/>
                </a:ext>
              </a:extLst>
            </p:cNvPr>
            <p:cNvCxnSpPr>
              <a:cxnSpLocks/>
            </p:cNvCxnSpPr>
            <p:nvPr/>
          </p:nvCxnSpPr>
          <p:spPr>
            <a:xfrm>
              <a:off x="4936443" y="3588898"/>
              <a:ext cx="0" cy="247590"/>
            </a:xfrm>
            <a:prstGeom prst="line">
              <a:avLst/>
            </a:prstGeom>
            <a:ln w="82550">
              <a:solidFill>
                <a:srgbClr val="DB70A9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3E18AAA7-DA7A-CE41-B5F7-3FF1262F58F2}"/>
                </a:ext>
              </a:extLst>
            </p:cNvPr>
            <p:cNvCxnSpPr>
              <a:cxnSpLocks/>
            </p:cNvCxnSpPr>
            <p:nvPr/>
          </p:nvCxnSpPr>
          <p:spPr>
            <a:xfrm>
              <a:off x="5360509" y="3638785"/>
              <a:ext cx="0" cy="191847"/>
            </a:xfrm>
            <a:prstGeom prst="line">
              <a:avLst/>
            </a:prstGeom>
            <a:ln w="82550">
              <a:solidFill>
                <a:srgbClr val="DB70A9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406980A-83F5-FC47-A6D7-596887AFA27C}"/>
              </a:ext>
            </a:extLst>
          </p:cNvPr>
          <p:cNvGrpSpPr/>
          <p:nvPr/>
        </p:nvGrpSpPr>
        <p:grpSpPr>
          <a:xfrm>
            <a:off x="5334000" y="1407467"/>
            <a:ext cx="2950794" cy="992833"/>
            <a:chOff x="2992806" y="1540397"/>
            <a:chExt cx="2950794" cy="99283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252F9395-4886-524D-BA86-2957829A1A7E}"/>
                </a:ext>
              </a:extLst>
            </p:cNvPr>
            <p:cNvCxnSpPr>
              <a:cxnSpLocks/>
            </p:cNvCxnSpPr>
            <p:nvPr/>
          </p:nvCxnSpPr>
          <p:spPr>
            <a:xfrm>
              <a:off x="3452210" y="1593405"/>
              <a:ext cx="0" cy="939825"/>
            </a:xfrm>
            <a:prstGeom prst="line">
              <a:avLst/>
            </a:prstGeom>
            <a:ln w="34925">
              <a:solidFill>
                <a:srgbClr val="7030A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BBC7A2B3-2CA8-6140-8719-1D03964C16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2210" y="2062185"/>
              <a:ext cx="2491390" cy="8294"/>
            </a:xfrm>
            <a:prstGeom prst="line">
              <a:avLst/>
            </a:prstGeom>
            <a:ln w="317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4591E0B2-343A-9040-BE39-63CD862B4B6F}"/>
                </a:ext>
              </a:extLst>
            </p:cNvPr>
            <p:cNvCxnSpPr>
              <a:cxnSpLocks/>
            </p:cNvCxnSpPr>
            <p:nvPr/>
          </p:nvCxnSpPr>
          <p:spPr>
            <a:xfrm>
              <a:off x="3717252" y="1540397"/>
              <a:ext cx="0" cy="530083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EE80D232-7EF4-5A45-B23B-F8176791A4EF}"/>
                </a:ext>
              </a:extLst>
            </p:cNvPr>
            <p:cNvCxnSpPr>
              <a:cxnSpLocks/>
            </p:cNvCxnSpPr>
            <p:nvPr/>
          </p:nvCxnSpPr>
          <p:spPr>
            <a:xfrm>
              <a:off x="3982293" y="1699422"/>
              <a:ext cx="0" cy="371058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4D60775A-555F-0945-91BD-63A438D4DF8C}"/>
                </a:ext>
              </a:extLst>
            </p:cNvPr>
            <p:cNvCxnSpPr>
              <a:cxnSpLocks/>
            </p:cNvCxnSpPr>
            <p:nvPr/>
          </p:nvCxnSpPr>
          <p:spPr>
            <a:xfrm>
              <a:off x="4300343" y="1864482"/>
              <a:ext cx="0" cy="212033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03C16948-8A93-074C-B134-DC18FDB7388F}"/>
                </a:ext>
              </a:extLst>
            </p:cNvPr>
            <p:cNvCxnSpPr>
              <a:cxnSpLocks/>
            </p:cNvCxnSpPr>
            <p:nvPr/>
          </p:nvCxnSpPr>
          <p:spPr>
            <a:xfrm>
              <a:off x="4777418" y="1699422"/>
              <a:ext cx="0" cy="377093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BB5D9BDD-FEE4-5F47-8192-F4A4C455B67E}"/>
                </a:ext>
              </a:extLst>
            </p:cNvPr>
            <p:cNvCxnSpPr>
              <a:cxnSpLocks/>
            </p:cNvCxnSpPr>
            <p:nvPr/>
          </p:nvCxnSpPr>
          <p:spPr>
            <a:xfrm>
              <a:off x="5148476" y="1593405"/>
              <a:ext cx="0" cy="483110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1C82400-301E-7E45-BF82-48E355BBF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2806" y="1629677"/>
              <a:ext cx="406397" cy="159025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02B51610-A222-B94D-A3B0-B5C7A4777851}"/>
                </a:ext>
              </a:extLst>
            </p:cNvPr>
            <p:cNvCxnSpPr>
              <a:cxnSpLocks/>
            </p:cNvCxnSpPr>
            <p:nvPr/>
          </p:nvCxnSpPr>
          <p:spPr>
            <a:xfrm>
              <a:off x="4936443" y="1814595"/>
              <a:ext cx="0" cy="247590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3E589DFD-A6B7-E545-BF54-635D93637B01}"/>
                </a:ext>
              </a:extLst>
            </p:cNvPr>
            <p:cNvCxnSpPr>
              <a:cxnSpLocks/>
            </p:cNvCxnSpPr>
            <p:nvPr/>
          </p:nvCxnSpPr>
          <p:spPr>
            <a:xfrm>
              <a:off x="5360509" y="1864482"/>
              <a:ext cx="0" cy="191847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Down Arrow 31">
              <a:extLst>
                <a:ext uri="{FF2B5EF4-FFF2-40B4-BE49-F238E27FC236}">
                  <a16:creationId xmlns:a16="http://schemas.microsoft.com/office/drawing/2014/main" xmlns="" id="{A65B92EA-3109-E44E-9EDF-AF92F0FC4A3E}"/>
                </a:ext>
              </a:extLst>
            </p:cNvPr>
            <p:cNvSpPr/>
            <p:nvPr/>
          </p:nvSpPr>
          <p:spPr>
            <a:xfrm>
              <a:off x="4495801" y="2124986"/>
              <a:ext cx="167974" cy="308256"/>
            </a:xfrm>
            <a:prstGeom prst="downArrow">
              <a:avLst/>
            </a:prstGeom>
            <a:solidFill>
              <a:srgbClr val="C6C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F9BECE45-1F78-034B-8AF8-78E451574C2B}"/>
              </a:ext>
            </a:extLst>
          </p:cNvPr>
          <p:cNvSpPr/>
          <p:nvPr/>
        </p:nvSpPr>
        <p:spPr>
          <a:xfrm>
            <a:off x="6412182" y="2327419"/>
            <a:ext cx="1046907" cy="377613"/>
          </a:xfrm>
          <a:prstGeom prst="roundRect">
            <a:avLst/>
          </a:prstGeom>
          <a:solidFill>
            <a:srgbClr val="C6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??</a:t>
            </a:r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xmlns="" id="{49978ED4-301F-ED43-94DB-3B51011958A1}"/>
              </a:ext>
            </a:extLst>
          </p:cNvPr>
          <p:cNvSpPr/>
          <p:nvPr/>
        </p:nvSpPr>
        <p:spPr>
          <a:xfrm>
            <a:off x="6851648" y="2836859"/>
            <a:ext cx="167974" cy="308256"/>
          </a:xfrm>
          <a:prstGeom prst="downArrow">
            <a:avLst/>
          </a:prstGeom>
          <a:solidFill>
            <a:srgbClr val="C6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5608AF1-D607-DC4A-99AA-AA4C578BD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194" y="2038770"/>
            <a:ext cx="88900" cy="190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BA6E6B0-190B-9E4C-9000-2C9A29974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394" y="3791370"/>
            <a:ext cx="889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9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55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64E95154-92C0-EA4A-8ED1-4869AA237076}"/>
              </a:ext>
            </a:extLst>
          </p:cNvPr>
          <p:cNvSpPr/>
          <p:nvPr/>
        </p:nvSpPr>
        <p:spPr>
          <a:xfrm>
            <a:off x="228600" y="952500"/>
            <a:ext cx="3886200" cy="762000"/>
          </a:xfrm>
          <a:prstGeom prst="roundRect">
            <a:avLst/>
          </a:prstGeom>
          <a:solidFill>
            <a:srgbClr val="FFD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tx2">
                    <a:lumMod val="10000"/>
                  </a:schemeClr>
                </a:solidFill>
              </a:rPr>
              <a:t>Content based clustering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xmlns="" id="{782E166C-995D-9C40-9B23-B8E9A91A3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23100"/>
            <a:ext cx="7688700" cy="594600"/>
          </a:xfrm>
        </p:spPr>
        <p:txBody>
          <a:bodyPr/>
          <a:lstStyle/>
          <a:p>
            <a:r>
              <a:rPr lang="en-US" dirty="0"/>
              <a:t>A simple solution…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281C8A4-E19C-3243-8293-28EE57055BBC}"/>
              </a:ext>
            </a:extLst>
          </p:cNvPr>
          <p:cNvGrpSpPr/>
          <p:nvPr/>
        </p:nvGrpSpPr>
        <p:grpSpPr>
          <a:xfrm>
            <a:off x="5334000" y="3181770"/>
            <a:ext cx="2950794" cy="992833"/>
            <a:chOff x="2992806" y="3314700"/>
            <a:chExt cx="2950794" cy="9928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BDFFD8C5-015C-B242-B2EE-8ED77DDC3758}"/>
                </a:ext>
              </a:extLst>
            </p:cNvPr>
            <p:cNvGrpSpPr/>
            <p:nvPr/>
          </p:nvGrpSpPr>
          <p:grpSpPr>
            <a:xfrm>
              <a:off x="2992806" y="3314700"/>
              <a:ext cx="2950794" cy="992833"/>
              <a:chOff x="3378201" y="1540397"/>
              <a:chExt cx="4241799" cy="1427209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19A0EBF4-252C-F549-AD7F-ECA1CB4C6E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38600" y="1616597"/>
                <a:ext cx="0" cy="1351009"/>
              </a:xfrm>
              <a:prstGeom prst="line">
                <a:avLst/>
              </a:prstGeom>
              <a:ln w="34925">
                <a:solidFill>
                  <a:srgbClr val="7030A0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8E608BD5-E9D2-7640-9FC7-EDD3D55ED5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8600" y="2290474"/>
                <a:ext cx="3581400" cy="11923"/>
              </a:xfrm>
              <a:prstGeom prst="line">
                <a:avLst/>
              </a:prstGeom>
              <a:ln w="317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334084B6-75B9-E948-A3B5-DEF9695CDE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9600" y="1540397"/>
                <a:ext cx="0" cy="762000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119B0159-691F-274B-96D4-E337476935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0600" y="1768997"/>
                <a:ext cx="0" cy="533400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A537A3A7-2659-1042-B5DB-919663F0AD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7800" y="2006273"/>
                <a:ext cx="0" cy="304800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3BD8189F-78DB-2149-8059-880943A521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43600" y="1768997"/>
                <a:ext cx="0" cy="542076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47278ECB-6719-8343-94E2-8CA35A70F9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7000" y="1616597"/>
                <a:ext cx="0" cy="694476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EC4D30FA-BC36-6D44-BF7C-EBDFAFEAC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78201" y="1668738"/>
                <a:ext cx="584200" cy="228600"/>
              </a:xfrm>
              <a:prstGeom prst="rect">
                <a:avLst/>
              </a:prstGeom>
            </p:spPr>
          </p:pic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67E92E77-335E-D342-AF77-5BB6E32E2739}"/>
                </a:ext>
              </a:extLst>
            </p:cNvPr>
            <p:cNvCxnSpPr>
              <a:cxnSpLocks/>
            </p:cNvCxnSpPr>
            <p:nvPr/>
          </p:nvCxnSpPr>
          <p:spPr>
            <a:xfrm>
              <a:off x="4936443" y="3588898"/>
              <a:ext cx="0" cy="247590"/>
            </a:xfrm>
            <a:prstGeom prst="line">
              <a:avLst/>
            </a:prstGeom>
            <a:ln w="82550">
              <a:solidFill>
                <a:srgbClr val="DB70A9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3E18AAA7-DA7A-CE41-B5F7-3FF1262F58F2}"/>
                </a:ext>
              </a:extLst>
            </p:cNvPr>
            <p:cNvCxnSpPr>
              <a:cxnSpLocks/>
            </p:cNvCxnSpPr>
            <p:nvPr/>
          </p:nvCxnSpPr>
          <p:spPr>
            <a:xfrm>
              <a:off x="5360509" y="3638785"/>
              <a:ext cx="0" cy="191847"/>
            </a:xfrm>
            <a:prstGeom prst="line">
              <a:avLst/>
            </a:prstGeom>
            <a:ln w="82550">
              <a:solidFill>
                <a:srgbClr val="DB70A9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406980A-83F5-FC47-A6D7-596887AFA27C}"/>
              </a:ext>
            </a:extLst>
          </p:cNvPr>
          <p:cNvGrpSpPr/>
          <p:nvPr/>
        </p:nvGrpSpPr>
        <p:grpSpPr>
          <a:xfrm>
            <a:off x="5334000" y="1407467"/>
            <a:ext cx="2950794" cy="992833"/>
            <a:chOff x="2992806" y="1540397"/>
            <a:chExt cx="2950794" cy="99283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252F9395-4886-524D-BA86-2957829A1A7E}"/>
                </a:ext>
              </a:extLst>
            </p:cNvPr>
            <p:cNvCxnSpPr>
              <a:cxnSpLocks/>
            </p:cNvCxnSpPr>
            <p:nvPr/>
          </p:nvCxnSpPr>
          <p:spPr>
            <a:xfrm>
              <a:off x="3452210" y="1593405"/>
              <a:ext cx="0" cy="939825"/>
            </a:xfrm>
            <a:prstGeom prst="line">
              <a:avLst/>
            </a:prstGeom>
            <a:ln w="34925">
              <a:solidFill>
                <a:srgbClr val="7030A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BBC7A2B3-2CA8-6140-8719-1D03964C16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2210" y="2062185"/>
              <a:ext cx="2491390" cy="8294"/>
            </a:xfrm>
            <a:prstGeom prst="line">
              <a:avLst/>
            </a:prstGeom>
            <a:ln w="317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4591E0B2-343A-9040-BE39-63CD862B4B6F}"/>
                </a:ext>
              </a:extLst>
            </p:cNvPr>
            <p:cNvCxnSpPr>
              <a:cxnSpLocks/>
            </p:cNvCxnSpPr>
            <p:nvPr/>
          </p:nvCxnSpPr>
          <p:spPr>
            <a:xfrm>
              <a:off x="3717252" y="1540397"/>
              <a:ext cx="0" cy="530083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EE80D232-7EF4-5A45-B23B-F8176791A4EF}"/>
                </a:ext>
              </a:extLst>
            </p:cNvPr>
            <p:cNvCxnSpPr>
              <a:cxnSpLocks/>
            </p:cNvCxnSpPr>
            <p:nvPr/>
          </p:nvCxnSpPr>
          <p:spPr>
            <a:xfrm>
              <a:off x="3982293" y="1699422"/>
              <a:ext cx="0" cy="371058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4D60775A-555F-0945-91BD-63A438D4DF8C}"/>
                </a:ext>
              </a:extLst>
            </p:cNvPr>
            <p:cNvCxnSpPr>
              <a:cxnSpLocks/>
            </p:cNvCxnSpPr>
            <p:nvPr/>
          </p:nvCxnSpPr>
          <p:spPr>
            <a:xfrm>
              <a:off x="4300343" y="1864482"/>
              <a:ext cx="0" cy="212033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03C16948-8A93-074C-B134-DC18FDB7388F}"/>
                </a:ext>
              </a:extLst>
            </p:cNvPr>
            <p:cNvCxnSpPr>
              <a:cxnSpLocks/>
            </p:cNvCxnSpPr>
            <p:nvPr/>
          </p:nvCxnSpPr>
          <p:spPr>
            <a:xfrm>
              <a:off x="4777418" y="1699422"/>
              <a:ext cx="0" cy="377093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BB5D9BDD-FEE4-5F47-8192-F4A4C455B67E}"/>
                </a:ext>
              </a:extLst>
            </p:cNvPr>
            <p:cNvCxnSpPr>
              <a:cxnSpLocks/>
            </p:cNvCxnSpPr>
            <p:nvPr/>
          </p:nvCxnSpPr>
          <p:spPr>
            <a:xfrm>
              <a:off x="5148476" y="1593405"/>
              <a:ext cx="0" cy="483110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1C82400-301E-7E45-BF82-48E355BBF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2806" y="1629677"/>
              <a:ext cx="406397" cy="159025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02B51610-A222-B94D-A3B0-B5C7A4777851}"/>
                </a:ext>
              </a:extLst>
            </p:cNvPr>
            <p:cNvCxnSpPr>
              <a:cxnSpLocks/>
            </p:cNvCxnSpPr>
            <p:nvPr/>
          </p:nvCxnSpPr>
          <p:spPr>
            <a:xfrm>
              <a:off x="4936443" y="1814595"/>
              <a:ext cx="0" cy="247590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3E589DFD-A6B7-E545-BF54-635D93637B01}"/>
                </a:ext>
              </a:extLst>
            </p:cNvPr>
            <p:cNvCxnSpPr>
              <a:cxnSpLocks/>
            </p:cNvCxnSpPr>
            <p:nvPr/>
          </p:nvCxnSpPr>
          <p:spPr>
            <a:xfrm>
              <a:off x="5360509" y="1864482"/>
              <a:ext cx="0" cy="191847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Down Arrow 31">
              <a:extLst>
                <a:ext uri="{FF2B5EF4-FFF2-40B4-BE49-F238E27FC236}">
                  <a16:creationId xmlns:a16="http://schemas.microsoft.com/office/drawing/2014/main" xmlns="" id="{A65B92EA-3109-E44E-9EDF-AF92F0FC4A3E}"/>
                </a:ext>
              </a:extLst>
            </p:cNvPr>
            <p:cNvSpPr/>
            <p:nvPr/>
          </p:nvSpPr>
          <p:spPr>
            <a:xfrm>
              <a:off x="4495801" y="2124986"/>
              <a:ext cx="167974" cy="308256"/>
            </a:xfrm>
            <a:prstGeom prst="downArrow">
              <a:avLst/>
            </a:prstGeom>
            <a:solidFill>
              <a:srgbClr val="C6C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F9BECE45-1F78-034B-8AF8-78E451574C2B}"/>
              </a:ext>
            </a:extLst>
          </p:cNvPr>
          <p:cNvSpPr/>
          <p:nvPr/>
        </p:nvSpPr>
        <p:spPr>
          <a:xfrm>
            <a:off x="6412182" y="2327419"/>
            <a:ext cx="1046907" cy="377613"/>
          </a:xfrm>
          <a:prstGeom prst="roundRect">
            <a:avLst/>
          </a:prstGeom>
          <a:solidFill>
            <a:srgbClr val="C6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??</a:t>
            </a:r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xmlns="" id="{49978ED4-301F-ED43-94DB-3B51011958A1}"/>
              </a:ext>
            </a:extLst>
          </p:cNvPr>
          <p:cNvSpPr/>
          <p:nvPr/>
        </p:nvSpPr>
        <p:spPr>
          <a:xfrm>
            <a:off x="6851648" y="2836859"/>
            <a:ext cx="167974" cy="308256"/>
          </a:xfrm>
          <a:prstGeom prst="downArrow">
            <a:avLst/>
          </a:prstGeom>
          <a:solidFill>
            <a:srgbClr val="C6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5608AF1-D607-DC4A-99AA-AA4C578BD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194" y="2038770"/>
            <a:ext cx="88900" cy="190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BA6E6B0-190B-9E4C-9000-2C9A29974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394" y="3791370"/>
            <a:ext cx="889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73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56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64E95154-92C0-EA4A-8ED1-4869AA237076}"/>
              </a:ext>
            </a:extLst>
          </p:cNvPr>
          <p:cNvSpPr/>
          <p:nvPr/>
        </p:nvSpPr>
        <p:spPr>
          <a:xfrm>
            <a:off x="228600" y="952500"/>
            <a:ext cx="3886200" cy="762000"/>
          </a:xfrm>
          <a:prstGeom prst="roundRect">
            <a:avLst/>
          </a:prstGeom>
          <a:solidFill>
            <a:srgbClr val="FFD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tx2">
                    <a:lumMod val="10000"/>
                  </a:schemeClr>
                </a:solidFill>
              </a:rPr>
              <a:t>Content based clustering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xmlns="" id="{782E166C-995D-9C40-9B23-B8E9A91A3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23100"/>
            <a:ext cx="7688700" cy="594600"/>
          </a:xfrm>
        </p:spPr>
        <p:txBody>
          <a:bodyPr/>
          <a:lstStyle/>
          <a:p>
            <a:r>
              <a:rPr lang="en-US" dirty="0"/>
              <a:t>A simple solution…</a:t>
            </a:r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xmlns="" id="{49978ED4-301F-ED43-94DB-3B51011958A1}"/>
              </a:ext>
            </a:extLst>
          </p:cNvPr>
          <p:cNvSpPr/>
          <p:nvPr/>
        </p:nvSpPr>
        <p:spPr>
          <a:xfrm>
            <a:off x="3615643" y="2393624"/>
            <a:ext cx="167974" cy="308256"/>
          </a:xfrm>
          <a:prstGeom prst="downArrow">
            <a:avLst/>
          </a:prstGeom>
          <a:solidFill>
            <a:srgbClr val="C6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F025541C-B2F9-8A49-8D2A-3D7E6718C167}"/>
              </a:ext>
            </a:extLst>
          </p:cNvPr>
          <p:cNvSpPr/>
          <p:nvPr/>
        </p:nvSpPr>
        <p:spPr>
          <a:xfrm>
            <a:off x="397045" y="2300312"/>
            <a:ext cx="3685920" cy="6333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3C1A422F-C172-E44B-AB5B-E8ED31739EE7}"/>
              </a:ext>
            </a:extLst>
          </p:cNvPr>
          <p:cNvSpPr txBox="1"/>
          <p:nvPr/>
        </p:nvSpPr>
        <p:spPr>
          <a:xfrm>
            <a:off x="497795" y="2470995"/>
            <a:ext cx="3428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Alice:  NY Times hints at a new trade war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4C65EB53-53A0-9849-889D-C2A4FAC192F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676" y="2377365"/>
            <a:ext cx="461829" cy="45632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CF5C040-F403-F24E-83E5-2AFA7EE95E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480" y="3064465"/>
            <a:ext cx="494290" cy="47695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D605097-4472-A445-A80B-C8F5C9C432BB}"/>
              </a:ext>
            </a:extLst>
          </p:cNvPr>
          <p:cNvSpPr txBox="1"/>
          <p:nvPr/>
        </p:nvSpPr>
        <p:spPr>
          <a:xfrm>
            <a:off x="1167190" y="3148413"/>
            <a:ext cx="302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A timely article in NY Times…..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190CA32-DE3E-3B4A-9352-897ACC724420}"/>
              </a:ext>
            </a:extLst>
          </p:cNvPr>
          <p:cNvGrpSpPr/>
          <p:nvPr/>
        </p:nvGrpSpPr>
        <p:grpSpPr>
          <a:xfrm>
            <a:off x="5334000" y="3181770"/>
            <a:ext cx="2950794" cy="992833"/>
            <a:chOff x="2992806" y="3314700"/>
            <a:chExt cx="2950794" cy="99283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4704EA1C-DABF-5941-B2BE-50BA10582180}"/>
                </a:ext>
              </a:extLst>
            </p:cNvPr>
            <p:cNvGrpSpPr/>
            <p:nvPr/>
          </p:nvGrpSpPr>
          <p:grpSpPr>
            <a:xfrm>
              <a:off x="2992806" y="3314700"/>
              <a:ext cx="2950794" cy="992833"/>
              <a:chOff x="3378201" y="1540397"/>
              <a:chExt cx="4241799" cy="1427209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92804A74-1C69-614A-A23C-A15FDE0A26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38600" y="1616597"/>
                <a:ext cx="0" cy="1351009"/>
              </a:xfrm>
              <a:prstGeom prst="line">
                <a:avLst/>
              </a:prstGeom>
              <a:ln w="34925">
                <a:solidFill>
                  <a:srgbClr val="7030A0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xmlns="" id="{6FADD93E-F090-0B4B-96B6-05E8AD261C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8600" y="2290474"/>
                <a:ext cx="3581400" cy="11923"/>
              </a:xfrm>
              <a:prstGeom prst="line">
                <a:avLst/>
              </a:prstGeom>
              <a:ln w="317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xmlns="" id="{70AB0013-293B-1B4F-BD54-7C98FC8D1A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9600" y="1540397"/>
                <a:ext cx="0" cy="762000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xmlns="" id="{0A50BDDD-7EE3-5947-B4D2-A4AE538BC9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0600" y="1768997"/>
                <a:ext cx="0" cy="533400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5A59857A-E0BD-BB48-A01A-88A3F73DAD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7800" y="2006273"/>
                <a:ext cx="0" cy="304800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E53C9FA1-B04A-0F43-9443-AD88BA3358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43600" y="1768997"/>
                <a:ext cx="0" cy="542076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xmlns="" id="{FCC749F7-0734-FB43-879A-A2E1CD133F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7000" y="1616597"/>
                <a:ext cx="0" cy="694476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xmlns="" id="{AADDEBDC-B13F-2045-9978-2D05D1F49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78201" y="1668738"/>
                <a:ext cx="584200" cy="228600"/>
              </a:xfrm>
              <a:prstGeom prst="rect">
                <a:avLst/>
              </a:prstGeom>
            </p:spPr>
          </p:pic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6FBE6076-E874-0245-8A17-227F49E11659}"/>
                </a:ext>
              </a:extLst>
            </p:cNvPr>
            <p:cNvCxnSpPr>
              <a:cxnSpLocks/>
            </p:cNvCxnSpPr>
            <p:nvPr/>
          </p:nvCxnSpPr>
          <p:spPr>
            <a:xfrm>
              <a:off x="4936443" y="3588898"/>
              <a:ext cx="0" cy="247590"/>
            </a:xfrm>
            <a:prstGeom prst="line">
              <a:avLst/>
            </a:prstGeom>
            <a:ln w="82550">
              <a:solidFill>
                <a:srgbClr val="DB70A9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DE3E1331-033C-5C49-A88A-977638599C1D}"/>
                </a:ext>
              </a:extLst>
            </p:cNvPr>
            <p:cNvCxnSpPr>
              <a:cxnSpLocks/>
            </p:cNvCxnSpPr>
            <p:nvPr/>
          </p:nvCxnSpPr>
          <p:spPr>
            <a:xfrm>
              <a:off x="5360509" y="3638785"/>
              <a:ext cx="0" cy="191847"/>
            </a:xfrm>
            <a:prstGeom prst="line">
              <a:avLst/>
            </a:prstGeom>
            <a:ln w="82550">
              <a:solidFill>
                <a:srgbClr val="DB70A9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8ACC8C01-0177-B34C-9BC1-2D5BA05DF9F8}"/>
              </a:ext>
            </a:extLst>
          </p:cNvPr>
          <p:cNvGrpSpPr/>
          <p:nvPr/>
        </p:nvGrpSpPr>
        <p:grpSpPr>
          <a:xfrm>
            <a:off x="5334000" y="1407467"/>
            <a:ext cx="2950794" cy="992833"/>
            <a:chOff x="2992806" y="1540397"/>
            <a:chExt cx="2950794" cy="992833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AD77D443-BDA1-604F-AA9E-A71F6F07285E}"/>
                </a:ext>
              </a:extLst>
            </p:cNvPr>
            <p:cNvCxnSpPr>
              <a:cxnSpLocks/>
            </p:cNvCxnSpPr>
            <p:nvPr/>
          </p:nvCxnSpPr>
          <p:spPr>
            <a:xfrm>
              <a:off x="3452210" y="1593405"/>
              <a:ext cx="0" cy="939825"/>
            </a:xfrm>
            <a:prstGeom prst="line">
              <a:avLst/>
            </a:prstGeom>
            <a:ln w="34925">
              <a:solidFill>
                <a:srgbClr val="7030A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9ABA3A78-5CBE-CD45-90D8-538A845F1B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2210" y="2062185"/>
              <a:ext cx="2491390" cy="8294"/>
            </a:xfrm>
            <a:prstGeom prst="line">
              <a:avLst/>
            </a:prstGeom>
            <a:ln w="317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29B50298-B7FB-DF47-AC5F-F202F6123A26}"/>
                </a:ext>
              </a:extLst>
            </p:cNvPr>
            <p:cNvCxnSpPr>
              <a:cxnSpLocks/>
            </p:cNvCxnSpPr>
            <p:nvPr/>
          </p:nvCxnSpPr>
          <p:spPr>
            <a:xfrm>
              <a:off x="3717252" y="1540397"/>
              <a:ext cx="0" cy="530083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FE7E0C28-0C29-724E-85AA-77EF18608A00}"/>
                </a:ext>
              </a:extLst>
            </p:cNvPr>
            <p:cNvCxnSpPr>
              <a:cxnSpLocks/>
            </p:cNvCxnSpPr>
            <p:nvPr/>
          </p:nvCxnSpPr>
          <p:spPr>
            <a:xfrm>
              <a:off x="3982293" y="1699422"/>
              <a:ext cx="0" cy="371058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907ADC30-AD17-FC4A-9BB2-0217FC774BAF}"/>
                </a:ext>
              </a:extLst>
            </p:cNvPr>
            <p:cNvCxnSpPr>
              <a:cxnSpLocks/>
            </p:cNvCxnSpPr>
            <p:nvPr/>
          </p:nvCxnSpPr>
          <p:spPr>
            <a:xfrm>
              <a:off x="4300343" y="1864482"/>
              <a:ext cx="0" cy="212033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AD0D7B10-99E0-1E4B-B876-700370517719}"/>
                </a:ext>
              </a:extLst>
            </p:cNvPr>
            <p:cNvCxnSpPr>
              <a:cxnSpLocks/>
            </p:cNvCxnSpPr>
            <p:nvPr/>
          </p:nvCxnSpPr>
          <p:spPr>
            <a:xfrm>
              <a:off x="4777418" y="1699422"/>
              <a:ext cx="0" cy="377093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2E215388-A9D4-604B-B6D7-478E6724D110}"/>
                </a:ext>
              </a:extLst>
            </p:cNvPr>
            <p:cNvCxnSpPr>
              <a:cxnSpLocks/>
            </p:cNvCxnSpPr>
            <p:nvPr/>
          </p:nvCxnSpPr>
          <p:spPr>
            <a:xfrm>
              <a:off x="5148476" y="1593405"/>
              <a:ext cx="0" cy="483110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CCF1E043-C7BD-514E-93BE-AD11E4668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92806" y="1629677"/>
              <a:ext cx="406397" cy="159025"/>
            </a:xfrm>
            <a:prstGeom prst="rect">
              <a:avLst/>
            </a:prstGeom>
          </p:spPr>
        </p:pic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FF33CA9B-CB4D-B443-A19C-961D000EA4D3}"/>
                </a:ext>
              </a:extLst>
            </p:cNvPr>
            <p:cNvCxnSpPr>
              <a:cxnSpLocks/>
            </p:cNvCxnSpPr>
            <p:nvPr/>
          </p:nvCxnSpPr>
          <p:spPr>
            <a:xfrm>
              <a:off x="4936443" y="1814595"/>
              <a:ext cx="0" cy="247590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3B4A7D74-00C5-9F4A-8C8C-C6189CBE281F}"/>
                </a:ext>
              </a:extLst>
            </p:cNvPr>
            <p:cNvCxnSpPr>
              <a:cxnSpLocks/>
            </p:cNvCxnSpPr>
            <p:nvPr/>
          </p:nvCxnSpPr>
          <p:spPr>
            <a:xfrm>
              <a:off x="5360509" y="1864482"/>
              <a:ext cx="0" cy="191847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Down Arrow 65">
              <a:extLst>
                <a:ext uri="{FF2B5EF4-FFF2-40B4-BE49-F238E27FC236}">
                  <a16:creationId xmlns:a16="http://schemas.microsoft.com/office/drawing/2014/main" xmlns="" id="{55AD5BCB-03F6-7F43-B725-949D241964AF}"/>
                </a:ext>
              </a:extLst>
            </p:cNvPr>
            <p:cNvSpPr/>
            <p:nvPr/>
          </p:nvSpPr>
          <p:spPr>
            <a:xfrm>
              <a:off x="4495801" y="2124986"/>
              <a:ext cx="167974" cy="308256"/>
            </a:xfrm>
            <a:prstGeom prst="downArrow">
              <a:avLst/>
            </a:prstGeom>
            <a:solidFill>
              <a:srgbClr val="C6C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xmlns="" id="{D1F70B26-A3AC-C445-BAEE-1161723EA910}"/>
              </a:ext>
            </a:extLst>
          </p:cNvPr>
          <p:cNvSpPr/>
          <p:nvPr/>
        </p:nvSpPr>
        <p:spPr>
          <a:xfrm>
            <a:off x="6412182" y="2327419"/>
            <a:ext cx="1046907" cy="377613"/>
          </a:xfrm>
          <a:prstGeom prst="roundRect">
            <a:avLst/>
          </a:prstGeom>
          <a:solidFill>
            <a:srgbClr val="C6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??</a:t>
            </a:r>
          </a:p>
        </p:txBody>
      </p:sp>
      <p:sp>
        <p:nvSpPr>
          <p:cNvPr id="68" name="Down Arrow 67">
            <a:extLst>
              <a:ext uri="{FF2B5EF4-FFF2-40B4-BE49-F238E27FC236}">
                <a16:creationId xmlns:a16="http://schemas.microsoft.com/office/drawing/2014/main" xmlns="" id="{E1089601-8F22-BD4D-B690-BD1D05C22E09}"/>
              </a:ext>
            </a:extLst>
          </p:cNvPr>
          <p:cNvSpPr/>
          <p:nvPr/>
        </p:nvSpPr>
        <p:spPr>
          <a:xfrm>
            <a:off x="6851648" y="2836859"/>
            <a:ext cx="167974" cy="308256"/>
          </a:xfrm>
          <a:prstGeom prst="downArrow">
            <a:avLst/>
          </a:prstGeom>
          <a:solidFill>
            <a:srgbClr val="C6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B101C502-5B75-0041-97B8-B45D55292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6194" y="2038770"/>
            <a:ext cx="88900" cy="1905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43BCF9C7-0B19-9345-A543-A89F08A77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2394" y="3791370"/>
            <a:ext cx="889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9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57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64E95154-92C0-EA4A-8ED1-4869AA237076}"/>
              </a:ext>
            </a:extLst>
          </p:cNvPr>
          <p:cNvSpPr/>
          <p:nvPr/>
        </p:nvSpPr>
        <p:spPr>
          <a:xfrm>
            <a:off x="228600" y="952500"/>
            <a:ext cx="3886200" cy="762000"/>
          </a:xfrm>
          <a:prstGeom prst="roundRect">
            <a:avLst/>
          </a:prstGeom>
          <a:solidFill>
            <a:srgbClr val="FFD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tx2">
                    <a:lumMod val="10000"/>
                  </a:schemeClr>
                </a:solidFill>
              </a:rPr>
              <a:t>Content based clustering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281C8A4-E19C-3243-8293-28EE57055BBC}"/>
              </a:ext>
            </a:extLst>
          </p:cNvPr>
          <p:cNvGrpSpPr/>
          <p:nvPr/>
        </p:nvGrpSpPr>
        <p:grpSpPr>
          <a:xfrm>
            <a:off x="5334000" y="3181770"/>
            <a:ext cx="2950794" cy="992833"/>
            <a:chOff x="2992806" y="3314700"/>
            <a:chExt cx="2950794" cy="9928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BDFFD8C5-015C-B242-B2EE-8ED77DDC3758}"/>
                </a:ext>
              </a:extLst>
            </p:cNvPr>
            <p:cNvGrpSpPr/>
            <p:nvPr/>
          </p:nvGrpSpPr>
          <p:grpSpPr>
            <a:xfrm>
              <a:off x="2992806" y="3314700"/>
              <a:ext cx="2950794" cy="992833"/>
              <a:chOff x="3378201" y="1540397"/>
              <a:chExt cx="4241799" cy="1427209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19A0EBF4-252C-F549-AD7F-ECA1CB4C6E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38600" y="1616597"/>
                <a:ext cx="0" cy="1351009"/>
              </a:xfrm>
              <a:prstGeom prst="line">
                <a:avLst/>
              </a:prstGeom>
              <a:ln w="34925">
                <a:solidFill>
                  <a:srgbClr val="7030A0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8E608BD5-E9D2-7640-9FC7-EDD3D55ED5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8600" y="2290474"/>
                <a:ext cx="3581400" cy="11923"/>
              </a:xfrm>
              <a:prstGeom prst="line">
                <a:avLst/>
              </a:prstGeom>
              <a:ln w="317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334084B6-75B9-E948-A3B5-DEF9695CDE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9600" y="1540397"/>
                <a:ext cx="0" cy="762000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119B0159-691F-274B-96D4-E337476935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0600" y="1768997"/>
                <a:ext cx="0" cy="533400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A537A3A7-2659-1042-B5DB-919663F0AD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7800" y="2006273"/>
                <a:ext cx="0" cy="304800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3BD8189F-78DB-2149-8059-880943A521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43600" y="1768997"/>
                <a:ext cx="0" cy="542076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47278ECB-6719-8343-94E2-8CA35A70F9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7000" y="1616597"/>
                <a:ext cx="0" cy="694476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EC4D30FA-BC36-6D44-BF7C-EBDFAFEAC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78201" y="1668738"/>
                <a:ext cx="584200" cy="228600"/>
              </a:xfrm>
              <a:prstGeom prst="rect">
                <a:avLst/>
              </a:prstGeom>
            </p:spPr>
          </p:pic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67E92E77-335E-D342-AF77-5BB6E32E2739}"/>
                </a:ext>
              </a:extLst>
            </p:cNvPr>
            <p:cNvCxnSpPr>
              <a:cxnSpLocks/>
            </p:cNvCxnSpPr>
            <p:nvPr/>
          </p:nvCxnSpPr>
          <p:spPr>
            <a:xfrm>
              <a:off x="4936443" y="3588898"/>
              <a:ext cx="0" cy="247590"/>
            </a:xfrm>
            <a:prstGeom prst="line">
              <a:avLst/>
            </a:prstGeom>
            <a:ln w="82550">
              <a:solidFill>
                <a:srgbClr val="DB70A9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3E18AAA7-DA7A-CE41-B5F7-3FF1262F58F2}"/>
                </a:ext>
              </a:extLst>
            </p:cNvPr>
            <p:cNvCxnSpPr>
              <a:cxnSpLocks/>
            </p:cNvCxnSpPr>
            <p:nvPr/>
          </p:nvCxnSpPr>
          <p:spPr>
            <a:xfrm>
              <a:off x="5360509" y="3638785"/>
              <a:ext cx="0" cy="191847"/>
            </a:xfrm>
            <a:prstGeom prst="line">
              <a:avLst/>
            </a:prstGeom>
            <a:ln w="82550">
              <a:solidFill>
                <a:srgbClr val="DB70A9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406980A-83F5-FC47-A6D7-596887AFA27C}"/>
              </a:ext>
            </a:extLst>
          </p:cNvPr>
          <p:cNvGrpSpPr/>
          <p:nvPr/>
        </p:nvGrpSpPr>
        <p:grpSpPr>
          <a:xfrm>
            <a:off x="5334000" y="1407467"/>
            <a:ext cx="2950794" cy="992833"/>
            <a:chOff x="2992806" y="1540397"/>
            <a:chExt cx="2950794" cy="99283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252F9395-4886-524D-BA86-2957829A1A7E}"/>
                </a:ext>
              </a:extLst>
            </p:cNvPr>
            <p:cNvCxnSpPr>
              <a:cxnSpLocks/>
            </p:cNvCxnSpPr>
            <p:nvPr/>
          </p:nvCxnSpPr>
          <p:spPr>
            <a:xfrm>
              <a:off x="3452210" y="1593405"/>
              <a:ext cx="0" cy="939825"/>
            </a:xfrm>
            <a:prstGeom prst="line">
              <a:avLst/>
            </a:prstGeom>
            <a:ln w="34925">
              <a:solidFill>
                <a:srgbClr val="7030A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BBC7A2B3-2CA8-6140-8719-1D03964C16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2210" y="2062185"/>
              <a:ext cx="2491390" cy="8294"/>
            </a:xfrm>
            <a:prstGeom prst="line">
              <a:avLst/>
            </a:prstGeom>
            <a:ln w="317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4591E0B2-343A-9040-BE39-63CD862B4B6F}"/>
                </a:ext>
              </a:extLst>
            </p:cNvPr>
            <p:cNvCxnSpPr>
              <a:cxnSpLocks/>
            </p:cNvCxnSpPr>
            <p:nvPr/>
          </p:nvCxnSpPr>
          <p:spPr>
            <a:xfrm>
              <a:off x="3717252" y="1540397"/>
              <a:ext cx="0" cy="530083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EE80D232-7EF4-5A45-B23B-F8176791A4EF}"/>
                </a:ext>
              </a:extLst>
            </p:cNvPr>
            <p:cNvCxnSpPr>
              <a:cxnSpLocks/>
            </p:cNvCxnSpPr>
            <p:nvPr/>
          </p:nvCxnSpPr>
          <p:spPr>
            <a:xfrm>
              <a:off x="3982293" y="1699422"/>
              <a:ext cx="0" cy="371058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4D60775A-555F-0945-91BD-63A438D4DF8C}"/>
                </a:ext>
              </a:extLst>
            </p:cNvPr>
            <p:cNvCxnSpPr>
              <a:cxnSpLocks/>
            </p:cNvCxnSpPr>
            <p:nvPr/>
          </p:nvCxnSpPr>
          <p:spPr>
            <a:xfrm>
              <a:off x="4300343" y="1864482"/>
              <a:ext cx="0" cy="212033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03C16948-8A93-074C-B134-DC18FDB7388F}"/>
                </a:ext>
              </a:extLst>
            </p:cNvPr>
            <p:cNvCxnSpPr>
              <a:cxnSpLocks/>
            </p:cNvCxnSpPr>
            <p:nvPr/>
          </p:nvCxnSpPr>
          <p:spPr>
            <a:xfrm>
              <a:off x="4777418" y="1699422"/>
              <a:ext cx="0" cy="377093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BB5D9BDD-FEE4-5F47-8192-F4A4C455B67E}"/>
                </a:ext>
              </a:extLst>
            </p:cNvPr>
            <p:cNvCxnSpPr>
              <a:cxnSpLocks/>
            </p:cNvCxnSpPr>
            <p:nvPr/>
          </p:nvCxnSpPr>
          <p:spPr>
            <a:xfrm>
              <a:off x="5148476" y="1593405"/>
              <a:ext cx="0" cy="483110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1C82400-301E-7E45-BF82-48E355BBF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2806" y="1629677"/>
              <a:ext cx="406397" cy="159025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02B51610-A222-B94D-A3B0-B5C7A4777851}"/>
                </a:ext>
              </a:extLst>
            </p:cNvPr>
            <p:cNvCxnSpPr>
              <a:cxnSpLocks/>
            </p:cNvCxnSpPr>
            <p:nvPr/>
          </p:nvCxnSpPr>
          <p:spPr>
            <a:xfrm>
              <a:off x="4936443" y="1814595"/>
              <a:ext cx="0" cy="247590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3E589DFD-A6B7-E545-BF54-635D93637B01}"/>
                </a:ext>
              </a:extLst>
            </p:cNvPr>
            <p:cNvCxnSpPr>
              <a:cxnSpLocks/>
            </p:cNvCxnSpPr>
            <p:nvPr/>
          </p:nvCxnSpPr>
          <p:spPr>
            <a:xfrm>
              <a:off x="5360509" y="1864482"/>
              <a:ext cx="0" cy="191847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Down Arrow 31">
              <a:extLst>
                <a:ext uri="{FF2B5EF4-FFF2-40B4-BE49-F238E27FC236}">
                  <a16:creationId xmlns:a16="http://schemas.microsoft.com/office/drawing/2014/main" xmlns="" id="{A65B92EA-3109-E44E-9EDF-AF92F0FC4A3E}"/>
                </a:ext>
              </a:extLst>
            </p:cNvPr>
            <p:cNvSpPr/>
            <p:nvPr/>
          </p:nvSpPr>
          <p:spPr>
            <a:xfrm>
              <a:off x="4495801" y="2124986"/>
              <a:ext cx="167974" cy="308256"/>
            </a:xfrm>
            <a:prstGeom prst="downArrow">
              <a:avLst/>
            </a:prstGeom>
            <a:solidFill>
              <a:srgbClr val="C6C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F9BECE45-1F78-034B-8AF8-78E451574C2B}"/>
              </a:ext>
            </a:extLst>
          </p:cNvPr>
          <p:cNvSpPr/>
          <p:nvPr/>
        </p:nvSpPr>
        <p:spPr>
          <a:xfrm>
            <a:off x="6379768" y="2340469"/>
            <a:ext cx="1046907" cy="377613"/>
          </a:xfrm>
          <a:prstGeom prst="roundRect">
            <a:avLst/>
          </a:prstGeom>
          <a:solidFill>
            <a:srgbClr val="C6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??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5608AF1-D607-DC4A-99AA-AA4C578BD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194" y="2038770"/>
            <a:ext cx="88900" cy="190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BA6E6B0-190B-9E4C-9000-2C9A29974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394" y="3791370"/>
            <a:ext cx="88900" cy="190500"/>
          </a:xfrm>
          <a:prstGeom prst="rect">
            <a:avLst/>
          </a:prstGeom>
        </p:spPr>
      </p:pic>
      <p:sp>
        <p:nvSpPr>
          <p:cNvPr id="42" name="Down Arrow 41">
            <a:extLst>
              <a:ext uri="{FF2B5EF4-FFF2-40B4-BE49-F238E27FC236}">
                <a16:creationId xmlns:a16="http://schemas.microsoft.com/office/drawing/2014/main" xmlns="" id="{40BF013E-E5E0-D046-AE51-7BE0D5AB78A1}"/>
              </a:ext>
            </a:extLst>
          </p:cNvPr>
          <p:cNvSpPr/>
          <p:nvPr/>
        </p:nvSpPr>
        <p:spPr>
          <a:xfrm>
            <a:off x="3615643" y="2393624"/>
            <a:ext cx="167974" cy="308256"/>
          </a:xfrm>
          <a:prstGeom prst="downArrow">
            <a:avLst/>
          </a:prstGeom>
          <a:solidFill>
            <a:srgbClr val="C6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FE3868F-46FD-BC43-9675-9EAB7DF412B5}"/>
              </a:ext>
            </a:extLst>
          </p:cNvPr>
          <p:cNvSpPr/>
          <p:nvPr/>
        </p:nvSpPr>
        <p:spPr>
          <a:xfrm>
            <a:off x="397045" y="2300312"/>
            <a:ext cx="3685920" cy="6333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EB4D18C-AF91-FA4D-852C-42FA1B670B1B}"/>
              </a:ext>
            </a:extLst>
          </p:cNvPr>
          <p:cNvSpPr txBox="1"/>
          <p:nvPr/>
        </p:nvSpPr>
        <p:spPr>
          <a:xfrm>
            <a:off x="497795" y="2470995"/>
            <a:ext cx="3428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Alice:  NY Times hints at a new trade war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ABD200C4-B3F7-2A4A-9EC8-CD3A80249F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676" y="2377365"/>
            <a:ext cx="461829" cy="45632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548AB949-16BA-B849-80DF-33E833F30B3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480" y="3064465"/>
            <a:ext cx="494290" cy="47695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F9FD76F-3FB2-5E4F-AB70-0CA32303DBBE}"/>
              </a:ext>
            </a:extLst>
          </p:cNvPr>
          <p:cNvSpPr txBox="1"/>
          <p:nvPr/>
        </p:nvSpPr>
        <p:spPr>
          <a:xfrm>
            <a:off x="1167190" y="3148413"/>
            <a:ext cx="302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A timely article in NY Times…..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xmlns="" id="{204C1E9A-D3FF-D14C-9A9D-1B6D10AEE2F0}"/>
              </a:ext>
            </a:extLst>
          </p:cNvPr>
          <p:cNvSpPr/>
          <p:nvPr/>
        </p:nvSpPr>
        <p:spPr>
          <a:xfrm rot="20346725">
            <a:off x="69317" y="2566186"/>
            <a:ext cx="4436241" cy="838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chemeClr val="tx2">
                    <a:lumMod val="10000"/>
                  </a:schemeClr>
                </a:solidFill>
              </a:rPr>
              <a:t>Same content can be endogenous and exogenous</a:t>
            </a:r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xmlns="" id="{4F583FB7-62EB-834B-84D9-CAE6E56FDFFA}"/>
              </a:ext>
            </a:extLst>
          </p:cNvPr>
          <p:cNvSpPr/>
          <p:nvPr/>
        </p:nvSpPr>
        <p:spPr>
          <a:xfrm>
            <a:off x="6858000" y="2854044"/>
            <a:ext cx="167974" cy="308256"/>
          </a:xfrm>
          <a:prstGeom prst="downArrow">
            <a:avLst/>
          </a:prstGeom>
          <a:solidFill>
            <a:srgbClr val="C6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itle 6">
            <a:extLst>
              <a:ext uri="{FF2B5EF4-FFF2-40B4-BE49-F238E27FC236}">
                <a16:creationId xmlns:a16="http://schemas.microsoft.com/office/drawing/2014/main" xmlns="" id="{DDE488BC-1F62-B240-A452-0D3249032A99}"/>
              </a:ext>
            </a:extLst>
          </p:cNvPr>
          <p:cNvSpPr txBox="1">
            <a:spLocks/>
          </p:cNvSpPr>
          <p:nvPr/>
        </p:nvSpPr>
        <p:spPr>
          <a:xfrm>
            <a:off x="304800" y="-23100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leway"/>
              <a:buNone/>
              <a:defRPr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/>
              <a:t>A simple solution…</a:t>
            </a:r>
          </a:p>
        </p:txBody>
      </p:sp>
    </p:spTree>
    <p:extLst>
      <p:ext uri="{BB962C8B-B14F-4D97-AF65-F5344CB8AC3E}">
        <p14:creationId xmlns:p14="http://schemas.microsoft.com/office/powerpoint/2010/main" val="306038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58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-38100"/>
            <a:ext cx="7688700" cy="594600"/>
          </a:xfrm>
        </p:spPr>
        <p:txBody>
          <a:bodyPr/>
          <a:lstStyle/>
          <a:p>
            <a:r>
              <a:rPr lang="en-US" dirty="0"/>
              <a:t>Our work..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xmlns="" id="{E3C0EFCB-6523-EB40-B134-747AA6726A54}"/>
              </a:ext>
            </a:extLst>
          </p:cNvPr>
          <p:cNvSpPr/>
          <p:nvPr/>
        </p:nvSpPr>
        <p:spPr>
          <a:xfrm>
            <a:off x="976482" y="4505236"/>
            <a:ext cx="7862718" cy="75669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2"/>
                </a:solidFill>
              </a:rPr>
              <a:t>Can we demarcate </a:t>
            </a:r>
            <a:r>
              <a:rPr lang="en-US" sz="2100" dirty="0">
                <a:solidFill>
                  <a:srgbClr val="996600"/>
                </a:solidFill>
              </a:rPr>
              <a:t>endogenous</a:t>
            </a:r>
            <a:r>
              <a:rPr lang="en-US" sz="2100" dirty="0">
                <a:solidFill>
                  <a:schemeClr val="bg2"/>
                </a:solidFill>
              </a:rPr>
              <a:t> and </a:t>
            </a:r>
            <a:r>
              <a:rPr lang="en-US" sz="2100" dirty="0">
                <a:solidFill>
                  <a:srgbClr val="DB70A9"/>
                </a:solidFill>
              </a:rPr>
              <a:t>exogenous</a:t>
            </a:r>
            <a:r>
              <a:rPr lang="en-US" sz="2100" dirty="0">
                <a:solidFill>
                  <a:schemeClr val="bg2"/>
                </a:solidFill>
              </a:rPr>
              <a:t> messages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D883298-458B-DA40-B78F-B4326AE23DDA}"/>
              </a:ext>
            </a:extLst>
          </p:cNvPr>
          <p:cNvGrpSpPr/>
          <p:nvPr/>
        </p:nvGrpSpPr>
        <p:grpSpPr>
          <a:xfrm>
            <a:off x="6011428" y="2310877"/>
            <a:ext cx="2599172" cy="1499329"/>
            <a:chOff x="2973370" y="2653571"/>
            <a:chExt cx="2599172" cy="1499329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89D76A78-38DC-C14D-920B-36D2AC703D35}"/>
                </a:ext>
              </a:extLst>
            </p:cNvPr>
            <p:cNvCxnSpPr>
              <a:cxnSpLocks/>
            </p:cNvCxnSpPr>
            <p:nvPr/>
          </p:nvCxnSpPr>
          <p:spPr>
            <a:xfrm>
              <a:off x="3452211" y="2653571"/>
              <a:ext cx="0" cy="424066"/>
            </a:xfrm>
            <a:prstGeom prst="line">
              <a:avLst/>
            </a:prstGeom>
            <a:ln w="34925">
              <a:solidFill>
                <a:schemeClr val="accent3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E2CB23FD-CBFE-0A49-8947-C40028A0FE86}"/>
                </a:ext>
              </a:extLst>
            </p:cNvPr>
            <p:cNvCxnSpPr>
              <a:cxnSpLocks/>
            </p:cNvCxnSpPr>
            <p:nvPr/>
          </p:nvCxnSpPr>
          <p:spPr>
            <a:xfrm>
              <a:off x="3452211" y="2865604"/>
              <a:ext cx="2067323" cy="0"/>
            </a:xfrm>
            <a:prstGeom prst="line">
              <a:avLst/>
            </a:prstGeom>
            <a:ln w="317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25A56A1F-5EEB-F541-B71B-073A641A9C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3269" y="2865604"/>
              <a:ext cx="0" cy="212033"/>
            </a:xfrm>
            <a:prstGeom prst="line">
              <a:avLst/>
            </a:prstGeom>
            <a:ln w="82550">
              <a:solidFill>
                <a:schemeClr val="accent3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9EEAF7E4-D53B-6246-BCC6-DFDECDF176C3}"/>
                </a:ext>
              </a:extLst>
            </p:cNvPr>
            <p:cNvCxnSpPr>
              <a:cxnSpLocks/>
            </p:cNvCxnSpPr>
            <p:nvPr/>
          </p:nvCxnSpPr>
          <p:spPr>
            <a:xfrm>
              <a:off x="3452211" y="3183653"/>
              <a:ext cx="0" cy="461977"/>
            </a:xfrm>
            <a:prstGeom prst="line">
              <a:avLst/>
            </a:prstGeom>
            <a:ln w="349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7BA73132-F3F5-D246-BB25-977912DD1F4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211" y="3433597"/>
              <a:ext cx="2120331" cy="0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84ECB821-5D3B-9C49-B2FD-9D17B2A79400}"/>
                </a:ext>
              </a:extLst>
            </p:cNvPr>
            <p:cNvCxnSpPr>
              <a:cxnSpLocks/>
            </p:cNvCxnSpPr>
            <p:nvPr/>
          </p:nvCxnSpPr>
          <p:spPr>
            <a:xfrm>
              <a:off x="3452211" y="3728834"/>
              <a:ext cx="0" cy="424066"/>
            </a:xfrm>
            <a:prstGeom prst="line">
              <a:avLst/>
            </a:prstGeom>
            <a:ln w="34925">
              <a:solidFill>
                <a:schemeClr val="accent4">
                  <a:lumMod val="75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6878AD8E-497C-9740-A931-4F6394830F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2211" y="3925769"/>
              <a:ext cx="2120331" cy="15098"/>
            </a:xfrm>
            <a:prstGeom prst="line">
              <a:avLst/>
            </a:prstGeom>
            <a:ln w="317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7B403F34-5406-B345-9A74-5A978E8AAC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8393" y="3728834"/>
              <a:ext cx="0" cy="196935"/>
            </a:xfrm>
            <a:prstGeom prst="line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3476CDD5-B9CA-934E-8F0E-D0208A9AFF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8310" y="3433597"/>
              <a:ext cx="0" cy="295237"/>
            </a:xfrm>
            <a:prstGeom prst="line">
              <a:avLst/>
            </a:prstGeom>
            <a:ln w="8255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0D3E14A5-1450-784C-B3D2-494FD08544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36443" y="3766744"/>
              <a:ext cx="0" cy="159025"/>
            </a:xfrm>
            <a:prstGeom prst="line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xmlns="" id="{0AC8510F-9D4A-444E-B174-1D098D32A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7260" y="2706579"/>
              <a:ext cx="406397" cy="159025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20B9F13C-9FD5-1940-8CE3-5155435BA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2205" y="3232971"/>
              <a:ext cx="406397" cy="159025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xmlns="" id="{E2B55F96-C50E-E14F-A79C-236032A95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3370" y="3766744"/>
              <a:ext cx="415232" cy="15902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DAD5140-C423-254C-A584-F12A21158390}"/>
              </a:ext>
            </a:extLst>
          </p:cNvPr>
          <p:cNvGrpSpPr/>
          <p:nvPr/>
        </p:nvGrpSpPr>
        <p:grpSpPr>
          <a:xfrm>
            <a:off x="2992806" y="3314700"/>
            <a:ext cx="2950794" cy="992833"/>
            <a:chOff x="2992806" y="3314700"/>
            <a:chExt cx="2950794" cy="992833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xmlns="" id="{6A3C74D2-7736-B14A-A427-145247F96ABD}"/>
                </a:ext>
              </a:extLst>
            </p:cNvPr>
            <p:cNvGrpSpPr/>
            <p:nvPr/>
          </p:nvGrpSpPr>
          <p:grpSpPr>
            <a:xfrm>
              <a:off x="2992806" y="3314700"/>
              <a:ext cx="2950794" cy="992833"/>
              <a:chOff x="3378201" y="1540397"/>
              <a:chExt cx="4241799" cy="1427209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xmlns="" id="{A66F2C5C-F356-C647-BD9F-2F855B998F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38600" y="1616597"/>
                <a:ext cx="0" cy="1351009"/>
              </a:xfrm>
              <a:prstGeom prst="line">
                <a:avLst/>
              </a:prstGeom>
              <a:ln w="34925">
                <a:solidFill>
                  <a:srgbClr val="7030A0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xmlns="" id="{90BD663F-C3D8-3D47-B23C-69B615485A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8600" y="2290474"/>
                <a:ext cx="3581400" cy="11923"/>
              </a:xfrm>
              <a:prstGeom prst="line">
                <a:avLst/>
              </a:prstGeom>
              <a:ln w="317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xmlns="" id="{8F678641-5872-5142-A1CC-905458BC8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9600" y="1540397"/>
                <a:ext cx="0" cy="762000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xmlns="" id="{31FFA78F-5D51-6F4C-A12B-BDFE15361F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0600" y="1768997"/>
                <a:ext cx="0" cy="533400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xmlns="" id="{DD1D73E7-72CD-334A-B97E-421953AA14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7800" y="2006273"/>
                <a:ext cx="0" cy="304800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xmlns="" id="{2E4FFCCC-B5C5-F440-B277-CDEFD9A2C5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43600" y="1768997"/>
                <a:ext cx="0" cy="542076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xmlns="" id="{F7084951-8E1C-9C47-B75B-A63E952E4E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7000" y="1616597"/>
                <a:ext cx="0" cy="694476"/>
              </a:xfrm>
              <a:prstGeom prst="line">
                <a:avLst/>
              </a:prstGeom>
              <a:ln w="82550">
                <a:solidFill>
                  <a:srgbClr val="996600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xmlns="" id="{3BD7DB7B-2924-F94B-94EC-9FB77933F2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78201" y="1668738"/>
                <a:ext cx="584200" cy="228600"/>
              </a:xfrm>
              <a:prstGeom prst="rect">
                <a:avLst/>
              </a:prstGeom>
            </p:spPr>
          </p:pic>
        </p:grp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xmlns="" id="{0011CF7E-6C6A-9646-A635-D23654EE9B2D}"/>
                </a:ext>
              </a:extLst>
            </p:cNvPr>
            <p:cNvCxnSpPr>
              <a:cxnSpLocks/>
            </p:cNvCxnSpPr>
            <p:nvPr/>
          </p:nvCxnSpPr>
          <p:spPr>
            <a:xfrm>
              <a:off x="4936443" y="3588898"/>
              <a:ext cx="0" cy="247590"/>
            </a:xfrm>
            <a:prstGeom prst="line">
              <a:avLst/>
            </a:prstGeom>
            <a:ln w="82550">
              <a:solidFill>
                <a:srgbClr val="DB70A9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xmlns="" id="{7DCBDEF5-4C5E-1E40-9389-394967C5A11E}"/>
                </a:ext>
              </a:extLst>
            </p:cNvPr>
            <p:cNvCxnSpPr>
              <a:cxnSpLocks/>
            </p:cNvCxnSpPr>
            <p:nvPr/>
          </p:nvCxnSpPr>
          <p:spPr>
            <a:xfrm>
              <a:off x="5360509" y="3638785"/>
              <a:ext cx="0" cy="191847"/>
            </a:xfrm>
            <a:prstGeom prst="line">
              <a:avLst/>
            </a:prstGeom>
            <a:ln w="82550">
              <a:solidFill>
                <a:srgbClr val="DB70A9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F9D70C5-0C77-0044-865F-EF79959978C8}"/>
              </a:ext>
            </a:extLst>
          </p:cNvPr>
          <p:cNvGrpSpPr/>
          <p:nvPr/>
        </p:nvGrpSpPr>
        <p:grpSpPr>
          <a:xfrm>
            <a:off x="2992806" y="1540397"/>
            <a:ext cx="2950794" cy="992833"/>
            <a:chOff x="2992806" y="1540397"/>
            <a:chExt cx="2950794" cy="992833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E67A0F70-31A7-DC41-8961-C88027A3F4A9}"/>
                </a:ext>
              </a:extLst>
            </p:cNvPr>
            <p:cNvCxnSpPr>
              <a:cxnSpLocks/>
            </p:cNvCxnSpPr>
            <p:nvPr/>
          </p:nvCxnSpPr>
          <p:spPr>
            <a:xfrm>
              <a:off x="3452210" y="1593405"/>
              <a:ext cx="0" cy="939825"/>
            </a:xfrm>
            <a:prstGeom prst="line">
              <a:avLst/>
            </a:prstGeom>
            <a:ln w="34925">
              <a:solidFill>
                <a:srgbClr val="7030A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527066E7-7D70-6141-8CEB-B5BFA46BC7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2210" y="2062185"/>
              <a:ext cx="2491390" cy="8294"/>
            </a:xfrm>
            <a:prstGeom prst="line">
              <a:avLst/>
            </a:prstGeom>
            <a:ln w="317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189D8DC9-6620-7C4B-92E1-8321710EA01C}"/>
                </a:ext>
              </a:extLst>
            </p:cNvPr>
            <p:cNvCxnSpPr>
              <a:cxnSpLocks/>
            </p:cNvCxnSpPr>
            <p:nvPr/>
          </p:nvCxnSpPr>
          <p:spPr>
            <a:xfrm>
              <a:off x="3717252" y="1540397"/>
              <a:ext cx="0" cy="530083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C251BEAE-8002-0F46-AA16-7C7C41EA79A5}"/>
                </a:ext>
              </a:extLst>
            </p:cNvPr>
            <p:cNvCxnSpPr>
              <a:cxnSpLocks/>
            </p:cNvCxnSpPr>
            <p:nvPr/>
          </p:nvCxnSpPr>
          <p:spPr>
            <a:xfrm>
              <a:off x="3982293" y="1699422"/>
              <a:ext cx="0" cy="371058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EA9E94C8-3CDC-5D4B-83DB-E1AAC2DF5BBB}"/>
                </a:ext>
              </a:extLst>
            </p:cNvPr>
            <p:cNvCxnSpPr>
              <a:cxnSpLocks/>
            </p:cNvCxnSpPr>
            <p:nvPr/>
          </p:nvCxnSpPr>
          <p:spPr>
            <a:xfrm>
              <a:off x="4300343" y="1864482"/>
              <a:ext cx="0" cy="212033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1EC1B645-281C-1C42-A82E-4625AC4C9329}"/>
                </a:ext>
              </a:extLst>
            </p:cNvPr>
            <p:cNvCxnSpPr>
              <a:cxnSpLocks/>
            </p:cNvCxnSpPr>
            <p:nvPr/>
          </p:nvCxnSpPr>
          <p:spPr>
            <a:xfrm>
              <a:off x="4777418" y="1699422"/>
              <a:ext cx="0" cy="377093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9060E6A9-0C50-AF4E-81D2-16B90F140395}"/>
                </a:ext>
              </a:extLst>
            </p:cNvPr>
            <p:cNvCxnSpPr>
              <a:cxnSpLocks/>
            </p:cNvCxnSpPr>
            <p:nvPr/>
          </p:nvCxnSpPr>
          <p:spPr>
            <a:xfrm>
              <a:off x="5148476" y="1593405"/>
              <a:ext cx="0" cy="483110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DCAEBCDF-AE3B-EC4F-B0B9-DB1A3B751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92806" y="1629677"/>
              <a:ext cx="406397" cy="159025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703CB17E-598B-424D-B269-0A8DCFD48483}"/>
                </a:ext>
              </a:extLst>
            </p:cNvPr>
            <p:cNvCxnSpPr>
              <a:cxnSpLocks/>
            </p:cNvCxnSpPr>
            <p:nvPr/>
          </p:nvCxnSpPr>
          <p:spPr>
            <a:xfrm>
              <a:off x="4936443" y="1814595"/>
              <a:ext cx="0" cy="247590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E111CC28-9D31-DA43-B5FA-DE23C4B0A943}"/>
                </a:ext>
              </a:extLst>
            </p:cNvPr>
            <p:cNvCxnSpPr>
              <a:cxnSpLocks/>
            </p:cNvCxnSpPr>
            <p:nvPr/>
          </p:nvCxnSpPr>
          <p:spPr>
            <a:xfrm>
              <a:off x="5360509" y="1864482"/>
              <a:ext cx="0" cy="191847"/>
            </a:xfrm>
            <a:prstGeom prst="line">
              <a:avLst/>
            </a:prstGeom>
            <a:ln w="82550">
              <a:solidFill>
                <a:schemeClr val="bg1">
                  <a:lumMod val="5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Down Arrow 10">
              <a:extLst>
                <a:ext uri="{FF2B5EF4-FFF2-40B4-BE49-F238E27FC236}">
                  <a16:creationId xmlns:a16="http://schemas.microsoft.com/office/drawing/2014/main" xmlns="" id="{64F429D8-C2DE-654F-8E5F-11515A3073DA}"/>
                </a:ext>
              </a:extLst>
            </p:cNvPr>
            <p:cNvSpPr/>
            <p:nvPr/>
          </p:nvSpPr>
          <p:spPr>
            <a:xfrm>
              <a:off x="4495801" y="2124986"/>
              <a:ext cx="167974" cy="308256"/>
            </a:xfrm>
            <a:prstGeom prst="downArrow">
              <a:avLst/>
            </a:prstGeom>
            <a:solidFill>
              <a:srgbClr val="C6C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CF281AB2-D591-C140-94E3-C617B3F48527}"/>
              </a:ext>
            </a:extLst>
          </p:cNvPr>
          <p:cNvSpPr/>
          <p:nvPr/>
        </p:nvSpPr>
        <p:spPr>
          <a:xfrm>
            <a:off x="4070988" y="2460349"/>
            <a:ext cx="1046907" cy="377613"/>
          </a:xfrm>
          <a:prstGeom prst="roundRect">
            <a:avLst/>
          </a:prstGeom>
          <a:solidFill>
            <a:srgbClr val="C6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??</a:t>
            </a:r>
          </a:p>
        </p:txBody>
      </p:sp>
      <p:sp>
        <p:nvSpPr>
          <p:cNvPr id="104" name="Down Arrow 103">
            <a:extLst>
              <a:ext uri="{FF2B5EF4-FFF2-40B4-BE49-F238E27FC236}">
                <a16:creationId xmlns:a16="http://schemas.microsoft.com/office/drawing/2014/main" xmlns="" id="{74DB290D-FEEE-D14F-B29D-75488CE6BA2C}"/>
              </a:ext>
            </a:extLst>
          </p:cNvPr>
          <p:cNvSpPr/>
          <p:nvPr/>
        </p:nvSpPr>
        <p:spPr>
          <a:xfrm>
            <a:off x="4510454" y="2969789"/>
            <a:ext cx="167974" cy="308256"/>
          </a:xfrm>
          <a:prstGeom prst="downArrow">
            <a:avLst/>
          </a:prstGeom>
          <a:solidFill>
            <a:srgbClr val="C6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42278111-86A1-9344-BE76-DDC94B775C33}"/>
              </a:ext>
            </a:extLst>
          </p:cNvPr>
          <p:cNvGrpSpPr/>
          <p:nvPr/>
        </p:nvGrpSpPr>
        <p:grpSpPr>
          <a:xfrm>
            <a:off x="636582" y="1482901"/>
            <a:ext cx="2360620" cy="1484705"/>
            <a:chOff x="636582" y="1482901"/>
            <a:chExt cx="2360620" cy="1484705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xmlns="" id="{B840D64B-CB29-374D-8127-2D5E5B8322D7}"/>
                </a:ext>
              </a:extLst>
            </p:cNvPr>
            <p:cNvGrpSpPr/>
            <p:nvPr/>
          </p:nvGrpSpPr>
          <p:grpSpPr>
            <a:xfrm>
              <a:off x="636582" y="1482901"/>
              <a:ext cx="2360620" cy="1484705"/>
              <a:chOff x="2712421" y="351727"/>
              <a:chExt cx="3824568" cy="2478723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xmlns="" id="{EBBE0DA8-6B3D-D64F-ACDC-39CF56C9F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76906" y="687087"/>
                <a:ext cx="648071" cy="659852"/>
              </a:xfrm>
              <a:prstGeom prst="rect">
                <a:avLst/>
              </a:prstGeom>
            </p:spPr>
          </p:pic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xmlns="" id="{47F43B91-0A59-9845-8947-2C164F954AB0}"/>
                  </a:ext>
                </a:extLst>
              </p:cNvPr>
              <p:cNvCxnSpPr>
                <a:cxnSpLocks/>
                <a:stCxn id="110" idx="3"/>
              </p:cNvCxnSpPr>
              <p:nvPr/>
            </p:nvCxnSpPr>
            <p:spPr bwMode="auto">
              <a:xfrm>
                <a:off x="4224977" y="1017013"/>
                <a:ext cx="665731" cy="7310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xmlns="" id="{497A4AB5-487B-2541-A221-B5F0011BA06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552215" y="1257921"/>
                <a:ext cx="173366" cy="415079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xmlns="" id="{6B3359A3-79F2-4E43-AA74-BE0A709399F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128374" y="1257922"/>
                <a:ext cx="298000" cy="53973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xmlns="" id="{9A1882FA-686E-4B44-9705-195FB452E6D8}"/>
                  </a:ext>
                </a:extLst>
              </p:cNvPr>
              <p:cNvSpPr/>
              <p:nvPr/>
            </p:nvSpPr>
            <p:spPr>
              <a:xfrm>
                <a:off x="2712421" y="351727"/>
                <a:ext cx="1152129" cy="56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Calibri"/>
                  </a:rPr>
                  <a:t>Alice</a:t>
                </a:r>
                <a:endParaRPr lang="en-US" sz="1600" b="1" dirty="0">
                  <a:latin typeface="Calibri"/>
                  <a:cs typeface="Calibri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xmlns="" id="{5835DB6C-6463-DF49-919C-D943E5E857FD}"/>
                  </a:ext>
                </a:extLst>
              </p:cNvPr>
              <p:cNvSpPr/>
              <p:nvPr/>
            </p:nvSpPr>
            <p:spPr>
              <a:xfrm>
                <a:off x="2746723" y="2257334"/>
                <a:ext cx="1255589" cy="56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Calibri"/>
                  </a:rPr>
                  <a:t>David</a:t>
                </a:r>
                <a:endParaRPr lang="en-US" sz="1600" b="1" dirty="0">
                  <a:latin typeface="Calibri"/>
                  <a:cs typeface="Calibri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xmlns="" id="{8ACC1826-1354-BE40-BC04-8289AA359F4F}"/>
                  </a:ext>
                </a:extLst>
              </p:cNvPr>
              <p:cNvSpPr/>
              <p:nvPr/>
            </p:nvSpPr>
            <p:spPr>
              <a:xfrm>
                <a:off x="5271827" y="667182"/>
                <a:ext cx="1265162" cy="56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Calibri"/>
                    <a:cs typeface="Calibri"/>
                  </a:rPr>
                  <a:t>Bob</a:t>
                </a: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xmlns="" id="{902D5971-DB43-2744-BD79-1DD1F574F99A}"/>
                  </a:ext>
                </a:extLst>
              </p:cNvPr>
              <p:cNvSpPr/>
              <p:nvPr/>
            </p:nvSpPr>
            <p:spPr>
              <a:xfrm>
                <a:off x="4128374" y="2265232"/>
                <a:ext cx="1756996" cy="56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Calibri"/>
                  </a:rPr>
                  <a:t>Charlie</a:t>
                </a:r>
                <a:endParaRPr lang="en-US" sz="1600" b="1" dirty="0">
                  <a:latin typeface="Calibri"/>
                  <a:cs typeface="Calibri"/>
                </a:endParaRPr>
              </a:p>
            </p:txBody>
          </p:sp>
        </p:grp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xmlns="" id="{4F781329-6071-B941-88C6-E27A6F8B7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9542" y="2246608"/>
              <a:ext cx="400006" cy="388182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xmlns="" id="{E03F66CC-7996-E44F-9741-7A5760F66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44730" y="1724127"/>
              <a:ext cx="400006" cy="416243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xmlns="" id="{81C458A4-F14E-4541-B825-05AEC13AD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54930" y="2319123"/>
              <a:ext cx="400006" cy="385977"/>
            </a:xfrm>
            <a:prstGeom prst="rect">
              <a:avLst/>
            </a:prstGeom>
          </p:spPr>
        </p:pic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ADC03588-2596-B246-8B61-995D538452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5000" y="2171700"/>
            <a:ext cx="88900" cy="19050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4DA45B84-E030-3246-BF0D-A6E3331817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1200" y="3924300"/>
            <a:ext cx="889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7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59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-38100"/>
            <a:ext cx="7688700" cy="594600"/>
          </a:xfrm>
        </p:spPr>
        <p:txBody>
          <a:bodyPr/>
          <a:lstStyle/>
          <a:p>
            <a:r>
              <a:rPr lang="en-US" dirty="0"/>
              <a:t>Models for endogenous dynamics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xmlns="" id="{E3C0EFCB-6523-EB40-B134-747AA6726A54}"/>
              </a:ext>
            </a:extLst>
          </p:cNvPr>
          <p:cNvSpPr/>
          <p:nvPr/>
        </p:nvSpPr>
        <p:spPr>
          <a:xfrm>
            <a:off x="1297186" y="1333500"/>
            <a:ext cx="2068209" cy="75669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2"/>
                </a:solidFill>
              </a:rPr>
              <a:t>Voter model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xmlns="" id="{BB359C57-F5BA-264C-8BF6-AF2AFF667A00}"/>
              </a:ext>
            </a:extLst>
          </p:cNvPr>
          <p:cNvSpPr/>
          <p:nvPr/>
        </p:nvSpPr>
        <p:spPr>
          <a:xfrm>
            <a:off x="1297186" y="2428524"/>
            <a:ext cx="2296810" cy="75669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chemeClr val="bg2"/>
                </a:solidFill>
              </a:rPr>
              <a:t>Degroot</a:t>
            </a:r>
            <a:r>
              <a:rPr lang="en-US" sz="2100" dirty="0">
                <a:solidFill>
                  <a:schemeClr val="bg2"/>
                </a:solidFill>
              </a:rPr>
              <a:t> model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xmlns="" id="{89A30E3B-64AB-0C42-AC52-EDF0FEAD8506}"/>
              </a:ext>
            </a:extLst>
          </p:cNvPr>
          <p:cNvSpPr/>
          <p:nvPr/>
        </p:nvSpPr>
        <p:spPr>
          <a:xfrm>
            <a:off x="1283331" y="3454348"/>
            <a:ext cx="3592209" cy="75669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2"/>
                </a:solidFill>
              </a:rPr>
              <a:t>Asynchronous linear model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xmlns="" id="{460698CD-7463-0441-9CE8-BB166C88320B}"/>
              </a:ext>
            </a:extLst>
          </p:cNvPr>
          <p:cNvSpPr/>
          <p:nvPr/>
        </p:nvSpPr>
        <p:spPr>
          <a:xfrm>
            <a:off x="1326834" y="4394319"/>
            <a:ext cx="1752601" cy="75669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2"/>
                </a:solidFill>
              </a:rPr>
              <a:t>SLANT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7AA6EFD-7385-0440-B0B3-4824AF9AFFBF}"/>
              </a:ext>
            </a:extLst>
          </p:cNvPr>
          <p:cNvSpPr/>
          <p:nvPr/>
        </p:nvSpPr>
        <p:spPr>
          <a:xfrm>
            <a:off x="3657600" y="1485900"/>
            <a:ext cx="1981200" cy="381000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Clifford et al 1973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3E643B1A-0419-444E-903D-BEF0B1D53611}"/>
              </a:ext>
            </a:extLst>
          </p:cNvPr>
          <p:cNvSpPr/>
          <p:nvPr/>
        </p:nvSpPr>
        <p:spPr>
          <a:xfrm>
            <a:off x="3711760" y="2628900"/>
            <a:ext cx="1981200" cy="381000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2"/>
                </a:solidFill>
              </a:rPr>
              <a:t>DeGroot</a:t>
            </a:r>
            <a:r>
              <a:rPr lang="en-US" dirty="0">
                <a:solidFill>
                  <a:schemeClr val="bg2"/>
                </a:solidFill>
              </a:rPr>
              <a:t> et al 1974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3EA7DA79-A0A4-E849-A3AE-C7F1F3ED71D7}"/>
              </a:ext>
            </a:extLst>
          </p:cNvPr>
          <p:cNvSpPr/>
          <p:nvPr/>
        </p:nvSpPr>
        <p:spPr>
          <a:xfrm>
            <a:off x="5029200" y="3642195"/>
            <a:ext cx="1981200" cy="381000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De et al 2014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198B2E9A-C35B-E844-928E-EBB894B12CEE}"/>
              </a:ext>
            </a:extLst>
          </p:cNvPr>
          <p:cNvSpPr/>
          <p:nvPr/>
        </p:nvSpPr>
        <p:spPr>
          <a:xfrm>
            <a:off x="3158550" y="4630142"/>
            <a:ext cx="1981200" cy="381000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De et al 2016</a:t>
            </a:r>
          </a:p>
        </p:txBody>
      </p:sp>
    </p:spTree>
    <p:extLst>
      <p:ext uri="{BB962C8B-B14F-4D97-AF65-F5344CB8AC3E}">
        <p14:creationId xmlns:p14="http://schemas.microsoft.com/office/powerpoint/2010/main" val="245977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729450" y="397300"/>
            <a:ext cx="7976700" cy="6720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Mathematical device to capture the </a:t>
            </a:r>
            <a:r>
              <a:rPr lang="en" sz="2700" b="1" i="0" u="none" strike="noStrike" cap="none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diffusion </a:t>
            </a: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process</a:t>
            </a:r>
          </a:p>
        </p:txBody>
      </p:sp>
      <p:sp>
        <p:nvSpPr>
          <p:cNvPr id="250" name="Shape 250"/>
          <p:cNvSpPr/>
          <p:nvPr/>
        </p:nvSpPr>
        <p:spPr>
          <a:xfrm>
            <a:off x="5047150" y="1975975"/>
            <a:ext cx="3383700" cy="824400"/>
          </a:xfrm>
          <a:prstGeom prst="chevron">
            <a:avLst>
              <a:gd name="adj" fmla="val 50000"/>
            </a:avLst>
          </a:prstGeom>
          <a:solidFill>
            <a:srgbClr val="A8B97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5175" tIns="105175" rIns="105175" bIns="105175" anchor="ctr" anchorCtr="0">
            <a:noAutofit/>
          </a:bodyPr>
          <a:lstStyle/>
          <a:p>
            <a:pPr marL="393700" marR="0" lvl="0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300" b="1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Models </a:t>
            </a:r>
            <a:r>
              <a:rPr lang="en" sz="1300" b="1" i="0" u="none" strike="noStrike" cap="none" dirty="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arrival rate </a:t>
            </a:r>
            <a:r>
              <a:rPr lang="en" sz="1300" b="1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of different process</a:t>
            </a:r>
          </a:p>
        </p:txBody>
      </p:sp>
      <p:sp>
        <p:nvSpPr>
          <p:cNvPr id="251" name="Shape 251"/>
          <p:cNvSpPr/>
          <p:nvPr/>
        </p:nvSpPr>
        <p:spPr>
          <a:xfrm>
            <a:off x="5111525" y="2886950"/>
            <a:ext cx="3383700" cy="824400"/>
          </a:xfrm>
          <a:prstGeom prst="chevron">
            <a:avLst>
              <a:gd name="adj" fmla="val 50000"/>
            </a:avLst>
          </a:prstGeom>
          <a:solidFill>
            <a:srgbClr val="50B4C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5175" tIns="105175" rIns="105175" bIns="105175" anchor="ctr" anchorCtr="0">
            <a:noAutofit/>
          </a:bodyPr>
          <a:lstStyle/>
          <a:p>
            <a:pPr marL="393700" marR="0" lvl="0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300" b="1" dirty="0">
                <a:latin typeface="Lato"/>
                <a:ea typeface="Lato"/>
                <a:cs typeface="Lato"/>
                <a:sym typeface="Lato"/>
              </a:rPr>
              <a:t>C</a:t>
            </a:r>
            <a:r>
              <a:rPr lang="en" sz="1300" b="1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aptures various phenomenona of interest like </a:t>
            </a:r>
            <a:r>
              <a:rPr lang="en" sz="1300" b="1" i="0" u="none" strike="noStrike" cap="none" dirty="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text </a:t>
            </a:r>
          </a:p>
        </p:txBody>
      </p:sp>
      <p:cxnSp>
        <p:nvCxnSpPr>
          <p:cNvPr id="252" name="Shape 252"/>
          <p:cNvCxnSpPr/>
          <p:nvPr/>
        </p:nvCxnSpPr>
        <p:spPr>
          <a:xfrm rot="10800000" flipH="1">
            <a:off x="583300" y="3652742"/>
            <a:ext cx="3229500" cy="57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53" name="Shape 253"/>
          <p:cNvCxnSpPr/>
          <p:nvPr/>
        </p:nvCxnSpPr>
        <p:spPr>
          <a:xfrm>
            <a:off x="715541" y="3244450"/>
            <a:ext cx="0" cy="451499"/>
          </a:xfrm>
          <a:prstGeom prst="straightConnector1">
            <a:avLst/>
          </a:prstGeom>
          <a:solidFill>
            <a:srgbClr val="4F81BD"/>
          </a:solidFill>
          <a:ln w="2857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54" name="Shape 254"/>
          <p:cNvCxnSpPr/>
          <p:nvPr/>
        </p:nvCxnSpPr>
        <p:spPr>
          <a:xfrm>
            <a:off x="976754" y="3432628"/>
            <a:ext cx="0" cy="2259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5" name="Shape 255"/>
          <p:cNvSpPr/>
          <p:nvPr/>
        </p:nvSpPr>
        <p:spPr>
          <a:xfrm>
            <a:off x="939438" y="3357357"/>
            <a:ext cx="74700" cy="753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6" name="Shape 256"/>
          <p:cNvCxnSpPr/>
          <p:nvPr/>
        </p:nvCxnSpPr>
        <p:spPr>
          <a:xfrm>
            <a:off x="1461865" y="3432628"/>
            <a:ext cx="0" cy="2259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" name="Shape 257"/>
          <p:cNvCxnSpPr/>
          <p:nvPr/>
        </p:nvCxnSpPr>
        <p:spPr>
          <a:xfrm>
            <a:off x="1835025" y="3432628"/>
            <a:ext cx="0" cy="2259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" name="Shape 258"/>
          <p:cNvCxnSpPr/>
          <p:nvPr/>
        </p:nvCxnSpPr>
        <p:spPr>
          <a:xfrm>
            <a:off x="3663516" y="3244450"/>
            <a:ext cx="0" cy="451499"/>
          </a:xfrm>
          <a:prstGeom prst="straightConnector1">
            <a:avLst/>
          </a:prstGeom>
          <a:solidFill>
            <a:srgbClr val="4F81BD"/>
          </a:solidFill>
          <a:ln w="2857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259" name="Shape 259" descr="latex-image-1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3198" y="3753692"/>
            <a:ext cx="289500" cy="92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0" name="Shape 260"/>
          <p:cNvCxnSpPr/>
          <p:nvPr/>
        </p:nvCxnSpPr>
        <p:spPr>
          <a:xfrm>
            <a:off x="976754" y="3571844"/>
            <a:ext cx="3299" cy="956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1" name="Shape 261"/>
          <p:cNvCxnSpPr/>
          <p:nvPr/>
        </p:nvCxnSpPr>
        <p:spPr>
          <a:xfrm rot="10800000">
            <a:off x="986099" y="3583171"/>
            <a:ext cx="484799" cy="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2" name="Shape 262"/>
          <p:cNvCxnSpPr/>
          <p:nvPr/>
        </p:nvCxnSpPr>
        <p:spPr>
          <a:xfrm>
            <a:off x="1461865" y="3481039"/>
            <a:ext cx="0" cy="9510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3" name="Shape 263"/>
          <p:cNvCxnSpPr/>
          <p:nvPr/>
        </p:nvCxnSpPr>
        <p:spPr>
          <a:xfrm rot="10800000">
            <a:off x="1461692" y="3490598"/>
            <a:ext cx="384000" cy="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4" name="Shape 264"/>
          <p:cNvSpPr/>
          <p:nvPr/>
        </p:nvSpPr>
        <p:spPr>
          <a:xfrm>
            <a:off x="1797709" y="3357357"/>
            <a:ext cx="74700" cy="753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Shape 265"/>
          <p:cNvSpPr/>
          <p:nvPr/>
        </p:nvSpPr>
        <p:spPr>
          <a:xfrm>
            <a:off x="1424549" y="3357357"/>
            <a:ext cx="74700" cy="753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6" name="Shape 266"/>
          <p:cNvCxnSpPr/>
          <p:nvPr/>
        </p:nvCxnSpPr>
        <p:spPr>
          <a:xfrm>
            <a:off x="1835025" y="3385455"/>
            <a:ext cx="3299" cy="95699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7" name="Shape 2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9438" y="3733712"/>
            <a:ext cx="98400" cy="13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7233" y="3733712"/>
            <a:ext cx="118799" cy="14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45503" y="3733712"/>
            <a:ext cx="65100" cy="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/>
          <p:nvPr/>
        </p:nvSpPr>
        <p:spPr>
          <a:xfrm>
            <a:off x="3887412" y="3507898"/>
            <a:ext cx="746399" cy="209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time</a:t>
            </a:r>
          </a:p>
        </p:txBody>
      </p:sp>
      <p:grpSp>
        <p:nvGrpSpPr>
          <p:cNvPr id="271" name="Shape 271"/>
          <p:cNvGrpSpPr/>
          <p:nvPr/>
        </p:nvGrpSpPr>
        <p:grpSpPr>
          <a:xfrm>
            <a:off x="2331083" y="3281961"/>
            <a:ext cx="996393" cy="201867"/>
            <a:chOff x="5760392" y="2051642"/>
            <a:chExt cx="1922799" cy="386275"/>
          </a:xfrm>
        </p:grpSpPr>
        <p:pic>
          <p:nvPicPr>
            <p:cNvPr id="272" name="Shape 27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760392" y="2051642"/>
              <a:ext cx="576000" cy="372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Shape 27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36455" y="2123651"/>
              <a:ext cx="204599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Shape 27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251192" y="2064351"/>
              <a:ext cx="431999" cy="3474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5" name="Shape 275"/>
            <p:cNvGrpSpPr/>
            <p:nvPr/>
          </p:nvGrpSpPr>
          <p:grpSpPr>
            <a:xfrm>
              <a:off x="6552479" y="2093976"/>
              <a:ext cx="420638" cy="336000"/>
              <a:chOff x="6636046" y="2051649"/>
              <a:chExt cx="420638" cy="336000"/>
            </a:xfrm>
          </p:grpSpPr>
          <p:pic>
            <p:nvPicPr>
              <p:cNvPr id="276" name="Shape 276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6636046" y="2051649"/>
                <a:ext cx="261299" cy="33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Shape 277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6884784" y="2051649"/>
                <a:ext cx="171900" cy="336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8" name="Shape 27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949439" y="2103118"/>
              <a:ext cx="288000" cy="3347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9" name="Shape 279"/>
          <p:cNvSpPr/>
          <p:nvPr/>
        </p:nvSpPr>
        <p:spPr>
          <a:xfrm>
            <a:off x="1181211" y="4132226"/>
            <a:ext cx="746399" cy="24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History, </a:t>
            </a:r>
          </a:p>
        </p:txBody>
      </p:sp>
      <p:sp>
        <p:nvSpPr>
          <p:cNvPr id="280" name="Shape 280"/>
          <p:cNvSpPr/>
          <p:nvPr/>
        </p:nvSpPr>
        <p:spPr>
          <a:xfrm rot="-5400000">
            <a:off x="1402866" y="3252364"/>
            <a:ext cx="224700" cy="1563600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Shape 28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78268" y="3733712"/>
            <a:ext cx="137699" cy="14969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Shape 282"/>
          <p:cNvSpPr/>
          <p:nvPr/>
        </p:nvSpPr>
        <p:spPr>
          <a:xfrm>
            <a:off x="1038225" y="2290925"/>
            <a:ext cx="2475600" cy="672000"/>
          </a:xfrm>
          <a:prstGeom prst="homePlate">
            <a:avLst>
              <a:gd name="adj" fmla="val 0"/>
            </a:avLst>
          </a:prstGeom>
          <a:solidFill>
            <a:srgbClr val="1A9988">
              <a:alpha val="73725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Temporal Point Process</a:t>
            </a:r>
          </a:p>
        </p:txBody>
      </p:sp>
      <p:sp>
        <p:nvSpPr>
          <p:cNvPr id="283" name="Shape 283"/>
          <p:cNvSpPr/>
          <p:nvPr/>
        </p:nvSpPr>
        <p:spPr>
          <a:xfrm>
            <a:off x="3912350" y="2659400"/>
            <a:ext cx="746399" cy="396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Shape 284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6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60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1432" y="-5269"/>
            <a:ext cx="7688700" cy="594600"/>
          </a:xfrm>
        </p:spPr>
        <p:txBody>
          <a:bodyPr/>
          <a:lstStyle/>
          <a:p>
            <a:r>
              <a:rPr lang="en-US" dirty="0"/>
              <a:t>SLANT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B6D2888-816C-F24B-BD46-FE78DDBD44A7}"/>
              </a:ext>
            </a:extLst>
          </p:cNvPr>
          <p:cNvGrpSpPr/>
          <p:nvPr/>
        </p:nvGrpSpPr>
        <p:grpSpPr>
          <a:xfrm>
            <a:off x="3810000" y="3263702"/>
            <a:ext cx="4267200" cy="2336998"/>
            <a:chOff x="4493261" y="3771900"/>
            <a:chExt cx="3736339" cy="1905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D60F8A95-D635-5546-B0C2-4EA363F4E0B5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3771900"/>
              <a:ext cx="0" cy="609600"/>
            </a:xfrm>
            <a:prstGeom prst="line">
              <a:avLst/>
            </a:prstGeom>
            <a:ln w="34925">
              <a:solidFill>
                <a:schemeClr val="accent3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3793410-D04B-B64A-BB9B-5C02245DCC28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076700"/>
              <a:ext cx="2971800" cy="0"/>
            </a:xfrm>
            <a:prstGeom prst="line">
              <a:avLst/>
            </a:prstGeom>
            <a:ln w="317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4AE66A73-D98B-A14E-9DF2-EF308A6B4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5000" y="4076700"/>
              <a:ext cx="0" cy="304800"/>
            </a:xfrm>
            <a:prstGeom prst="line">
              <a:avLst/>
            </a:prstGeom>
            <a:ln w="69850">
              <a:solidFill>
                <a:schemeClr val="accent3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897B1A93-CFD7-1146-9853-3BB37B4E4A1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381500"/>
              <a:ext cx="0" cy="664097"/>
            </a:xfrm>
            <a:prstGeom prst="line">
              <a:avLst/>
            </a:prstGeom>
            <a:ln w="349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95ECBD01-7DD6-CA4F-BE93-91B0131AE27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740797"/>
              <a:ext cx="304800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9EBB5DEC-E4AC-5F42-8D74-F642B2FF2AF6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5067300"/>
              <a:ext cx="0" cy="609600"/>
            </a:xfrm>
            <a:prstGeom prst="line">
              <a:avLst/>
            </a:prstGeom>
            <a:ln w="34925">
              <a:solidFill>
                <a:schemeClr val="accent4">
                  <a:lumMod val="75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E2240F4A-6689-424F-ADC3-5495076B17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1600" y="5350397"/>
              <a:ext cx="3048000" cy="21703"/>
            </a:xfrm>
            <a:prstGeom prst="line">
              <a:avLst/>
            </a:prstGeom>
            <a:ln w="317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471971CB-D715-CB45-A634-04A50DCA64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8000" y="5067300"/>
              <a:ext cx="0" cy="283097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F22BAF9A-01D5-3147-B598-373DA14CE2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4740797"/>
              <a:ext cx="0" cy="424406"/>
            </a:xfrm>
            <a:prstGeom prst="line">
              <a:avLst/>
            </a:prstGeom>
            <a:ln w="6985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7040CCA5-A162-954D-AA08-C5B2EF4551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5200" y="5121797"/>
              <a:ext cx="0" cy="228600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6580BF3-65CC-CD48-BD74-48699EB12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0729" y="3848100"/>
              <a:ext cx="584200" cy="2286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B329560A-B1F2-E34F-8CC9-B1D47160A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5961" y="4452394"/>
              <a:ext cx="584200" cy="22860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xmlns="" id="{8D50F80D-26EB-244E-8770-2C8C621AC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3261" y="5121797"/>
              <a:ext cx="596900" cy="2286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E1255333-8B09-DB4B-B763-E8CD7BB649AB}"/>
              </a:ext>
            </a:extLst>
          </p:cNvPr>
          <p:cNvGrpSpPr/>
          <p:nvPr/>
        </p:nvGrpSpPr>
        <p:grpSpPr>
          <a:xfrm>
            <a:off x="3810001" y="1164703"/>
            <a:ext cx="4953000" cy="1926715"/>
            <a:chOff x="3378201" y="1540397"/>
            <a:chExt cx="4241799" cy="142720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FB88D2F7-DA45-5F4A-A706-57C3BEC0EBB3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1616597"/>
              <a:ext cx="0" cy="1351009"/>
            </a:xfrm>
            <a:prstGeom prst="line">
              <a:avLst/>
            </a:prstGeom>
            <a:ln w="34925">
              <a:solidFill>
                <a:srgbClr val="7030A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7171275F-D13B-A341-8FDA-15EEF5B323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8600" y="2290474"/>
              <a:ext cx="3581400" cy="11923"/>
            </a:xfrm>
            <a:prstGeom prst="line">
              <a:avLst/>
            </a:prstGeom>
            <a:ln w="317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184375CF-8F9F-0446-A771-2DFE508A6C16}"/>
                </a:ext>
              </a:extLst>
            </p:cNvPr>
            <p:cNvCxnSpPr>
              <a:cxnSpLocks/>
            </p:cNvCxnSpPr>
            <p:nvPr/>
          </p:nvCxnSpPr>
          <p:spPr>
            <a:xfrm>
              <a:off x="4419600" y="1540397"/>
              <a:ext cx="0" cy="762000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493CE80D-9554-8A4E-960B-B57D4B76F2C2}"/>
                </a:ext>
              </a:extLst>
            </p:cNvPr>
            <p:cNvCxnSpPr>
              <a:cxnSpLocks/>
            </p:cNvCxnSpPr>
            <p:nvPr/>
          </p:nvCxnSpPr>
          <p:spPr>
            <a:xfrm>
              <a:off x="4800600" y="1768997"/>
              <a:ext cx="0" cy="533400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7DCF090B-BA6B-9548-9D69-18E7E175FD40}"/>
                </a:ext>
              </a:extLst>
            </p:cNvPr>
            <p:cNvCxnSpPr>
              <a:cxnSpLocks/>
            </p:cNvCxnSpPr>
            <p:nvPr/>
          </p:nvCxnSpPr>
          <p:spPr>
            <a:xfrm>
              <a:off x="5257800" y="2006273"/>
              <a:ext cx="0" cy="304800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0F63667F-CF05-9546-873A-33CD9316B723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0" y="1768997"/>
              <a:ext cx="0" cy="542076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865F121D-7C0C-4E49-BD4D-FB116ACA75C2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0" y="1616597"/>
              <a:ext cx="0" cy="694476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605A075D-FE62-E640-877B-4755B9FE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8201" y="1668738"/>
              <a:ext cx="584200" cy="22860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AA060016-CF45-584C-95AA-72F7699144E7}"/>
              </a:ext>
            </a:extLst>
          </p:cNvPr>
          <p:cNvGrpSpPr/>
          <p:nvPr/>
        </p:nvGrpSpPr>
        <p:grpSpPr>
          <a:xfrm>
            <a:off x="801200" y="3694379"/>
            <a:ext cx="2360620" cy="1484705"/>
            <a:chOff x="636582" y="1482901"/>
            <a:chExt cx="2360620" cy="148470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4189CE58-DED5-6441-95F3-A9CCA06B51B5}"/>
                </a:ext>
              </a:extLst>
            </p:cNvPr>
            <p:cNvGrpSpPr/>
            <p:nvPr/>
          </p:nvGrpSpPr>
          <p:grpSpPr>
            <a:xfrm>
              <a:off x="636582" y="1482901"/>
              <a:ext cx="2360620" cy="1484705"/>
              <a:chOff x="2712421" y="351727"/>
              <a:chExt cx="3824568" cy="2478723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xmlns="" id="{0F85C4A8-35BF-B742-85CD-5A18E2B7B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76906" y="687087"/>
                <a:ext cx="648071" cy="659852"/>
              </a:xfrm>
              <a:prstGeom prst="rect">
                <a:avLst/>
              </a:prstGeom>
            </p:spPr>
          </p:pic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xmlns="" id="{45F6C6B8-C574-F541-9078-0B8BFB5299CF}"/>
                  </a:ext>
                </a:extLst>
              </p:cNvPr>
              <p:cNvCxnSpPr>
                <a:cxnSpLocks/>
                <a:stCxn id="68" idx="3"/>
              </p:cNvCxnSpPr>
              <p:nvPr/>
            </p:nvCxnSpPr>
            <p:spPr bwMode="auto">
              <a:xfrm>
                <a:off x="4224977" y="1017013"/>
                <a:ext cx="665731" cy="7310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xmlns="" id="{FDDDEA18-8F2D-BA4E-B46D-C598D2A07DF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552215" y="1257921"/>
                <a:ext cx="173366" cy="415079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xmlns="" id="{588B6D95-8ACD-B148-9B28-F6BCC69FCD8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128374" y="1257922"/>
                <a:ext cx="298000" cy="53973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xmlns="" id="{45F20B60-C70B-304D-B67D-8AFBBB85DB0E}"/>
                  </a:ext>
                </a:extLst>
              </p:cNvPr>
              <p:cNvSpPr/>
              <p:nvPr/>
            </p:nvSpPr>
            <p:spPr>
              <a:xfrm>
                <a:off x="2712421" y="351727"/>
                <a:ext cx="1152129" cy="56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Calibri"/>
                  </a:rPr>
                  <a:t>Alice</a:t>
                </a:r>
                <a:endParaRPr lang="en-US" sz="1600" b="1" dirty="0">
                  <a:latin typeface="Calibri"/>
                  <a:cs typeface="Calibri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xmlns="" id="{D69B536B-9472-A849-8C41-296B79EE9D5F}"/>
                  </a:ext>
                </a:extLst>
              </p:cNvPr>
              <p:cNvSpPr/>
              <p:nvPr/>
            </p:nvSpPr>
            <p:spPr>
              <a:xfrm>
                <a:off x="2746723" y="2257334"/>
                <a:ext cx="1255589" cy="56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Calibri"/>
                  </a:rPr>
                  <a:t>David</a:t>
                </a:r>
                <a:endParaRPr lang="en-US" sz="1600" b="1" dirty="0">
                  <a:latin typeface="Calibri"/>
                  <a:cs typeface="Calibri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xmlns="" id="{6221FF66-8642-304C-93A3-236976882A8B}"/>
                  </a:ext>
                </a:extLst>
              </p:cNvPr>
              <p:cNvSpPr/>
              <p:nvPr/>
            </p:nvSpPr>
            <p:spPr>
              <a:xfrm>
                <a:off x="5271827" y="667182"/>
                <a:ext cx="1265162" cy="56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Calibri"/>
                    <a:cs typeface="Calibri"/>
                  </a:rPr>
                  <a:t>Bob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xmlns="" id="{EF8FEEBC-1265-5744-AAC7-1676B7363717}"/>
                  </a:ext>
                </a:extLst>
              </p:cNvPr>
              <p:cNvSpPr/>
              <p:nvPr/>
            </p:nvSpPr>
            <p:spPr>
              <a:xfrm>
                <a:off x="4128374" y="2265232"/>
                <a:ext cx="1756996" cy="56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Calibri"/>
                  </a:rPr>
                  <a:t>Charlie</a:t>
                </a:r>
                <a:endParaRPr lang="en-US" sz="1600" b="1" dirty="0">
                  <a:latin typeface="Calibri"/>
                  <a:cs typeface="Calibri"/>
                </a:endParaRPr>
              </a:p>
            </p:txBody>
          </p:sp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C5651D74-41A8-5241-9CA6-CB9D26C64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9542" y="2246608"/>
              <a:ext cx="400006" cy="388182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B7BABEEC-CF25-764D-B2C9-FED8C9658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44730" y="1724127"/>
              <a:ext cx="400006" cy="416243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E834D621-345A-3B4D-BD46-D16D01EED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54930" y="2319123"/>
              <a:ext cx="400006" cy="385977"/>
            </a:xfrm>
            <a:prstGeom prst="rect">
              <a:avLst/>
            </a:prstGeom>
          </p:spPr>
        </p:pic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45EF3567-27FB-8546-ADC6-BACCB09C97B5}"/>
              </a:ext>
            </a:extLst>
          </p:cNvPr>
          <p:cNvCxnSpPr>
            <a:cxnSpLocks/>
          </p:cNvCxnSpPr>
          <p:nvPr/>
        </p:nvCxnSpPr>
        <p:spPr>
          <a:xfrm flipH="1">
            <a:off x="963962" y="2166612"/>
            <a:ext cx="21172" cy="6989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6A97B9-3C7D-0146-9197-287F0FB14E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960" y="2968134"/>
            <a:ext cx="1644580" cy="17620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BFE1C66-8422-4448-A3AA-07914B8CAD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5393" y="1754089"/>
            <a:ext cx="2704000" cy="39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6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61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-38100"/>
            <a:ext cx="7688700" cy="594600"/>
          </a:xfrm>
        </p:spPr>
        <p:txBody>
          <a:bodyPr/>
          <a:lstStyle/>
          <a:p>
            <a:r>
              <a:rPr lang="en-US" dirty="0"/>
              <a:t>SLANT: Parameter estimation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C61E80C-601D-184A-B598-7206A194858D}"/>
              </a:ext>
            </a:extLst>
          </p:cNvPr>
          <p:cNvGrpSpPr/>
          <p:nvPr/>
        </p:nvGrpSpPr>
        <p:grpSpPr>
          <a:xfrm>
            <a:off x="647469" y="3328966"/>
            <a:ext cx="2212339" cy="1219200"/>
            <a:chOff x="4493261" y="3771900"/>
            <a:chExt cx="3736339" cy="1905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D60F8A95-D635-5546-B0C2-4EA363F4E0B5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3771900"/>
              <a:ext cx="0" cy="609600"/>
            </a:xfrm>
            <a:prstGeom prst="line">
              <a:avLst/>
            </a:prstGeom>
            <a:ln w="34925">
              <a:solidFill>
                <a:schemeClr val="accent3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3793410-D04B-B64A-BB9B-5C02245DCC28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076700"/>
              <a:ext cx="2971800" cy="0"/>
            </a:xfrm>
            <a:prstGeom prst="line">
              <a:avLst/>
            </a:prstGeom>
            <a:ln w="317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4AE66A73-D98B-A14E-9DF2-EF308A6B4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5000" y="4076700"/>
              <a:ext cx="0" cy="304800"/>
            </a:xfrm>
            <a:prstGeom prst="line">
              <a:avLst/>
            </a:prstGeom>
            <a:ln w="69850">
              <a:solidFill>
                <a:schemeClr val="accent3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897B1A93-CFD7-1146-9853-3BB37B4E4A1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381500"/>
              <a:ext cx="0" cy="664097"/>
            </a:xfrm>
            <a:prstGeom prst="line">
              <a:avLst/>
            </a:prstGeom>
            <a:ln w="349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95ECBD01-7DD6-CA4F-BE93-91B0131AE27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740797"/>
              <a:ext cx="304800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9EBB5DEC-E4AC-5F42-8D74-F642B2FF2AF6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5067300"/>
              <a:ext cx="0" cy="609600"/>
            </a:xfrm>
            <a:prstGeom prst="line">
              <a:avLst/>
            </a:prstGeom>
            <a:ln w="34925">
              <a:solidFill>
                <a:schemeClr val="accent4">
                  <a:lumMod val="75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E2240F4A-6689-424F-ADC3-5495076B17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1600" y="5350397"/>
              <a:ext cx="3048000" cy="21703"/>
            </a:xfrm>
            <a:prstGeom prst="line">
              <a:avLst/>
            </a:prstGeom>
            <a:ln w="317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471971CB-D715-CB45-A634-04A50DCA64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8000" y="5067300"/>
              <a:ext cx="0" cy="283097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F22BAF9A-01D5-3147-B598-373DA14CE2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4740797"/>
              <a:ext cx="0" cy="424406"/>
            </a:xfrm>
            <a:prstGeom prst="line">
              <a:avLst/>
            </a:prstGeom>
            <a:ln w="6985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7040CCA5-A162-954D-AA08-C5B2EF4551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5200" y="5121797"/>
              <a:ext cx="0" cy="228600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6580BF3-65CC-CD48-BD74-48699EB12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0729" y="3848100"/>
              <a:ext cx="584200" cy="2286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B329560A-B1F2-E34F-8CC9-B1D47160A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5961" y="4452394"/>
              <a:ext cx="584200" cy="22860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xmlns="" id="{8D50F80D-26EB-244E-8770-2C8C621AC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3261" y="5121797"/>
              <a:ext cx="596900" cy="2286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E1255333-8B09-DB4B-B763-E8CD7BB649AB}"/>
              </a:ext>
            </a:extLst>
          </p:cNvPr>
          <p:cNvGrpSpPr/>
          <p:nvPr/>
        </p:nvGrpSpPr>
        <p:grpSpPr>
          <a:xfrm>
            <a:off x="294409" y="961919"/>
            <a:ext cx="3210791" cy="1285982"/>
            <a:chOff x="3378201" y="1540397"/>
            <a:chExt cx="4241799" cy="142720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FB88D2F7-DA45-5F4A-A706-57C3BEC0EBB3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1616597"/>
              <a:ext cx="0" cy="1351009"/>
            </a:xfrm>
            <a:prstGeom prst="line">
              <a:avLst/>
            </a:prstGeom>
            <a:ln w="34925">
              <a:solidFill>
                <a:srgbClr val="7030A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7171275F-D13B-A341-8FDA-15EEF5B323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8600" y="2290474"/>
              <a:ext cx="3581400" cy="11923"/>
            </a:xfrm>
            <a:prstGeom prst="line">
              <a:avLst/>
            </a:prstGeom>
            <a:ln w="317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184375CF-8F9F-0446-A771-2DFE508A6C16}"/>
                </a:ext>
              </a:extLst>
            </p:cNvPr>
            <p:cNvCxnSpPr>
              <a:cxnSpLocks/>
            </p:cNvCxnSpPr>
            <p:nvPr/>
          </p:nvCxnSpPr>
          <p:spPr>
            <a:xfrm>
              <a:off x="4419600" y="1540397"/>
              <a:ext cx="0" cy="762000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493CE80D-9554-8A4E-960B-B57D4B76F2C2}"/>
                </a:ext>
              </a:extLst>
            </p:cNvPr>
            <p:cNvCxnSpPr>
              <a:cxnSpLocks/>
            </p:cNvCxnSpPr>
            <p:nvPr/>
          </p:nvCxnSpPr>
          <p:spPr>
            <a:xfrm>
              <a:off x="4800600" y="1768997"/>
              <a:ext cx="0" cy="533400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7DCF090B-BA6B-9548-9D69-18E7E175FD40}"/>
                </a:ext>
              </a:extLst>
            </p:cNvPr>
            <p:cNvCxnSpPr>
              <a:cxnSpLocks/>
            </p:cNvCxnSpPr>
            <p:nvPr/>
          </p:nvCxnSpPr>
          <p:spPr>
            <a:xfrm>
              <a:off x="5257800" y="2006273"/>
              <a:ext cx="0" cy="304800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0F63667F-CF05-9546-873A-33CD9316B723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0" y="1768997"/>
              <a:ext cx="0" cy="542076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865F121D-7C0C-4E49-BD4D-FB116ACA75C2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0" y="1616597"/>
              <a:ext cx="0" cy="694476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605A075D-FE62-E640-877B-4755B9FE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8201" y="1668738"/>
              <a:ext cx="584200" cy="228600"/>
            </a:xfrm>
            <a:prstGeom prst="rect">
              <a:avLst/>
            </a:prstGeom>
          </p:spPr>
        </p:pic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368E6BDF-F5E0-554C-9DD9-2CFB4B1A67C1}"/>
              </a:ext>
            </a:extLst>
          </p:cNvPr>
          <p:cNvSpPr/>
          <p:nvPr/>
        </p:nvSpPr>
        <p:spPr>
          <a:xfrm>
            <a:off x="4267200" y="1875338"/>
            <a:ext cx="1600200" cy="829762"/>
          </a:xfrm>
          <a:prstGeom prst="roundRect">
            <a:avLst/>
          </a:prstGeom>
          <a:solidFill>
            <a:srgbClr val="E195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bg2"/>
                </a:solidFill>
              </a:rPr>
              <a:t>MLE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xmlns="" id="{DA69BF44-F948-9A47-93D9-E8C1AB838662}"/>
              </a:ext>
            </a:extLst>
          </p:cNvPr>
          <p:cNvCxnSpPr>
            <a:cxnSpLocks/>
          </p:cNvCxnSpPr>
          <p:nvPr/>
        </p:nvCxnSpPr>
        <p:spPr>
          <a:xfrm>
            <a:off x="1981200" y="1767040"/>
            <a:ext cx="2286000" cy="557060"/>
          </a:xfrm>
          <a:prstGeom prst="bentConnector3">
            <a:avLst>
              <a:gd name="adj1" fmla="val 0"/>
            </a:avLst>
          </a:prstGeom>
          <a:ln w="539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0B7E346-1D9E-E24A-8362-CC21581FBCB4}"/>
              </a:ext>
            </a:extLst>
          </p:cNvPr>
          <p:cNvCxnSpPr>
            <a:cxnSpLocks/>
          </p:cNvCxnSpPr>
          <p:nvPr/>
        </p:nvCxnSpPr>
        <p:spPr>
          <a:xfrm>
            <a:off x="1981200" y="2247901"/>
            <a:ext cx="0" cy="685799"/>
          </a:xfrm>
          <a:prstGeom prst="line">
            <a:avLst/>
          </a:prstGeom>
          <a:ln w="508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6A42125A-0F0E-2748-9578-75CA25937E5D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867400" y="2290219"/>
            <a:ext cx="6858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93E3228D-6725-564A-BEA1-8184CADA767E}"/>
              </a:ext>
            </a:extLst>
          </p:cNvPr>
          <p:cNvSpPr/>
          <p:nvPr/>
        </p:nvSpPr>
        <p:spPr>
          <a:xfrm>
            <a:off x="2913950" y="3406140"/>
            <a:ext cx="216572" cy="97536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xmlns="" id="{52434C13-2481-734C-8342-F44500906FF5}"/>
              </a:ext>
            </a:extLst>
          </p:cNvPr>
          <p:cNvCxnSpPr>
            <a:cxnSpLocks/>
          </p:cNvCxnSpPr>
          <p:nvPr/>
        </p:nvCxnSpPr>
        <p:spPr>
          <a:xfrm flipV="1">
            <a:off x="3175641" y="3016250"/>
            <a:ext cx="2691759" cy="894536"/>
          </a:xfrm>
          <a:prstGeom prst="bentConnector3">
            <a:avLst>
              <a:gd name="adj1" fmla="val 100183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FC638E15-0461-3045-BD44-FE365D9F87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0999" y="2222500"/>
            <a:ext cx="1778000" cy="25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3513FC1-54C5-2540-8644-3C2F432F1A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3800" y="2705100"/>
            <a:ext cx="2654300" cy="375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5F2817-AE08-7943-8F19-B27EE90B79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9808" y="1006330"/>
            <a:ext cx="26416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5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62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94409" y="30710"/>
            <a:ext cx="7688700" cy="594600"/>
          </a:xfrm>
        </p:spPr>
        <p:txBody>
          <a:bodyPr/>
          <a:lstStyle/>
          <a:p>
            <a:r>
              <a:rPr lang="en-US" dirty="0"/>
              <a:t>Reality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C61E80C-601D-184A-B598-7206A194858D}"/>
              </a:ext>
            </a:extLst>
          </p:cNvPr>
          <p:cNvGrpSpPr/>
          <p:nvPr/>
        </p:nvGrpSpPr>
        <p:grpSpPr>
          <a:xfrm>
            <a:off x="647469" y="3328966"/>
            <a:ext cx="2212339" cy="1219200"/>
            <a:chOff x="4493261" y="3771900"/>
            <a:chExt cx="3736339" cy="1905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D60F8A95-D635-5546-B0C2-4EA363F4E0B5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3771900"/>
              <a:ext cx="0" cy="609600"/>
            </a:xfrm>
            <a:prstGeom prst="line">
              <a:avLst/>
            </a:prstGeom>
            <a:ln w="34925">
              <a:solidFill>
                <a:schemeClr val="accent3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3793410-D04B-B64A-BB9B-5C02245DCC28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076700"/>
              <a:ext cx="2971800" cy="0"/>
            </a:xfrm>
            <a:prstGeom prst="line">
              <a:avLst/>
            </a:prstGeom>
            <a:ln w="317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4AE66A73-D98B-A14E-9DF2-EF308A6B4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5000" y="4076700"/>
              <a:ext cx="0" cy="304800"/>
            </a:xfrm>
            <a:prstGeom prst="line">
              <a:avLst/>
            </a:prstGeom>
            <a:ln w="69850">
              <a:solidFill>
                <a:schemeClr val="accent3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897B1A93-CFD7-1146-9853-3BB37B4E4A1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381500"/>
              <a:ext cx="0" cy="664097"/>
            </a:xfrm>
            <a:prstGeom prst="line">
              <a:avLst/>
            </a:prstGeom>
            <a:ln w="349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95ECBD01-7DD6-CA4F-BE93-91B0131AE27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740797"/>
              <a:ext cx="304800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9EBB5DEC-E4AC-5F42-8D74-F642B2FF2AF6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5067300"/>
              <a:ext cx="0" cy="609600"/>
            </a:xfrm>
            <a:prstGeom prst="line">
              <a:avLst/>
            </a:prstGeom>
            <a:ln w="34925">
              <a:solidFill>
                <a:schemeClr val="accent4">
                  <a:lumMod val="75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E2240F4A-6689-424F-ADC3-5495076B17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1600" y="5350397"/>
              <a:ext cx="3048000" cy="21703"/>
            </a:xfrm>
            <a:prstGeom prst="line">
              <a:avLst/>
            </a:prstGeom>
            <a:ln w="317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471971CB-D715-CB45-A634-04A50DCA64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8000" y="5067300"/>
              <a:ext cx="0" cy="283097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F22BAF9A-01D5-3147-B598-373DA14CE2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4740797"/>
              <a:ext cx="0" cy="424406"/>
            </a:xfrm>
            <a:prstGeom prst="line">
              <a:avLst/>
            </a:prstGeom>
            <a:ln w="6985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7040CCA5-A162-954D-AA08-C5B2EF4551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5200" y="5121797"/>
              <a:ext cx="0" cy="228600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6580BF3-65CC-CD48-BD74-48699EB12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0729" y="3848100"/>
              <a:ext cx="584200" cy="2286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B329560A-B1F2-E34F-8CC9-B1D47160A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5961" y="4452394"/>
              <a:ext cx="584200" cy="22860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xmlns="" id="{8D50F80D-26EB-244E-8770-2C8C621AC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3261" y="5121797"/>
              <a:ext cx="596900" cy="2286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E1255333-8B09-DB4B-B763-E8CD7BB649AB}"/>
              </a:ext>
            </a:extLst>
          </p:cNvPr>
          <p:cNvGrpSpPr/>
          <p:nvPr/>
        </p:nvGrpSpPr>
        <p:grpSpPr>
          <a:xfrm>
            <a:off x="294409" y="961919"/>
            <a:ext cx="3210791" cy="1285982"/>
            <a:chOff x="3378201" y="1540397"/>
            <a:chExt cx="4241799" cy="142720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FB88D2F7-DA45-5F4A-A706-57C3BEC0EBB3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1616597"/>
              <a:ext cx="0" cy="1351009"/>
            </a:xfrm>
            <a:prstGeom prst="line">
              <a:avLst/>
            </a:prstGeom>
            <a:ln w="34925">
              <a:solidFill>
                <a:srgbClr val="7030A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7171275F-D13B-A341-8FDA-15EEF5B323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8600" y="2290474"/>
              <a:ext cx="3581400" cy="11923"/>
            </a:xfrm>
            <a:prstGeom prst="line">
              <a:avLst/>
            </a:prstGeom>
            <a:ln w="317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184375CF-8F9F-0446-A771-2DFE508A6C16}"/>
                </a:ext>
              </a:extLst>
            </p:cNvPr>
            <p:cNvCxnSpPr>
              <a:cxnSpLocks/>
            </p:cNvCxnSpPr>
            <p:nvPr/>
          </p:nvCxnSpPr>
          <p:spPr>
            <a:xfrm>
              <a:off x="4419600" y="1540397"/>
              <a:ext cx="0" cy="762000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493CE80D-9554-8A4E-960B-B57D4B76F2C2}"/>
                </a:ext>
              </a:extLst>
            </p:cNvPr>
            <p:cNvCxnSpPr>
              <a:cxnSpLocks/>
            </p:cNvCxnSpPr>
            <p:nvPr/>
          </p:nvCxnSpPr>
          <p:spPr>
            <a:xfrm>
              <a:off x="4800600" y="1768997"/>
              <a:ext cx="0" cy="533400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7DCF090B-BA6B-9548-9D69-18E7E175FD40}"/>
                </a:ext>
              </a:extLst>
            </p:cNvPr>
            <p:cNvCxnSpPr>
              <a:cxnSpLocks/>
            </p:cNvCxnSpPr>
            <p:nvPr/>
          </p:nvCxnSpPr>
          <p:spPr>
            <a:xfrm>
              <a:off x="5257800" y="2006273"/>
              <a:ext cx="0" cy="304800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0F63667F-CF05-9546-873A-33CD9316B723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0" y="1768997"/>
              <a:ext cx="0" cy="542076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865F121D-7C0C-4E49-BD4D-FB116ACA75C2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0" y="1616597"/>
              <a:ext cx="0" cy="694476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605A075D-FE62-E640-877B-4755B9FE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8201" y="1668738"/>
              <a:ext cx="584200" cy="228600"/>
            </a:xfrm>
            <a:prstGeom prst="rect">
              <a:avLst/>
            </a:prstGeom>
          </p:spPr>
        </p:pic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368E6BDF-F5E0-554C-9DD9-2CFB4B1A67C1}"/>
              </a:ext>
            </a:extLst>
          </p:cNvPr>
          <p:cNvSpPr/>
          <p:nvPr/>
        </p:nvSpPr>
        <p:spPr>
          <a:xfrm>
            <a:off x="4267200" y="1875338"/>
            <a:ext cx="1600200" cy="829762"/>
          </a:xfrm>
          <a:prstGeom prst="roundRect">
            <a:avLst/>
          </a:prstGeom>
          <a:solidFill>
            <a:srgbClr val="E195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bg2"/>
                </a:solidFill>
              </a:rPr>
              <a:t>MLE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xmlns="" id="{DA69BF44-F948-9A47-93D9-E8C1AB838662}"/>
              </a:ext>
            </a:extLst>
          </p:cNvPr>
          <p:cNvCxnSpPr>
            <a:cxnSpLocks/>
          </p:cNvCxnSpPr>
          <p:nvPr/>
        </p:nvCxnSpPr>
        <p:spPr>
          <a:xfrm>
            <a:off x="1981200" y="1767040"/>
            <a:ext cx="2286000" cy="557060"/>
          </a:xfrm>
          <a:prstGeom prst="bentConnector3">
            <a:avLst>
              <a:gd name="adj1" fmla="val 0"/>
            </a:avLst>
          </a:prstGeom>
          <a:ln w="539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0B7E346-1D9E-E24A-8362-CC21581FBCB4}"/>
              </a:ext>
            </a:extLst>
          </p:cNvPr>
          <p:cNvCxnSpPr>
            <a:cxnSpLocks/>
          </p:cNvCxnSpPr>
          <p:nvPr/>
        </p:nvCxnSpPr>
        <p:spPr>
          <a:xfrm>
            <a:off x="1981200" y="2247901"/>
            <a:ext cx="0" cy="685799"/>
          </a:xfrm>
          <a:prstGeom prst="line">
            <a:avLst/>
          </a:prstGeom>
          <a:ln w="508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6A42125A-0F0E-2748-9578-75CA25937E5D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867400" y="2290219"/>
            <a:ext cx="6858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93E3228D-6725-564A-BEA1-8184CADA767E}"/>
              </a:ext>
            </a:extLst>
          </p:cNvPr>
          <p:cNvSpPr/>
          <p:nvPr/>
        </p:nvSpPr>
        <p:spPr>
          <a:xfrm>
            <a:off x="2913950" y="3406140"/>
            <a:ext cx="216572" cy="97536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xmlns="" id="{52434C13-2481-734C-8342-F44500906FF5}"/>
              </a:ext>
            </a:extLst>
          </p:cNvPr>
          <p:cNvCxnSpPr>
            <a:cxnSpLocks/>
          </p:cNvCxnSpPr>
          <p:nvPr/>
        </p:nvCxnSpPr>
        <p:spPr>
          <a:xfrm flipV="1">
            <a:off x="3175641" y="3016250"/>
            <a:ext cx="2691759" cy="894536"/>
          </a:xfrm>
          <a:prstGeom prst="bentConnector3">
            <a:avLst>
              <a:gd name="adj1" fmla="val 100183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FC638E15-0461-3045-BD44-FE365D9F87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0999" y="2222500"/>
            <a:ext cx="1778000" cy="254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F80B10D1-AB3C-3648-8470-8B541CCFD3B1}"/>
              </a:ext>
            </a:extLst>
          </p:cNvPr>
          <p:cNvGrpSpPr/>
          <p:nvPr/>
        </p:nvGrpSpPr>
        <p:grpSpPr>
          <a:xfrm>
            <a:off x="6297496" y="647701"/>
            <a:ext cx="2710908" cy="1409700"/>
            <a:chOff x="4038600" y="1403092"/>
            <a:chExt cx="3581400" cy="1564514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35B51374-83F3-C841-AA71-746D17430350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1616597"/>
              <a:ext cx="0" cy="1351009"/>
            </a:xfrm>
            <a:prstGeom prst="line">
              <a:avLst/>
            </a:prstGeom>
            <a:ln w="34925">
              <a:solidFill>
                <a:srgbClr val="7030A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FA956A4F-851B-C44B-AB76-54078A580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8600" y="2290474"/>
              <a:ext cx="3581400" cy="11923"/>
            </a:xfrm>
            <a:prstGeom prst="line">
              <a:avLst/>
            </a:prstGeom>
            <a:ln w="317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7718AEBB-6E0A-E04F-864D-16371DEEE2BA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0" y="1487660"/>
              <a:ext cx="0" cy="823413"/>
            </a:xfrm>
            <a:prstGeom prst="line">
              <a:avLst/>
            </a:prstGeom>
            <a:ln w="82550">
              <a:solidFill>
                <a:srgbClr val="DB70A9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C144B660-A0DC-604F-9AE9-3E651790BE21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1" y="1403092"/>
              <a:ext cx="0" cy="907981"/>
            </a:xfrm>
            <a:prstGeom prst="line">
              <a:avLst/>
            </a:prstGeom>
            <a:ln w="82550">
              <a:solidFill>
                <a:srgbClr val="DB70A9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FC3CA83A-0616-7A43-8C31-AE762C26A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8095" y="864128"/>
            <a:ext cx="442205" cy="20597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2D5C50D1-A981-D14A-B7DE-685554F5D4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3800" y="2705100"/>
            <a:ext cx="2654300" cy="37521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1D5405CE-C2A6-2A48-9B3B-1618732BD6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9808" y="1006330"/>
            <a:ext cx="2641600" cy="2413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C7DF271F-119C-414B-87DF-CE72F2C21D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0000" y="1607453"/>
            <a:ext cx="26416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5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63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38100"/>
            <a:ext cx="7688700" cy="594600"/>
          </a:xfrm>
        </p:spPr>
        <p:txBody>
          <a:bodyPr/>
          <a:lstStyle/>
          <a:p>
            <a:r>
              <a:rPr lang="en-US" dirty="0"/>
              <a:t>Reality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C61E80C-601D-184A-B598-7206A194858D}"/>
              </a:ext>
            </a:extLst>
          </p:cNvPr>
          <p:cNvGrpSpPr/>
          <p:nvPr/>
        </p:nvGrpSpPr>
        <p:grpSpPr>
          <a:xfrm>
            <a:off x="647469" y="3328966"/>
            <a:ext cx="2212339" cy="1219200"/>
            <a:chOff x="4493261" y="3771900"/>
            <a:chExt cx="3736339" cy="1905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D60F8A95-D635-5546-B0C2-4EA363F4E0B5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3771900"/>
              <a:ext cx="0" cy="609600"/>
            </a:xfrm>
            <a:prstGeom prst="line">
              <a:avLst/>
            </a:prstGeom>
            <a:ln w="34925">
              <a:solidFill>
                <a:schemeClr val="accent3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3793410-D04B-B64A-BB9B-5C02245DCC28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076700"/>
              <a:ext cx="2971800" cy="0"/>
            </a:xfrm>
            <a:prstGeom prst="line">
              <a:avLst/>
            </a:prstGeom>
            <a:ln w="317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4AE66A73-D98B-A14E-9DF2-EF308A6B4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5000" y="4076700"/>
              <a:ext cx="0" cy="304800"/>
            </a:xfrm>
            <a:prstGeom prst="line">
              <a:avLst/>
            </a:prstGeom>
            <a:ln w="69850">
              <a:solidFill>
                <a:schemeClr val="accent3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897B1A93-CFD7-1146-9853-3BB37B4E4A1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381500"/>
              <a:ext cx="0" cy="664097"/>
            </a:xfrm>
            <a:prstGeom prst="line">
              <a:avLst/>
            </a:prstGeom>
            <a:ln w="349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95ECBD01-7DD6-CA4F-BE93-91B0131AE27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740797"/>
              <a:ext cx="304800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9EBB5DEC-E4AC-5F42-8D74-F642B2FF2AF6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5067300"/>
              <a:ext cx="0" cy="609600"/>
            </a:xfrm>
            <a:prstGeom prst="line">
              <a:avLst/>
            </a:prstGeom>
            <a:ln w="34925">
              <a:solidFill>
                <a:schemeClr val="accent4">
                  <a:lumMod val="75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E2240F4A-6689-424F-ADC3-5495076B17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1600" y="5350397"/>
              <a:ext cx="3048000" cy="21703"/>
            </a:xfrm>
            <a:prstGeom prst="line">
              <a:avLst/>
            </a:prstGeom>
            <a:ln w="317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471971CB-D715-CB45-A634-04A50DCA64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8000" y="5067300"/>
              <a:ext cx="0" cy="283097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F22BAF9A-01D5-3147-B598-373DA14CE2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4740797"/>
              <a:ext cx="0" cy="424406"/>
            </a:xfrm>
            <a:prstGeom prst="line">
              <a:avLst/>
            </a:prstGeom>
            <a:ln w="6985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7040CCA5-A162-954D-AA08-C5B2EF4551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5200" y="5121797"/>
              <a:ext cx="0" cy="228600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6580BF3-65CC-CD48-BD74-48699EB12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0729" y="3848100"/>
              <a:ext cx="584200" cy="2286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B329560A-B1F2-E34F-8CC9-B1D47160A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5961" y="4452394"/>
              <a:ext cx="584200" cy="22860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xmlns="" id="{8D50F80D-26EB-244E-8770-2C8C621AC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3261" y="5121797"/>
              <a:ext cx="596900" cy="2286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E1255333-8B09-DB4B-B763-E8CD7BB649AB}"/>
              </a:ext>
            </a:extLst>
          </p:cNvPr>
          <p:cNvGrpSpPr/>
          <p:nvPr/>
        </p:nvGrpSpPr>
        <p:grpSpPr>
          <a:xfrm>
            <a:off x="294409" y="961919"/>
            <a:ext cx="3210791" cy="1285982"/>
            <a:chOff x="3378201" y="1540397"/>
            <a:chExt cx="4241799" cy="142720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FB88D2F7-DA45-5F4A-A706-57C3BEC0EBB3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1616597"/>
              <a:ext cx="0" cy="1351009"/>
            </a:xfrm>
            <a:prstGeom prst="line">
              <a:avLst/>
            </a:prstGeom>
            <a:ln w="34925">
              <a:solidFill>
                <a:srgbClr val="7030A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7171275F-D13B-A341-8FDA-15EEF5B323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8600" y="2290474"/>
              <a:ext cx="3581400" cy="11923"/>
            </a:xfrm>
            <a:prstGeom prst="line">
              <a:avLst/>
            </a:prstGeom>
            <a:ln w="317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184375CF-8F9F-0446-A771-2DFE508A6C16}"/>
                </a:ext>
              </a:extLst>
            </p:cNvPr>
            <p:cNvCxnSpPr>
              <a:cxnSpLocks/>
            </p:cNvCxnSpPr>
            <p:nvPr/>
          </p:nvCxnSpPr>
          <p:spPr>
            <a:xfrm>
              <a:off x="4419600" y="1540397"/>
              <a:ext cx="0" cy="762000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493CE80D-9554-8A4E-960B-B57D4B76F2C2}"/>
                </a:ext>
              </a:extLst>
            </p:cNvPr>
            <p:cNvCxnSpPr>
              <a:cxnSpLocks/>
            </p:cNvCxnSpPr>
            <p:nvPr/>
          </p:nvCxnSpPr>
          <p:spPr>
            <a:xfrm>
              <a:off x="4800600" y="1768997"/>
              <a:ext cx="0" cy="533400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7DCF090B-BA6B-9548-9D69-18E7E175FD40}"/>
                </a:ext>
              </a:extLst>
            </p:cNvPr>
            <p:cNvCxnSpPr>
              <a:cxnSpLocks/>
            </p:cNvCxnSpPr>
            <p:nvPr/>
          </p:nvCxnSpPr>
          <p:spPr>
            <a:xfrm>
              <a:off x="5257800" y="2006273"/>
              <a:ext cx="0" cy="304800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0F63667F-CF05-9546-873A-33CD9316B723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0" y="1768997"/>
              <a:ext cx="0" cy="542076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865F121D-7C0C-4E49-BD4D-FB116ACA75C2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0" y="1616597"/>
              <a:ext cx="0" cy="694476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605A075D-FE62-E640-877B-4755B9FE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8201" y="1668738"/>
              <a:ext cx="584200" cy="228600"/>
            </a:xfrm>
            <a:prstGeom prst="rect">
              <a:avLst/>
            </a:prstGeom>
          </p:spPr>
        </p:pic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368E6BDF-F5E0-554C-9DD9-2CFB4B1A67C1}"/>
              </a:ext>
            </a:extLst>
          </p:cNvPr>
          <p:cNvSpPr/>
          <p:nvPr/>
        </p:nvSpPr>
        <p:spPr>
          <a:xfrm>
            <a:off x="4267200" y="1875338"/>
            <a:ext cx="1600200" cy="829762"/>
          </a:xfrm>
          <a:prstGeom prst="roundRect">
            <a:avLst/>
          </a:prstGeom>
          <a:solidFill>
            <a:srgbClr val="E195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bg2"/>
                </a:solidFill>
              </a:rPr>
              <a:t>MLE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xmlns="" id="{DA69BF44-F948-9A47-93D9-E8C1AB838662}"/>
              </a:ext>
            </a:extLst>
          </p:cNvPr>
          <p:cNvCxnSpPr>
            <a:cxnSpLocks/>
          </p:cNvCxnSpPr>
          <p:nvPr/>
        </p:nvCxnSpPr>
        <p:spPr>
          <a:xfrm>
            <a:off x="1981200" y="1767040"/>
            <a:ext cx="2286000" cy="557060"/>
          </a:xfrm>
          <a:prstGeom prst="bentConnector3">
            <a:avLst>
              <a:gd name="adj1" fmla="val 0"/>
            </a:avLst>
          </a:prstGeom>
          <a:ln w="539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0B7E346-1D9E-E24A-8362-CC21581FBCB4}"/>
              </a:ext>
            </a:extLst>
          </p:cNvPr>
          <p:cNvCxnSpPr>
            <a:cxnSpLocks/>
          </p:cNvCxnSpPr>
          <p:nvPr/>
        </p:nvCxnSpPr>
        <p:spPr>
          <a:xfrm>
            <a:off x="1981200" y="2247901"/>
            <a:ext cx="0" cy="685799"/>
          </a:xfrm>
          <a:prstGeom prst="line">
            <a:avLst/>
          </a:prstGeom>
          <a:ln w="508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6A42125A-0F0E-2748-9578-75CA25937E5D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867400" y="2290219"/>
            <a:ext cx="6858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93E3228D-6725-564A-BEA1-8184CADA767E}"/>
              </a:ext>
            </a:extLst>
          </p:cNvPr>
          <p:cNvSpPr/>
          <p:nvPr/>
        </p:nvSpPr>
        <p:spPr>
          <a:xfrm>
            <a:off x="2913950" y="3406140"/>
            <a:ext cx="216572" cy="97536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xmlns="" id="{52434C13-2481-734C-8342-F44500906FF5}"/>
              </a:ext>
            </a:extLst>
          </p:cNvPr>
          <p:cNvCxnSpPr>
            <a:cxnSpLocks/>
          </p:cNvCxnSpPr>
          <p:nvPr/>
        </p:nvCxnSpPr>
        <p:spPr>
          <a:xfrm flipV="1">
            <a:off x="3175641" y="3016250"/>
            <a:ext cx="2691759" cy="894536"/>
          </a:xfrm>
          <a:prstGeom prst="bentConnector3">
            <a:avLst>
              <a:gd name="adj1" fmla="val 100183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FC638E15-0461-3045-BD44-FE365D9F87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0999" y="2222500"/>
            <a:ext cx="1778000" cy="254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F80B10D1-AB3C-3648-8470-8B541CCFD3B1}"/>
              </a:ext>
            </a:extLst>
          </p:cNvPr>
          <p:cNvGrpSpPr/>
          <p:nvPr/>
        </p:nvGrpSpPr>
        <p:grpSpPr>
          <a:xfrm>
            <a:off x="6297496" y="647701"/>
            <a:ext cx="2710908" cy="1409700"/>
            <a:chOff x="4038600" y="1403092"/>
            <a:chExt cx="3581400" cy="1564514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35B51374-83F3-C841-AA71-746D17430350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1616597"/>
              <a:ext cx="0" cy="1351009"/>
            </a:xfrm>
            <a:prstGeom prst="line">
              <a:avLst/>
            </a:prstGeom>
            <a:ln w="34925">
              <a:solidFill>
                <a:srgbClr val="7030A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FA956A4F-851B-C44B-AB76-54078A580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8600" y="2290474"/>
              <a:ext cx="3581400" cy="11923"/>
            </a:xfrm>
            <a:prstGeom prst="line">
              <a:avLst/>
            </a:prstGeom>
            <a:ln w="317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7718AEBB-6E0A-E04F-864D-16371DEEE2BA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0" y="1487660"/>
              <a:ext cx="0" cy="823413"/>
            </a:xfrm>
            <a:prstGeom prst="line">
              <a:avLst/>
            </a:prstGeom>
            <a:ln w="82550">
              <a:solidFill>
                <a:srgbClr val="DB70A9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C144B660-A0DC-604F-9AE9-3E651790BE21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1" y="1403092"/>
              <a:ext cx="0" cy="907981"/>
            </a:xfrm>
            <a:prstGeom prst="line">
              <a:avLst/>
            </a:prstGeom>
            <a:ln w="82550">
              <a:solidFill>
                <a:srgbClr val="DB70A9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FC3CA83A-0616-7A43-8C31-AE762C26A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8095" y="864128"/>
            <a:ext cx="442205" cy="205979"/>
          </a:xfrm>
          <a:prstGeom prst="rect">
            <a:avLst/>
          </a:prstGeom>
        </p:spPr>
      </p:pic>
      <p:sp>
        <p:nvSpPr>
          <p:cNvPr id="62" name="Rounded Rectangle 61">
            <a:extLst>
              <a:ext uri="{FF2B5EF4-FFF2-40B4-BE49-F238E27FC236}">
                <a16:creationId xmlns:a16="http://schemas.microsoft.com/office/drawing/2014/main" xmlns="" id="{925F9EE2-5BA7-0748-8FBC-0065E7B4FE4C}"/>
              </a:ext>
            </a:extLst>
          </p:cNvPr>
          <p:cNvSpPr/>
          <p:nvPr/>
        </p:nvSpPr>
        <p:spPr>
          <a:xfrm>
            <a:off x="6775288" y="2552700"/>
            <a:ext cx="2063912" cy="609600"/>
          </a:xfrm>
          <a:prstGeom prst="roundRect">
            <a:avLst/>
          </a:prstGeom>
          <a:solidFill>
            <a:srgbClr val="FF00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Poor estimation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941E34A5-718F-4F4B-9BC3-C00BA386DA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3800" y="2705100"/>
            <a:ext cx="2654300" cy="37521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8CFCD5C6-5BF4-3443-B887-7DBE87869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9808" y="1006330"/>
            <a:ext cx="2641600" cy="2413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463B24DE-1FD0-7948-B83B-2C29AB6563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4693" y="1645264"/>
            <a:ext cx="26416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9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64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94409" y="12661"/>
            <a:ext cx="7688700" cy="594600"/>
          </a:xfrm>
        </p:spPr>
        <p:txBody>
          <a:bodyPr/>
          <a:lstStyle/>
          <a:p>
            <a:r>
              <a:rPr lang="en-US" dirty="0"/>
              <a:t>Reality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C61E80C-601D-184A-B598-7206A194858D}"/>
              </a:ext>
            </a:extLst>
          </p:cNvPr>
          <p:cNvGrpSpPr/>
          <p:nvPr/>
        </p:nvGrpSpPr>
        <p:grpSpPr>
          <a:xfrm>
            <a:off x="647469" y="3328966"/>
            <a:ext cx="2212339" cy="1219200"/>
            <a:chOff x="4493261" y="3771900"/>
            <a:chExt cx="3736339" cy="1905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D60F8A95-D635-5546-B0C2-4EA363F4E0B5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3771900"/>
              <a:ext cx="0" cy="609600"/>
            </a:xfrm>
            <a:prstGeom prst="line">
              <a:avLst/>
            </a:prstGeom>
            <a:ln w="34925">
              <a:solidFill>
                <a:schemeClr val="accent3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3793410-D04B-B64A-BB9B-5C02245DCC28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076700"/>
              <a:ext cx="2971800" cy="0"/>
            </a:xfrm>
            <a:prstGeom prst="line">
              <a:avLst/>
            </a:prstGeom>
            <a:ln w="317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4AE66A73-D98B-A14E-9DF2-EF308A6B4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5000" y="4076700"/>
              <a:ext cx="0" cy="304800"/>
            </a:xfrm>
            <a:prstGeom prst="line">
              <a:avLst/>
            </a:prstGeom>
            <a:ln w="69850">
              <a:solidFill>
                <a:schemeClr val="accent3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897B1A93-CFD7-1146-9853-3BB37B4E4A1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381500"/>
              <a:ext cx="0" cy="664097"/>
            </a:xfrm>
            <a:prstGeom prst="line">
              <a:avLst/>
            </a:prstGeom>
            <a:ln w="349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95ECBD01-7DD6-CA4F-BE93-91B0131AE27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740797"/>
              <a:ext cx="304800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9EBB5DEC-E4AC-5F42-8D74-F642B2FF2AF6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5067300"/>
              <a:ext cx="0" cy="609600"/>
            </a:xfrm>
            <a:prstGeom prst="line">
              <a:avLst/>
            </a:prstGeom>
            <a:ln w="34925">
              <a:solidFill>
                <a:schemeClr val="accent4">
                  <a:lumMod val="75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E2240F4A-6689-424F-ADC3-5495076B17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1600" y="5350397"/>
              <a:ext cx="3048000" cy="21703"/>
            </a:xfrm>
            <a:prstGeom prst="line">
              <a:avLst/>
            </a:prstGeom>
            <a:ln w="317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471971CB-D715-CB45-A634-04A50DCA64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8000" y="5067300"/>
              <a:ext cx="0" cy="283097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F22BAF9A-01D5-3147-B598-373DA14CE2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4740797"/>
              <a:ext cx="0" cy="424406"/>
            </a:xfrm>
            <a:prstGeom prst="line">
              <a:avLst/>
            </a:prstGeom>
            <a:ln w="6985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7040CCA5-A162-954D-AA08-C5B2EF4551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5200" y="5121797"/>
              <a:ext cx="0" cy="228600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6580BF3-65CC-CD48-BD74-48699EB12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0729" y="3848100"/>
              <a:ext cx="584200" cy="2286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B329560A-B1F2-E34F-8CC9-B1D47160A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5961" y="4452394"/>
              <a:ext cx="584200" cy="22860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xmlns="" id="{8D50F80D-26EB-244E-8770-2C8C621AC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3261" y="5121797"/>
              <a:ext cx="596900" cy="2286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E1255333-8B09-DB4B-B763-E8CD7BB649AB}"/>
              </a:ext>
            </a:extLst>
          </p:cNvPr>
          <p:cNvGrpSpPr/>
          <p:nvPr/>
        </p:nvGrpSpPr>
        <p:grpSpPr>
          <a:xfrm>
            <a:off x="294409" y="961919"/>
            <a:ext cx="3210791" cy="1285982"/>
            <a:chOff x="3378201" y="1540397"/>
            <a:chExt cx="4241799" cy="142720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FB88D2F7-DA45-5F4A-A706-57C3BEC0EBB3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1616597"/>
              <a:ext cx="0" cy="1351009"/>
            </a:xfrm>
            <a:prstGeom prst="line">
              <a:avLst/>
            </a:prstGeom>
            <a:ln w="34925">
              <a:solidFill>
                <a:srgbClr val="7030A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7171275F-D13B-A341-8FDA-15EEF5B323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8600" y="2290474"/>
              <a:ext cx="3581400" cy="11923"/>
            </a:xfrm>
            <a:prstGeom prst="line">
              <a:avLst/>
            </a:prstGeom>
            <a:ln w="317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184375CF-8F9F-0446-A771-2DFE508A6C16}"/>
                </a:ext>
              </a:extLst>
            </p:cNvPr>
            <p:cNvCxnSpPr>
              <a:cxnSpLocks/>
            </p:cNvCxnSpPr>
            <p:nvPr/>
          </p:nvCxnSpPr>
          <p:spPr>
            <a:xfrm>
              <a:off x="4419600" y="1540397"/>
              <a:ext cx="0" cy="762000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493CE80D-9554-8A4E-960B-B57D4B76F2C2}"/>
                </a:ext>
              </a:extLst>
            </p:cNvPr>
            <p:cNvCxnSpPr>
              <a:cxnSpLocks/>
            </p:cNvCxnSpPr>
            <p:nvPr/>
          </p:nvCxnSpPr>
          <p:spPr>
            <a:xfrm>
              <a:off x="4800600" y="1768997"/>
              <a:ext cx="0" cy="533400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7DCF090B-BA6B-9548-9D69-18E7E175FD40}"/>
                </a:ext>
              </a:extLst>
            </p:cNvPr>
            <p:cNvCxnSpPr>
              <a:cxnSpLocks/>
            </p:cNvCxnSpPr>
            <p:nvPr/>
          </p:nvCxnSpPr>
          <p:spPr>
            <a:xfrm>
              <a:off x="5257800" y="2006273"/>
              <a:ext cx="0" cy="304800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0F63667F-CF05-9546-873A-33CD9316B723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0" y="1768997"/>
              <a:ext cx="0" cy="542076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865F121D-7C0C-4E49-BD4D-FB116ACA75C2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0" y="1616597"/>
              <a:ext cx="0" cy="694476"/>
            </a:xfrm>
            <a:prstGeom prst="line">
              <a:avLst/>
            </a:prstGeom>
            <a:ln w="82550">
              <a:solidFill>
                <a:srgbClr val="99660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605A075D-FE62-E640-877B-4755B9FE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8201" y="1668738"/>
              <a:ext cx="584200" cy="228600"/>
            </a:xfrm>
            <a:prstGeom prst="rect">
              <a:avLst/>
            </a:prstGeom>
          </p:spPr>
        </p:pic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368E6BDF-F5E0-554C-9DD9-2CFB4B1A67C1}"/>
              </a:ext>
            </a:extLst>
          </p:cNvPr>
          <p:cNvSpPr/>
          <p:nvPr/>
        </p:nvSpPr>
        <p:spPr>
          <a:xfrm>
            <a:off x="4267200" y="1875338"/>
            <a:ext cx="1600200" cy="829762"/>
          </a:xfrm>
          <a:prstGeom prst="roundRect">
            <a:avLst/>
          </a:prstGeom>
          <a:solidFill>
            <a:srgbClr val="E195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bg2"/>
                </a:solidFill>
              </a:rPr>
              <a:t>MLE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xmlns="" id="{DA69BF44-F948-9A47-93D9-E8C1AB838662}"/>
              </a:ext>
            </a:extLst>
          </p:cNvPr>
          <p:cNvCxnSpPr>
            <a:cxnSpLocks/>
          </p:cNvCxnSpPr>
          <p:nvPr/>
        </p:nvCxnSpPr>
        <p:spPr>
          <a:xfrm>
            <a:off x="1981200" y="1767040"/>
            <a:ext cx="2286000" cy="557060"/>
          </a:xfrm>
          <a:prstGeom prst="bentConnector3">
            <a:avLst>
              <a:gd name="adj1" fmla="val 0"/>
            </a:avLst>
          </a:prstGeom>
          <a:ln w="539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0B7E346-1D9E-E24A-8362-CC21581FBCB4}"/>
              </a:ext>
            </a:extLst>
          </p:cNvPr>
          <p:cNvCxnSpPr>
            <a:cxnSpLocks/>
          </p:cNvCxnSpPr>
          <p:nvPr/>
        </p:nvCxnSpPr>
        <p:spPr>
          <a:xfrm>
            <a:off x="1981200" y="2247901"/>
            <a:ext cx="0" cy="685799"/>
          </a:xfrm>
          <a:prstGeom prst="line">
            <a:avLst/>
          </a:prstGeom>
          <a:ln w="508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6A42125A-0F0E-2748-9578-75CA25937E5D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867400" y="2290219"/>
            <a:ext cx="6858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93E3228D-6725-564A-BEA1-8184CADA767E}"/>
              </a:ext>
            </a:extLst>
          </p:cNvPr>
          <p:cNvSpPr/>
          <p:nvPr/>
        </p:nvSpPr>
        <p:spPr>
          <a:xfrm>
            <a:off x="2913950" y="3406140"/>
            <a:ext cx="216572" cy="97536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xmlns="" id="{52434C13-2481-734C-8342-F44500906FF5}"/>
              </a:ext>
            </a:extLst>
          </p:cNvPr>
          <p:cNvCxnSpPr>
            <a:cxnSpLocks/>
          </p:cNvCxnSpPr>
          <p:nvPr/>
        </p:nvCxnSpPr>
        <p:spPr>
          <a:xfrm flipV="1">
            <a:off x="3175641" y="3016250"/>
            <a:ext cx="2691759" cy="894536"/>
          </a:xfrm>
          <a:prstGeom prst="bentConnector3">
            <a:avLst>
              <a:gd name="adj1" fmla="val 100183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FC638E15-0461-3045-BD44-FE365D9F87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0999" y="2222500"/>
            <a:ext cx="1778000" cy="254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F80B10D1-AB3C-3648-8470-8B541CCFD3B1}"/>
              </a:ext>
            </a:extLst>
          </p:cNvPr>
          <p:cNvGrpSpPr/>
          <p:nvPr/>
        </p:nvGrpSpPr>
        <p:grpSpPr>
          <a:xfrm>
            <a:off x="6297496" y="647701"/>
            <a:ext cx="2710908" cy="1409700"/>
            <a:chOff x="4038600" y="1403092"/>
            <a:chExt cx="3581400" cy="1564514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35B51374-83F3-C841-AA71-746D17430350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1616597"/>
              <a:ext cx="0" cy="1351009"/>
            </a:xfrm>
            <a:prstGeom prst="line">
              <a:avLst/>
            </a:prstGeom>
            <a:ln w="34925">
              <a:solidFill>
                <a:srgbClr val="7030A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FA956A4F-851B-C44B-AB76-54078A580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8600" y="2290474"/>
              <a:ext cx="3581400" cy="11923"/>
            </a:xfrm>
            <a:prstGeom prst="line">
              <a:avLst/>
            </a:prstGeom>
            <a:ln w="317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7718AEBB-6E0A-E04F-864D-16371DEEE2BA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0" y="1487660"/>
              <a:ext cx="0" cy="823413"/>
            </a:xfrm>
            <a:prstGeom prst="line">
              <a:avLst/>
            </a:prstGeom>
            <a:ln w="82550">
              <a:solidFill>
                <a:srgbClr val="DB70A9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C144B660-A0DC-604F-9AE9-3E651790BE21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1" y="1403092"/>
              <a:ext cx="0" cy="907981"/>
            </a:xfrm>
            <a:prstGeom prst="line">
              <a:avLst/>
            </a:prstGeom>
            <a:ln w="82550">
              <a:solidFill>
                <a:srgbClr val="DB70A9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FC3CA83A-0616-7A43-8C31-AE762C26A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8095" y="864128"/>
            <a:ext cx="442205" cy="205979"/>
          </a:xfrm>
          <a:prstGeom prst="rect">
            <a:avLst/>
          </a:prstGeom>
        </p:spPr>
      </p:pic>
      <p:sp>
        <p:nvSpPr>
          <p:cNvPr id="62" name="Rounded Rectangle 61">
            <a:extLst>
              <a:ext uri="{FF2B5EF4-FFF2-40B4-BE49-F238E27FC236}">
                <a16:creationId xmlns:a16="http://schemas.microsoft.com/office/drawing/2014/main" xmlns="" id="{925F9EE2-5BA7-0748-8FBC-0065E7B4FE4C}"/>
              </a:ext>
            </a:extLst>
          </p:cNvPr>
          <p:cNvSpPr/>
          <p:nvPr/>
        </p:nvSpPr>
        <p:spPr>
          <a:xfrm>
            <a:off x="6775288" y="2552700"/>
            <a:ext cx="2063912" cy="609600"/>
          </a:xfrm>
          <a:prstGeom prst="roundRect">
            <a:avLst/>
          </a:prstGeom>
          <a:solidFill>
            <a:srgbClr val="FF00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Poor estimation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xmlns="" id="{35F4CB2E-A0E3-7E4D-9C63-13865B01E042}"/>
              </a:ext>
            </a:extLst>
          </p:cNvPr>
          <p:cNvSpPr/>
          <p:nvPr/>
        </p:nvSpPr>
        <p:spPr>
          <a:xfrm>
            <a:off x="1367414" y="3259165"/>
            <a:ext cx="6969645" cy="10034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Can we use this simple fact to demarcate the </a:t>
            </a:r>
            <a:r>
              <a:rPr lang="en-US" sz="2000" dirty="0">
                <a:solidFill>
                  <a:srgbClr val="996600"/>
                </a:solidFill>
              </a:rPr>
              <a:t>endogenous</a:t>
            </a:r>
            <a:r>
              <a:rPr lang="en-US" sz="2000" dirty="0">
                <a:solidFill>
                  <a:schemeClr val="bg2"/>
                </a:solidFill>
              </a:rPr>
              <a:t> and </a:t>
            </a:r>
            <a:r>
              <a:rPr lang="en-US" sz="2000" dirty="0">
                <a:solidFill>
                  <a:srgbClr val="DB70A9"/>
                </a:solidFill>
              </a:rPr>
              <a:t>exogenous</a:t>
            </a:r>
            <a:r>
              <a:rPr lang="en-US" sz="2000" dirty="0">
                <a:solidFill>
                  <a:schemeClr val="bg2"/>
                </a:solidFill>
              </a:rPr>
              <a:t> messages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96DA8ABD-4787-4044-B52A-8DAE38E7D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3800" y="2705100"/>
            <a:ext cx="2654300" cy="37521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EEA412FB-0DB7-FB48-8FED-6A2AC22506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9808" y="1006330"/>
            <a:ext cx="2641600" cy="2413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AD52583A-C8E2-D645-B4C7-4D698F3693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5904" y="1683876"/>
            <a:ext cx="26416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98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65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129300"/>
            <a:ext cx="7688700" cy="594600"/>
          </a:xfrm>
        </p:spPr>
        <p:txBody>
          <a:bodyPr/>
          <a:lstStyle/>
          <a:p>
            <a:r>
              <a:rPr lang="en-US" dirty="0"/>
              <a:t>Setup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C61E80C-601D-184A-B598-7206A194858D}"/>
              </a:ext>
            </a:extLst>
          </p:cNvPr>
          <p:cNvGrpSpPr/>
          <p:nvPr/>
        </p:nvGrpSpPr>
        <p:grpSpPr>
          <a:xfrm>
            <a:off x="647469" y="3328966"/>
            <a:ext cx="2212339" cy="1219200"/>
            <a:chOff x="4493261" y="3771900"/>
            <a:chExt cx="3736339" cy="1905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D60F8A95-D635-5546-B0C2-4EA363F4E0B5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3771900"/>
              <a:ext cx="0" cy="609600"/>
            </a:xfrm>
            <a:prstGeom prst="line">
              <a:avLst/>
            </a:prstGeom>
            <a:ln w="34925">
              <a:solidFill>
                <a:schemeClr val="accent3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3793410-D04B-B64A-BB9B-5C02245DCC28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076700"/>
              <a:ext cx="2971800" cy="0"/>
            </a:xfrm>
            <a:prstGeom prst="line">
              <a:avLst/>
            </a:prstGeom>
            <a:ln w="317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4AE66A73-D98B-A14E-9DF2-EF308A6B4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5000" y="4076700"/>
              <a:ext cx="0" cy="304800"/>
            </a:xfrm>
            <a:prstGeom prst="line">
              <a:avLst/>
            </a:prstGeom>
            <a:ln w="69850">
              <a:solidFill>
                <a:schemeClr val="accent3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897B1A93-CFD7-1146-9853-3BB37B4E4A1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381500"/>
              <a:ext cx="0" cy="664097"/>
            </a:xfrm>
            <a:prstGeom prst="line">
              <a:avLst/>
            </a:prstGeom>
            <a:ln w="349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95ECBD01-7DD6-CA4F-BE93-91B0131AE27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740797"/>
              <a:ext cx="304800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9EBB5DEC-E4AC-5F42-8D74-F642B2FF2AF6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5067300"/>
              <a:ext cx="0" cy="609600"/>
            </a:xfrm>
            <a:prstGeom prst="line">
              <a:avLst/>
            </a:prstGeom>
            <a:ln w="34925">
              <a:solidFill>
                <a:schemeClr val="accent4">
                  <a:lumMod val="75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E2240F4A-6689-424F-ADC3-5495076B17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1600" y="5350397"/>
              <a:ext cx="3048000" cy="21703"/>
            </a:xfrm>
            <a:prstGeom prst="line">
              <a:avLst/>
            </a:prstGeom>
            <a:ln w="317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471971CB-D715-CB45-A634-04A50DCA64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8000" y="5067300"/>
              <a:ext cx="0" cy="283097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F22BAF9A-01D5-3147-B598-373DA14CE2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4740797"/>
              <a:ext cx="0" cy="424406"/>
            </a:xfrm>
            <a:prstGeom prst="line">
              <a:avLst/>
            </a:prstGeom>
            <a:ln w="6985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7040CCA5-A162-954D-AA08-C5B2EF4551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5200" y="5121797"/>
              <a:ext cx="0" cy="228600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6580BF3-65CC-CD48-BD74-48699EB12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0729" y="3848100"/>
              <a:ext cx="584200" cy="2286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B329560A-B1F2-E34F-8CC9-B1D47160A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5961" y="4452394"/>
              <a:ext cx="584200" cy="22860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xmlns="" id="{8D50F80D-26EB-244E-8770-2C8C621AC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3261" y="5121797"/>
              <a:ext cx="596900" cy="228600"/>
            </a:xfrm>
            <a:prstGeom prst="rect">
              <a:avLst/>
            </a:prstGeom>
          </p:spPr>
        </p:pic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FB88D2F7-DA45-5F4A-A706-57C3BEC0EBB3}"/>
              </a:ext>
            </a:extLst>
          </p:cNvPr>
          <p:cNvCxnSpPr>
            <a:cxnSpLocks/>
          </p:cNvCxnSpPr>
          <p:nvPr/>
        </p:nvCxnSpPr>
        <p:spPr>
          <a:xfrm>
            <a:off x="794292" y="1030579"/>
            <a:ext cx="0" cy="1217322"/>
          </a:xfrm>
          <a:prstGeom prst="line">
            <a:avLst/>
          </a:prstGeom>
          <a:ln w="34925">
            <a:solidFill>
              <a:srgbClr val="7030A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7171275F-D13B-A341-8FDA-15EEF5B32389}"/>
              </a:ext>
            </a:extLst>
          </p:cNvPr>
          <p:cNvCxnSpPr>
            <a:cxnSpLocks/>
          </p:cNvCxnSpPr>
          <p:nvPr/>
        </p:nvCxnSpPr>
        <p:spPr>
          <a:xfrm flipV="1">
            <a:off x="794292" y="1637773"/>
            <a:ext cx="2710908" cy="10743"/>
          </a:xfrm>
          <a:prstGeom prst="line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184375CF-8F9F-0446-A771-2DFE508A6C16}"/>
              </a:ext>
            </a:extLst>
          </p:cNvPr>
          <p:cNvCxnSpPr>
            <a:cxnSpLocks/>
          </p:cNvCxnSpPr>
          <p:nvPr/>
        </p:nvCxnSpPr>
        <p:spPr>
          <a:xfrm>
            <a:off x="1082686" y="961919"/>
            <a:ext cx="0" cy="686598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493CE80D-9554-8A4E-960B-B57D4B76F2C2}"/>
              </a:ext>
            </a:extLst>
          </p:cNvPr>
          <p:cNvCxnSpPr>
            <a:cxnSpLocks/>
          </p:cNvCxnSpPr>
          <p:nvPr/>
        </p:nvCxnSpPr>
        <p:spPr>
          <a:xfrm>
            <a:off x="1371081" y="1167898"/>
            <a:ext cx="0" cy="480618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7DCF090B-BA6B-9548-9D69-18E7E175FD40}"/>
              </a:ext>
            </a:extLst>
          </p:cNvPr>
          <p:cNvCxnSpPr>
            <a:cxnSpLocks/>
          </p:cNvCxnSpPr>
          <p:nvPr/>
        </p:nvCxnSpPr>
        <p:spPr>
          <a:xfrm>
            <a:off x="1717154" y="1381695"/>
            <a:ext cx="0" cy="274639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0F63667F-CF05-9546-873A-33CD9316B723}"/>
              </a:ext>
            </a:extLst>
          </p:cNvPr>
          <p:cNvCxnSpPr>
            <a:cxnSpLocks/>
          </p:cNvCxnSpPr>
          <p:nvPr/>
        </p:nvCxnSpPr>
        <p:spPr>
          <a:xfrm>
            <a:off x="2236264" y="1167898"/>
            <a:ext cx="0" cy="488436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865F121D-7C0C-4E49-BD4D-FB116ACA75C2}"/>
              </a:ext>
            </a:extLst>
          </p:cNvPr>
          <p:cNvCxnSpPr>
            <a:cxnSpLocks/>
          </p:cNvCxnSpPr>
          <p:nvPr/>
        </p:nvCxnSpPr>
        <p:spPr>
          <a:xfrm>
            <a:off x="2640017" y="1030579"/>
            <a:ext cx="0" cy="625755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605A075D-FE62-E640-877B-4755B9FE4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409" y="1077560"/>
            <a:ext cx="442205" cy="20597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368E6BDF-F5E0-554C-9DD9-2CFB4B1A67C1}"/>
              </a:ext>
            </a:extLst>
          </p:cNvPr>
          <p:cNvSpPr/>
          <p:nvPr/>
        </p:nvSpPr>
        <p:spPr>
          <a:xfrm>
            <a:off x="4267200" y="1875338"/>
            <a:ext cx="1600200" cy="829762"/>
          </a:xfrm>
          <a:prstGeom prst="roundRect">
            <a:avLst/>
          </a:prstGeom>
          <a:solidFill>
            <a:srgbClr val="E195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bg2"/>
                </a:solidFill>
              </a:rPr>
              <a:t>MLE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xmlns="" id="{DA69BF44-F948-9A47-93D9-E8C1AB838662}"/>
              </a:ext>
            </a:extLst>
          </p:cNvPr>
          <p:cNvCxnSpPr>
            <a:cxnSpLocks/>
          </p:cNvCxnSpPr>
          <p:nvPr/>
        </p:nvCxnSpPr>
        <p:spPr>
          <a:xfrm>
            <a:off x="1981200" y="1767040"/>
            <a:ext cx="2286000" cy="557060"/>
          </a:xfrm>
          <a:prstGeom prst="bentConnector3">
            <a:avLst>
              <a:gd name="adj1" fmla="val 0"/>
            </a:avLst>
          </a:prstGeom>
          <a:ln w="539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0B7E346-1D9E-E24A-8362-CC21581FBCB4}"/>
              </a:ext>
            </a:extLst>
          </p:cNvPr>
          <p:cNvCxnSpPr>
            <a:cxnSpLocks/>
          </p:cNvCxnSpPr>
          <p:nvPr/>
        </p:nvCxnSpPr>
        <p:spPr>
          <a:xfrm>
            <a:off x="1981200" y="2247901"/>
            <a:ext cx="0" cy="685799"/>
          </a:xfrm>
          <a:prstGeom prst="line">
            <a:avLst/>
          </a:prstGeom>
          <a:ln w="508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6A42125A-0F0E-2748-9578-75CA25937E5D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867400" y="2290219"/>
            <a:ext cx="6858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93E3228D-6725-564A-BEA1-8184CADA767E}"/>
              </a:ext>
            </a:extLst>
          </p:cNvPr>
          <p:cNvSpPr/>
          <p:nvPr/>
        </p:nvSpPr>
        <p:spPr>
          <a:xfrm>
            <a:off x="2913950" y="3406140"/>
            <a:ext cx="216572" cy="97536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xmlns="" id="{52434C13-2481-734C-8342-F44500906FF5}"/>
              </a:ext>
            </a:extLst>
          </p:cNvPr>
          <p:cNvCxnSpPr>
            <a:cxnSpLocks/>
          </p:cNvCxnSpPr>
          <p:nvPr/>
        </p:nvCxnSpPr>
        <p:spPr>
          <a:xfrm flipV="1">
            <a:off x="3175641" y="3016250"/>
            <a:ext cx="2691759" cy="894536"/>
          </a:xfrm>
          <a:prstGeom prst="bentConnector3">
            <a:avLst>
              <a:gd name="adj1" fmla="val 100183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09884BBD-5962-1D43-BDD5-FB6BCE70264A}"/>
              </a:ext>
            </a:extLst>
          </p:cNvPr>
          <p:cNvCxnSpPr>
            <a:cxnSpLocks/>
          </p:cNvCxnSpPr>
          <p:nvPr/>
        </p:nvCxnSpPr>
        <p:spPr>
          <a:xfrm>
            <a:off x="2438400" y="896367"/>
            <a:ext cx="0" cy="741933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125668DB-003F-A743-9E3B-1C6EE86094DD}"/>
              </a:ext>
            </a:extLst>
          </p:cNvPr>
          <p:cNvCxnSpPr>
            <a:cxnSpLocks/>
          </p:cNvCxnSpPr>
          <p:nvPr/>
        </p:nvCxnSpPr>
        <p:spPr>
          <a:xfrm>
            <a:off x="2898834" y="820167"/>
            <a:ext cx="0" cy="818133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F72BEF1C-A1C1-E947-9E2C-1F4C59F814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0999" y="2222500"/>
            <a:ext cx="1778000" cy="254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D1D879E9-2774-EC43-A2F3-B4C0763737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6542" y="969441"/>
            <a:ext cx="368300" cy="2286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F8A5C513-C82A-6046-82B1-6A61BE678A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6751" y="1295400"/>
            <a:ext cx="368300" cy="2667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98759210-7750-5942-ACBE-C3E6638C4A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3800" y="2705100"/>
            <a:ext cx="2654300" cy="3752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E0528983-3B40-D244-A0CA-D0A2771F3C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6260" y="1006330"/>
            <a:ext cx="2641600" cy="2413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BC44E1F0-1EC8-924E-AF2F-C54991E788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3000" y="1333500"/>
            <a:ext cx="26416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5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49E9EED6-A3A1-264D-A5D6-C6AA13CB4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705100"/>
            <a:ext cx="2654300" cy="375215"/>
          </a:xfrm>
          <a:prstGeom prst="rect">
            <a:avLst/>
          </a:prstGeom>
        </p:spPr>
      </p:pic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66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129300"/>
            <a:ext cx="7688700" cy="594600"/>
          </a:xfrm>
        </p:spPr>
        <p:txBody>
          <a:bodyPr/>
          <a:lstStyle/>
          <a:p>
            <a:r>
              <a:rPr lang="en-US" dirty="0"/>
              <a:t>Setup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C61E80C-601D-184A-B598-7206A194858D}"/>
              </a:ext>
            </a:extLst>
          </p:cNvPr>
          <p:cNvGrpSpPr/>
          <p:nvPr/>
        </p:nvGrpSpPr>
        <p:grpSpPr>
          <a:xfrm>
            <a:off x="647469" y="3328966"/>
            <a:ext cx="2212339" cy="1219200"/>
            <a:chOff x="4493261" y="3771900"/>
            <a:chExt cx="3736339" cy="1905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D60F8A95-D635-5546-B0C2-4EA363F4E0B5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3771900"/>
              <a:ext cx="0" cy="609600"/>
            </a:xfrm>
            <a:prstGeom prst="line">
              <a:avLst/>
            </a:prstGeom>
            <a:ln w="34925">
              <a:solidFill>
                <a:schemeClr val="accent3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3793410-D04B-B64A-BB9B-5C02245DCC28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076700"/>
              <a:ext cx="2971800" cy="0"/>
            </a:xfrm>
            <a:prstGeom prst="line">
              <a:avLst/>
            </a:prstGeom>
            <a:ln w="317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4AE66A73-D98B-A14E-9DF2-EF308A6B4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5000" y="4076700"/>
              <a:ext cx="0" cy="304800"/>
            </a:xfrm>
            <a:prstGeom prst="line">
              <a:avLst/>
            </a:prstGeom>
            <a:ln w="69850">
              <a:solidFill>
                <a:schemeClr val="accent3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897B1A93-CFD7-1146-9853-3BB37B4E4A1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381500"/>
              <a:ext cx="0" cy="664097"/>
            </a:xfrm>
            <a:prstGeom prst="line">
              <a:avLst/>
            </a:prstGeom>
            <a:ln w="349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95ECBD01-7DD6-CA4F-BE93-91B0131AE27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740797"/>
              <a:ext cx="304800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9EBB5DEC-E4AC-5F42-8D74-F642B2FF2AF6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5067300"/>
              <a:ext cx="0" cy="609600"/>
            </a:xfrm>
            <a:prstGeom prst="line">
              <a:avLst/>
            </a:prstGeom>
            <a:ln w="34925">
              <a:solidFill>
                <a:schemeClr val="accent4">
                  <a:lumMod val="75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E2240F4A-6689-424F-ADC3-5495076B17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1600" y="5350397"/>
              <a:ext cx="3048000" cy="21703"/>
            </a:xfrm>
            <a:prstGeom prst="line">
              <a:avLst/>
            </a:prstGeom>
            <a:ln w="317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471971CB-D715-CB45-A634-04A50DCA64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8000" y="5067300"/>
              <a:ext cx="0" cy="283097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F22BAF9A-01D5-3147-B598-373DA14CE2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4740797"/>
              <a:ext cx="0" cy="424406"/>
            </a:xfrm>
            <a:prstGeom prst="line">
              <a:avLst/>
            </a:prstGeom>
            <a:ln w="6985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7040CCA5-A162-954D-AA08-C5B2EF4551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5200" y="5121797"/>
              <a:ext cx="0" cy="228600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6580BF3-65CC-CD48-BD74-48699EB12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0729" y="3848100"/>
              <a:ext cx="584200" cy="2286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B329560A-B1F2-E34F-8CC9-B1D47160A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5961" y="4452394"/>
              <a:ext cx="584200" cy="22860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xmlns="" id="{8D50F80D-26EB-244E-8770-2C8C621AC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3261" y="5121797"/>
              <a:ext cx="596900" cy="228600"/>
            </a:xfrm>
            <a:prstGeom prst="rect">
              <a:avLst/>
            </a:prstGeom>
          </p:spPr>
        </p:pic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FB88D2F7-DA45-5F4A-A706-57C3BEC0EBB3}"/>
              </a:ext>
            </a:extLst>
          </p:cNvPr>
          <p:cNvCxnSpPr>
            <a:cxnSpLocks/>
          </p:cNvCxnSpPr>
          <p:nvPr/>
        </p:nvCxnSpPr>
        <p:spPr>
          <a:xfrm>
            <a:off x="794292" y="1030579"/>
            <a:ext cx="0" cy="1217322"/>
          </a:xfrm>
          <a:prstGeom prst="line">
            <a:avLst/>
          </a:prstGeom>
          <a:ln w="34925">
            <a:solidFill>
              <a:srgbClr val="7030A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7171275F-D13B-A341-8FDA-15EEF5B32389}"/>
              </a:ext>
            </a:extLst>
          </p:cNvPr>
          <p:cNvCxnSpPr>
            <a:cxnSpLocks/>
          </p:cNvCxnSpPr>
          <p:nvPr/>
        </p:nvCxnSpPr>
        <p:spPr>
          <a:xfrm flipV="1">
            <a:off x="794292" y="1637773"/>
            <a:ext cx="2710908" cy="10743"/>
          </a:xfrm>
          <a:prstGeom prst="line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184375CF-8F9F-0446-A771-2DFE508A6C16}"/>
              </a:ext>
            </a:extLst>
          </p:cNvPr>
          <p:cNvCxnSpPr>
            <a:cxnSpLocks/>
          </p:cNvCxnSpPr>
          <p:nvPr/>
        </p:nvCxnSpPr>
        <p:spPr>
          <a:xfrm>
            <a:off x="1082686" y="961919"/>
            <a:ext cx="0" cy="686598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493CE80D-9554-8A4E-960B-B57D4B76F2C2}"/>
              </a:ext>
            </a:extLst>
          </p:cNvPr>
          <p:cNvCxnSpPr>
            <a:cxnSpLocks/>
          </p:cNvCxnSpPr>
          <p:nvPr/>
        </p:nvCxnSpPr>
        <p:spPr>
          <a:xfrm>
            <a:off x="1371081" y="1167898"/>
            <a:ext cx="0" cy="480618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7DCF090B-BA6B-9548-9D69-18E7E175FD40}"/>
              </a:ext>
            </a:extLst>
          </p:cNvPr>
          <p:cNvCxnSpPr>
            <a:cxnSpLocks/>
          </p:cNvCxnSpPr>
          <p:nvPr/>
        </p:nvCxnSpPr>
        <p:spPr>
          <a:xfrm>
            <a:off x="1717154" y="1381695"/>
            <a:ext cx="0" cy="274639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0F63667F-CF05-9546-873A-33CD9316B723}"/>
              </a:ext>
            </a:extLst>
          </p:cNvPr>
          <p:cNvCxnSpPr>
            <a:cxnSpLocks/>
          </p:cNvCxnSpPr>
          <p:nvPr/>
        </p:nvCxnSpPr>
        <p:spPr>
          <a:xfrm>
            <a:off x="2236264" y="1167898"/>
            <a:ext cx="0" cy="488436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865F121D-7C0C-4E49-BD4D-FB116ACA75C2}"/>
              </a:ext>
            </a:extLst>
          </p:cNvPr>
          <p:cNvCxnSpPr>
            <a:cxnSpLocks/>
          </p:cNvCxnSpPr>
          <p:nvPr/>
        </p:nvCxnSpPr>
        <p:spPr>
          <a:xfrm>
            <a:off x="2640017" y="1030579"/>
            <a:ext cx="0" cy="625755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605A075D-FE62-E640-877B-4755B9FE4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409" y="1077560"/>
            <a:ext cx="442205" cy="20597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368E6BDF-F5E0-554C-9DD9-2CFB4B1A67C1}"/>
              </a:ext>
            </a:extLst>
          </p:cNvPr>
          <p:cNvSpPr/>
          <p:nvPr/>
        </p:nvSpPr>
        <p:spPr>
          <a:xfrm>
            <a:off x="4267200" y="1875338"/>
            <a:ext cx="1600200" cy="829762"/>
          </a:xfrm>
          <a:prstGeom prst="roundRect">
            <a:avLst/>
          </a:prstGeom>
          <a:solidFill>
            <a:srgbClr val="E195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bg2"/>
                </a:solidFill>
              </a:rPr>
              <a:t>MLE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xmlns="" id="{DA69BF44-F948-9A47-93D9-E8C1AB838662}"/>
              </a:ext>
            </a:extLst>
          </p:cNvPr>
          <p:cNvCxnSpPr>
            <a:cxnSpLocks/>
          </p:cNvCxnSpPr>
          <p:nvPr/>
        </p:nvCxnSpPr>
        <p:spPr>
          <a:xfrm>
            <a:off x="1981200" y="1767040"/>
            <a:ext cx="2286000" cy="557060"/>
          </a:xfrm>
          <a:prstGeom prst="bentConnector3">
            <a:avLst>
              <a:gd name="adj1" fmla="val 0"/>
            </a:avLst>
          </a:prstGeom>
          <a:ln w="539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0B7E346-1D9E-E24A-8362-CC21581FBCB4}"/>
              </a:ext>
            </a:extLst>
          </p:cNvPr>
          <p:cNvCxnSpPr>
            <a:cxnSpLocks/>
          </p:cNvCxnSpPr>
          <p:nvPr/>
        </p:nvCxnSpPr>
        <p:spPr>
          <a:xfrm>
            <a:off x="1981200" y="2247901"/>
            <a:ext cx="0" cy="685799"/>
          </a:xfrm>
          <a:prstGeom prst="line">
            <a:avLst/>
          </a:prstGeom>
          <a:ln w="508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6A42125A-0F0E-2748-9578-75CA25937E5D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867400" y="2290219"/>
            <a:ext cx="6858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93E3228D-6725-564A-BEA1-8184CADA767E}"/>
              </a:ext>
            </a:extLst>
          </p:cNvPr>
          <p:cNvSpPr/>
          <p:nvPr/>
        </p:nvSpPr>
        <p:spPr>
          <a:xfrm>
            <a:off x="2913950" y="3406140"/>
            <a:ext cx="216572" cy="97536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xmlns="" id="{52434C13-2481-734C-8342-F44500906FF5}"/>
              </a:ext>
            </a:extLst>
          </p:cNvPr>
          <p:cNvCxnSpPr>
            <a:cxnSpLocks/>
          </p:cNvCxnSpPr>
          <p:nvPr/>
        </p:nvCxnSpPr>
        <p:spPr>
          <a:xfrm flipV="1">
            <a:off x="3175641" y="3016250"/>
            <a:ext cx="2691759" cy="894536"/>
          </a:xfrm>
          <a:prstGeom prst="bentConnector3">
            <a:avLst>
              <a:gd name="adj1" fmla="val 100183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09884BBD-5962-1D43-BDD5-FB6BCE70264A}"/>
              </a:ext>
            </a:extLst>
          </p:cNvPr>
          <p:cNvCxnSpPr>
            <a:cxnSpLocks/>
          </p:cNvCxnSpPr>
          <p:nvPr/>
        </p:nvCxnSpPr>
        <p:spPr>
          <a:xfrm>
            <a:off x="2438400" y="896367"/>
            <a:ext cx="0" cy="741933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125668DB-003F-A743-9E3B-1C6EE86094DD}"/>
              </a:ext>
            </a:extLst>
          </p:cNvPr>
          <p:cNvCxnSpPr>
            <a:cxnSpLocks/>
          </p:cNvCxnSpPr>
          <p:nvPr/>
        </p:nvCxnSpPr>
        <p:spPr>
          <a:xfrm>
            <a:off x="2898834" y="820167"/>
            <a:ext cx="0" cy="818133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D1D879E9-2774-EC43-A2F3-B4C0763737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6542" y="969441"/>
            <a:ext cx="368300" cy="2286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F8A5C513-C82A-6046-82B1-6A61BE678A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6751" y="1295400"/>
            <a:ext cx="368300" cy="266700"/>
          </a:xfrm>
          <a:prstGeom prst="rect">
            <a:avLst/>
          </a:prstGeom>
        </p:spPr>
      </p:pic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5D28D3BB-B608-1448-ADA9-0A0766BFABE2}"/>
              </a:ext>
            </a:extLst>
          </p:cNvPr>
          <p:cNvSpPr/>
          <p:nvPr/>
        </p:nvSpPr>
        <p:spPr>
          <a:xfrm>
            <a:off x="3034487" y="2920814"/>
            <a:ext cx="5195113" cy="16273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2"/>
                </a:solidFill>
              </a:rPr>
              <a:t>Training different      gives different estimates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BE66908-ED9C-F04A-A898-E80BB7E0F2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8100" y="3281977"/>
            <a:ext cx="395052" cy="395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2E1752-E161-D646-AE75-CD94148483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3152" y="2120323"/>
            <a:ext cx="684447" cy="361236"/>
          </a:xfrm>
          <a:prstGeom prst="rect">
            <a:avLst/>
          </a:prstGeom>
        </p:spPr>
      </p:pic>
      <p:sp>
        <p:nvSpPr>
          <p:cNvPr id="50" name="Rounded Rectangle 49">
            <a:extLst>
              <a:ext uri="{FF2B5EF4-FFF2-40B4-BE49-F238E27FC236}">
                <a16:creationId xmlns:a16="http://schemas.microsoft.com/office/drawing/2014/main" xmlns="" id="{73B54343-226B-1D48-8749-9326727B4AAE}"/>
              </a:ext>
            </a:extLst>
          </p:cNvPr>
          <p:cNvSpPr/>
          <p:nvPr/>
        </p:nvSpPr>
        <p:spPr>
          <a:xfrm>
            <a:off x="866295" y="820167"/>
            <a:ext cx="1114905" cy="1055171"/>
          </a:xfrm>
          <a:prstGeom prst="roundRect">
            <a:avLst/>
          </a:prstGeom>
          <a:solidFill>
            <a:srgbClr val="9966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BFA1FAB1-E906-8B44-AEC4-391D83241C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8695" y="986631"/>
            <a:ext cx="228600" cy="2286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08146360-B980-FD4D-B1FF-893C88E04A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6260" y="1006330"/>
            <a:ext cx="2641600" cy="2413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3FF3AAE2-CECD-8E45-825F-E42AA1887F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3000" y="1333500"/>
            <a:ext cx="26416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77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67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129300"/>
            <a:ext cx="7688700" cy="594600"/>
          </a:xfrm>
        </p:spPr>
        <p:txBody>
          <a:bodyPr/>
          <a:lstStyle/>
          <a:p>
            <a:r>
              <a:rPr lang="en-US" dirty="0"/>
              <a:t>The core problem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C61E80C-601D-184A-B598-7206A194858D}"/>
              </a:ext>
            </a:extLst>
          </p:cNvPr>
          <p:cNvGrpSpPr/>
          <p:nvPr/>
        </p:nvGrpSpPr>
        <p:grpSpPr>
          <a:xfrm>
            <a:off x="647469" y="3328966"/>
            <a:ext cx="2212339" cy="1219200"/>
            <a:chOff x="4493261" y="3771900"/>
            <a:chExt cx="3736339" cy="1905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D60F8A95-D635-5546-B0C2-4EA363F4E0B5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3771900"/>
              <a:ext cx="0" cy="609600"/>
            </a:xfrm>
            <a:prstGeom prst="line">
              <a:avLst/>
            </a:prstGeom>
            <a:ln w="34925">
              <a:solidFill>
                <a:schemeClr val="accent3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3793410-D04B-B64A-BB9B-5C02245DCC28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076700"/>
              <a:ext cx="2971800" cy="0"/>
            </a:xfrm>
            <a:prstGeom prst="line">
              <a:avLst/>
            </a:prstGeom>
            <a:ln w="317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4AE66A73-D98B-A14E-9DF2-EF308A6B4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5000" y="4076700"/>
              <a:ext cx="0" cy="304800"/>
            </a:xfrm>
            <a:prstGeom prst="line">
              <a:avLst/>
            </a:prstGeom>
            <a:ln w="69850">
              <a:solidFill>
                <a:schemeClr val="accent3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897B1A93-CFD7-1146-9853-3BB37B4E4A1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381500"/>
              <a:ext cx="0" cy="664097"/>
            </a:xfrm>
            <a:prstGeom prst="line">
              <a:avLst/>
            </a:prstGeom>
            <a:ln w="349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95ECBD01-7DD6-CA4F-BE93-91B0131AE27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740797"/>
              <a:ext cx="304800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9EBB5DEC-E4AC-5F42-8D74-F642B2FF2AF6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5067300"/>
              <a:ext cx="0" cy="609600"/>
            </a:xfrm>
            <a:prstGeom prst="line">
              <a:avLst/>
            </a:prstGeom>
            <a:ln w="34925">
              <a:solidFill>
                <a:schemeClr val="accent4">
                  <a:lumMod val="75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E2240F4A-6689-424F-ADC3-5495076B17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1600" y="5350397"/>
              <a:ext cx="3048000" cy="21703"/>
            </a:xfrm>
            <a:prstGeom prst="line">
              <a:avLst/>
            </a:prstGeom>
            <a:ln w="317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471971CB-D715-CB45-A634-04A50DCA64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8000" y="5067300"/>
              <a:ext cx="0" cy="283097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F22BAF9A-01D5-3147-B598-373DA14CE2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4740797"/>
              <a:ext cx="0" cy="424406"/>
            </a:xfrm>
            <a:prstGeom prst="line">
              <a:avLst/>
            </a:prstGeom>
            <a:ln w="6985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7040CCA5-A162-954D-AA08-C5B2EF4551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5200" y="5121797"/>
              <a:ext cx="0" cy="228600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6580BF3-65CC-CD48-BD74-48699EB12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0729" y="3848100"/>
              <a:ext cx="584200" cy="2286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B329560A-B1F2-E34F-8CC9-B1D47160A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5961" y="4452394"/>
              <a:ext cx="584200" cy="22860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xmlns="" id="{8D50F80D-26EB-244E-8770-2C8C621AC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3261" y="5121797"/>
              <a:ext cx="596900" cy="228600"/>
            </a:xfrm>
            <a:prstGeom prst="rect">
              <a:avLst/>
            </a:prstGeom>
          </p:spPr>
        </p:pic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FB88D2F7-DA45-5F4A-A706-57C3BEC0EBB3}"/>
              </a:ext>
            </a:extLst>
          </p:cNvPr>
          <p:cNvCxnSpPr>
            <a:cxnSpLocks/>
          </p:cNvCxnSpPr>
          <p:nvPr/>
        </p:nvCxnSpPr>
        <p:spPr>
          <a:xfrm>
            <a:off x="794292" y="1030579"/>
            <a:ext cx="0" cy="1217322"/>
          </a:xfrm>
          <a:prstGeom prst="line">
            <a:avLst/>
          </a:prstGeom>
          <a:ln w="34925">
            <a:solidFill>
              <a:srgbClr val="7030A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7171275F-D13B-A341-8FDA-15EEF5B32389}"/>
              </a:ext>
            </a:extLst>
          </p:cNvPr>
          <p:cNvCxnSpPr>
            <a:cxnSpLocks/>
          </p:cNvCxnSpPr>
          <p:nvPr/>
        </p:nvCxnSpPr>
        <p:spPr>
          <a:xfrm flipV="1">
            <a:off x="794292" y="1637773"/>
            <a:ext cx="2710908" cy="10743"/>
          </a:xfrm>
          <a:prstGeom prst="line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184375CF-8F9F-0446-A771-2DFE508A6C16}"/>
              </a:ext>
            </a:extLst>
          </p:cNvPr>
          <p:cNvCxnSpPr>
            <a:cxnSpLocks/>
          </p:cNvCxnSpPr>
          <p:nvPr/>
        </p:nvCxnSpPr>
        <p:spPr>
          <a:xfrm>
            <a:off x="1082686" y="961919"/>
            <a:ext cx="0" cy="686598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493CE80D-9554-8A4E-960B-B57D4B76F2C2}"/>
              </a:ext>
            </a:extLst>
          </p:cNvPr>
          <p:cNvCxnSpPr>
            <a:cxnSpLocks/>
          </p:cNvCxnSpPr>
          <p:nvPr/>
        </p:nvCxnSpPr>
        <p:spPr>
          <a:xfrm>
            <a:off x="1371081" y="1167898"/>
            <a:ext cx="0" cy="480618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7DCF090B-BA6B-9548-9D69-18E7E175FD40}"/>
              </a:ext>
            </a:extLst>
          </p:cNvPr>
          <p:cNvCxnSpPr>
            <a:cxnSpLocks/>
          </p:cNvCxnSpPr>
          <p:nvPr/>
        </p:nvCxnSpPr>
        <p:spPr>
          <a:xfrm>
            <a:off x="1717154" y="1381695"/>
            <a:ext cx="0" cy="274639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0F63667F-CF05-9546-873A-33CD9316B723}"/>
              </a:ext>
            </a:extLst>
          </p:cNvPr>
          <p:cNvCxnSpPr>
            <a:cxnSpLocks/>
          </p:cNvCxnSpPr>
          <p:nvPr/>
        </p:nvCxnSpPr>
        <p:spPr>
          <a:xfrm>
            <a:off x="2236264" y="1167898"/>
            <a:ext cx="0" cy="488436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865F121D-7C0C-4E49-BD4D-FB116ACA75C2}"/>
              </a:ext>
            </a:extLst>
          </p:cNvPr>
          <p:cNvCxnSpPr>
            <a:cxnSpLocks/>
          </p:cNvCxnSpPr>
          <p:nvPr/>
        </p:nvCxnSpPr>
        <p:spPr>
          <a:xfrm>
            <a:off x="2640017" y="1030579"/>
            <a:ext cx="0" cy="625755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605A075D-FE62-E640-877B-4755B9FE4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409" y="1077560"/>
            <a:ext cx="442205" cy="20597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368E6BDF-F5E0-554C-9DD9-2CFB4B1A67C1}"/>
              </a:ext>
            </a:extLst>
          </p:cNvPr>
          <p:cNvSpPr/>
          <p:nvPr/>
        </p:nvSpPr>
        <p:spPr>
          <a:xfrm>
            <a:off x="4267200" y="1875338"/>
            <a:ext cx="1600200" cy="829762"/>
          </a:xfrm>
          <a:prstGeom prst="roundRect">
            <a:avLst/>
          </a:prstGeom>
          <a:solidFill>
            <a:srgbClr val="E195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bg2"/>
                </a:solidFill>
              </a:rPr>
              <a:t>MLE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xmlns="" id="{DA69BF44-F948-9A47-93D9-E8C1AB838662}"/>
              </a:ext>
            </a:extLst>
          </p:cNvPr>
          <p:cNvCxnSpPr>
            <a:cxnSpLocks/>
          </p:cNvCxnSpPr>
          <p:nvPr/>
        </p:nvCxnSpPr>
        <p:spPr>
          <a:xfrm>
            <a:off x="1981200" y="1767040"/>
            <a:ext cx="2286000" cy="557060"/>
          </a:xfrm>
          <a:prstGeom prst="bentConnector3">
            <a:avLst>
              <a:gd name="adj1" fmla="val 0"/>
            </a:avLst>
          </a:prstGeom>
          <a:ln w="539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0B7E346-1D9E-E24A-8362-CC21581FBCB4}"/>
              </a:ext>
            </a:extLst>
          </p:cNvPr>
          <p:cNvCxnSpPr>
            <a:cxnSpLocks/>
          </p:cNvCxnSpPr>
          <p:nvPr/>
        </p:nvCxnSpPr>
        <p:spPr>
          <a:xfrm>
            <a:off x="1981200" y="2247901"/>
            <a:ext cx="0" cy="685799"/>
          </a:xfrm>
          <a:prstGeom prst="line">
            <a:avLst/>
          </a:prstGeom>
          <a:ln w="508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6A42125A-0F0E-2748-9578-75CA25937E5D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867400" y="2290219"/>
            <a:ext cx="6858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93E3228D-6725-564A-BEA1-8184CADA767E}"/>
              </a:ext>
            </a:extLst>
          </p:cNvPr>
          <p:cNvSpPr/>
          <p:nvPr/>
        </p:nvSpPr>
        <p:spPr>
          <a:xfrm>
            <a:off x="2913950" y="3406140"/>
            <a:ext cx="216572" cy="97536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xmlns="" id="{52434C13-2481-734C-8342-F44500906FF5}"/>
              </a:ext>
            </a:extLst>
          </p:cNvPr>
          <p:cNvCxnSpPr>
            <a:cxnSpLocks/>
          </p:cNvCxnSpPr>
          <p:nvPr/>
        </p:nvCxnSpPr>
        <p:spPr>
          <a:xfrm flipV="1">
            <a:off x="3175641" y="3016250"/>
            <a:ext cx="2691759" cy="894536"/>
          </a:xfrm>
          <a:prstGeom prst="bentConnector3">
            <a:avLst>
              <a:gd name="adj1" fmla="val 100183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09884BBD-5962-1D43-BDD5-FB6BCE70264A}"/>
              </a:ext>
            </a:extLst>
          </p:cNvPr>
          <p:cNvCxnSpPr>
            <a:cxnSpLocks/>
          </p:cNvCxnSpPr>
          <p:nvPr/>
        </p:nvCxnSpPr>
        <p:spPr>
          <a:xfrm>
            <a:off x="2438400" y="896367"/>
            <a:ext cx="0" cy="741933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125668DB-003F-A743-9E3B-1C6EE86094DD}"/>
              </a:ext>
            </a:extLst>
          </p:cNvPr>
          <p:cNvCxnSpPr>
            <a:cxnSpLocks/>
          </p:cNvCxnSpPr>
          <p:nvPr/>
        </p:nvCxnSpPr>
        <p:spPr>
          <a:xfrm>
            <a:off x="2898834" y="820167"/>
            <a:ext cx="0" cy="818133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D1D879E9-2774-EC43-A2F3-B4C0763737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6542" y="969441"/>
            <a:ext cx="368300" cy="2286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F8A5C513-C82A-6046-82B1-6A61BE678A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6751" y="1295400"/>
            <a:ext cx="368300" cy="266700"/>
          </a:xfrm>
          <a:prstGeom prst="rect">
            <a:avLst/>
          </a:prstGeom>
        </p:spPr>
      </p:pic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5D28D3BB-B608-1448-ADA9-0A0766BFABE2}"/>
              </a:ext>
            </a:extLst>
          </p:cNvPr>
          <p:cNvSpPr/>
          <p:nvPr/>
        </p:nvSpPr>
        <p:spPr>
          <a:xfrm>
            <a:off x="2959069" y="3023690"/>
            <a:ext cx="3594131" cy="16658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bg2"/>
                </a:solidFill>
              </a:rPr>
              <a:t>Which subset            should be chosen?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BE66908-ED9C-F04A-A898-E80BB7E0F2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4162" y="3467100"/>
            <a:ext cx="313238" cy="313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2E1752-E161-D646-AE75-CD94148483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3152" y="2120323"/>
            <a:ext cx="684447" cy="361236"/>
          </a:xfrm>
          <a:prstGeom prst="rect">
            <a:avLst/>
          </a:prstGeom>
        </p:spPr>
      </p:pic>
      <p:sp>
        <p:nvSpPr>
          <p:cNvPr id="50" name="Rounded Rectangle 49">
            <a:extLst>
              <a:ext uri="{FF2B5EF4-FFF2-40B4-BE49-F238E27FC236}">
                <a16:creationId xmlns:a16="http://schemas.microsoft.com/office/drawing/2014/main" xmlns="" id="{73B54343-226B-1D48-8749-9326727B4AAE}"/>
              </a:ext>
            </a:extLst>
          </p:cNvPr>
          <p:cNvSpPr/>
          <p:nvPr/>
        </p:nvSpPr>
        <p:spPr>
          <a:xfrm>
            <a:off x="866295" y="820167"/>
            <a:ext cx="1114905" cy="1055171"/>
          </a:xfrm>
          <a:prstGeom prst="roundRect">
            <a:avLst/>
          </a:prstGeom>
          <a:solidFill>
            <a:srgbClr val="9966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BFA1FAB1-E906-8B44-AEC4-391D83241C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8695" y="986631"/>
            <a:ext cx="228600" cy="228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2B6101A9-1B3E-8E4F-80A8-0C39B98EF0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3800" y="2705100"/>
            <a:ext cx="2654300" cy="37521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D381C382-7293-B04D-8D0B-2E8D6E2C4F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6260" y="1006330"/>
            <a:ext cx="2641600" cy="2413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82FC509B-7E6D-FC49-AED0-0B1ED651E2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3000" y="1333500"/>
            <a:ext cx="26416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80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68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129300"/>
            <a:ext cx="7688700" cy="594600"/>
          </a:xfrm>
        </p:spPr>
        <p:txBody>
          <a:bodyPr/>
          <a:lstStyle/>
          <a:p>
            <a:r>
              <a:rPr lang="en-US" dirty="0"/>
              <a:t>The core problem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C61E80C-601D-184A-B598-7206A194858D}"/>
              </a:ext>
            </a:extLst>
          </p:cNvPr>
          <p:cNvGrpSpPr/>
          <p:nvPr/>
        </p:nvGrpSpPr>
        <p:grpSpPr>
          <a:xfrm>
            <a:off x="647469" y="3328966"/>
            <a:ext cx="2212339" cy="1219200"/>
            <a:chOff x="4493261" y="3771900"/>
            <a:chExt cx="3736339" cy="1905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D60F8A95-D635-5546-B0C2-4EA363F4E0B5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3771900"/>
              <a:ext cx="0" cy="609600"/>
            </a:xfrm>
            <a:prstGeom prst="line">
              <a:avLst/>
            </a:prstGeom>
            <a:ln w="34925">
              <a:solidFill>
                <a:schemeClr val="accent3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3793410-D04B-B64A-BB9B-5C02245DCC28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076700"/>
              <a:ext cx="2971800" cy="0"/>
            </a:xfrm>
            <a:prstGeom prst="line">
              <a:avLst/>
            </a:prstGeom>
            <a:ln w="317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4AE66A73-D98B-A14E-9DF2-EF308A6B4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5000" y="4076700"/>
              <a:ext cx="0" cy="304800"/>
            </a:xfrm>
            <a:prstGeom prst="line">
              <a:avLst/>
            </a:prstGeom>
            <a:ln w="69850">
              <a:solidFill>
                <a:schemeClr val="accent3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897B1A93-CFD7-1146-9853-3BB37B4E4A1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381500"/>
              <a:ext cx="0" cy="664097"/>
            </a:xfrm>
            <a:prstGeom prst="line">
              <a:avLst/>
            </a:prstGeom>
            <a:ln w="349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95ECBD01-7DD6-CA4F-BE93-91B0131AE27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740797"/>
              <a:ext cx="304800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9EBB5DEC-E4AC-5F42-8D74-F642B2FF2AF6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5067300"/>
              <a:ext cx="0" cy="609600"/>
            </a:xfrm>
            <a:prstGeom prst="line">
              <a:avLst/>
            </a:prstGeom>
            <a:ln w="34925">
              <a:solidFill>
                <a:schemeClr val="accent4">
                  <a:lumMod val="75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E2240F4A-6689-424F-ADC3-5495076B17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1600" y="5350397"/>
              <a:ext cx="3048000" cy="21703"/>
            </a:xfrm>
            <a:prstGeom prst="line">
              <a:avLst/>
            </a:prstGeom>
            <a:ln w="317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471971CB-D715-CB45-A634-04A50DCA64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8000" y="5067300"/>
              <a:ext cx="0" cy="283097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F22BAF9A-01D5-3147-B598-373DA14CE2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4740797"/>
              <a:ext cx="0" cy="424406"/>
            </a:xfrm>
            <a:prstGeom prst="line">
              <a:avLst/>
            </a:prstGeom>
            <a:ln w="6985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7040CCA5-A162-954D-AA08-C5B2EF4551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5200" y="5121797"/>
              <a:ext cx="0" cy="228600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6580BF3-65CC-CD48-BD74-48699EB12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0729" y="3848100"/>
              <a:ext cx="584200" cy="2286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B329560A-B1F2-E34F-8CC9-B1D47160A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5961" y="4452394"/>
              <a:ext cx="584200" cy="22860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xmlns="" id="{8D50F80D-26EB-244E-8770-2C8C621AC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3261" y="5121797"/>
              <a:ext cx="596900" cy="228600"/>
            </a:xfrm>
            <a:prstGeom prst="rect">
              <a:avLst/>
            </a:prstGeom>
          </p:spPr>
        </p:pic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FB88D2F7-DA45-5F4A-A706-57C3BEC0EBB3}"/>
              </a:ext>
            </a:extLst>
          </p:cNvPr>
          <p:cNvCxnSpPr>
            <a:cxnSpLocks/>
          </p:cNvCxnSpPr>
          <p:nvPr/>
        </p:nvCxnSpPr>
        <p:spPr>
          <a:xfrm>
            <a:off x="794292" y="1030579"/>
            <a:ext cx="0" cy="1217322"/>
          </a:xfrm>
          <a:prstGeom prst="line">
            <a:avLst/>
          </a:prstGeom>
          <a:ln w="34925">
            <a:solidFill>
              <a:srgbClr val="7030A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7171275F-D13B-A341-8FDA-15EEF5B32389}"/>
              </a:ext>
            </a:extLst>
          </p:cNvPr>
          <p:cNvCxnSpPr>
            <a:cxnSpLocks/>
          </p:cNvCxnSpPr>
          <p:nvPr/>
        </p:nvCxnSpPr>
        <p:spPr>
          <a:xfrm flipV="1">
            <a:off x="794292" y="1637773"/>
            <a:ext cx="2710908" cy="10743"/>
          </a:xfrm>
          <a:prstGeom prst="line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184375CF-8F9F-0446-A771-2DFE508A6C16}"/>
              </a:ext>
            </a:extLst>
          </p:cNvPr>
          <p:cNvCxnSpPr>
            <a:cxnSpLocks/>
          </p:cNvCxnSpPr>
          <p:nvPr/>
        </p:nvCxnSpPr>
        <p:spPr>
          <a:xfrm>
            <a:off x="1082686" y="961919"/>
            <a:ext cx="0" cy="686598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493CE80D-9554-8A4E-960B-B57D4B76F2C2}"/>
              </a:ext>
            </a:extLst>
          </p:cNvPr>
          <p:cNvCxnSpPr>
            <a:cxnSpLocks/>
          </p:cNvCxnSpPr>
          <p:nvPr/>
        </p:nvCxnSpPr>
        <p:spPr>
          <a:xfrm>
            <a:off x="1371081" y="1167898"/>
            <a:ext cx="0" cy="480618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7DCF090B-BA6B-9548-9D69-18E7E175FD40}"/>
              </a:ext>
            </a:extLst>
          </p:cNvPr>
          <p:cNvCxnSpPr>
            <a:cxnSpLocks/>
          </p:cNvCxnSpPr>
          <p:nvPr/>
        </p:nvCxnSpPr>
        <p:spPr>
          <a:xfrm>
            <a:off x="1717154" y="1381695"/>
            <a:ext cx="0" cy="274639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0F63667F-CF05-9546-873A-33CD9316B723}"/>
              </a:ext>
            </a:extLst>
          </p:cNvPr>
          <p:cNvCxnSpPr>
            <a:cxnSpLocks/>
          </p:cNvCxnSpPr>
          <p:nvPr/>
        </p:nvCxnSpPr>
        <p:spPr>
          <a:xfrm>
            <a:off x="2236264" y="1167898"/>
            <a:ext cx="0" cy="488436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865F121D-7C0C-4E49-BD4D-FB116ACA75C2}"/>
              </a:ext>
            </a:extLst>
          </p:cNvPr>
          <p:cNvCxnSpPr>
            <a:cxnSpLocks/>
          </p:cNvCxnSpPr>
          <p:nvPr/>
        </p:nvCxnSpPr>
        <p:spPr>
          <a:xfrm>
            <a:off x="2640017" y="1030579"/>
            <a:ext cx="0" cy="625755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605A075D-FE62-E640-877B-4755B9FE4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409" y="1077560"/>
            <a:ext cx="442205" cy="20597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368E6BDF-F5E0-554C-9DD9-2CFB4B1A67C1}"/>
              </a:ext>
            </a:extLst>
          </p:cNvPr>
          <p:cNvSpPr/>
          <p:nvPr/>
        </p:nvSpPr>
        <p:spPr>
          <a:xfrm>
            <a:off x="4267200" y="1875338"/>
            <a:ext cx="1600200" cy="829762"/>
          </a:xfrm>
          <a:prstGeom prst="roundRect">
            <a:avLst/>
          </a:prstGeom>
          <a:solidFill>
            <a:srgbClr val="E195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bg2"/>
                </a:solidFill>
              </a:rPr>
              <a:t>MLE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xmlns="" id="{DA69BF44-F948-9A47-93D9-E8C1AB838662}"/>
              </a:ext>
            </a:extLst>
          </p:cNvPr>
          <p:cNvCxnSpPr>
            <a:cxnSpLocks/>
          </p:cNvCxnSpPr>
          <p:nvPr/>
        </p:nvCxnSpPr>
        <p:spPr>
          <a:xfrm>
            <a:off x="1981200" y="1767040"/>
            <a:ext cx="2286000" cy="557060"/>
          </a:xfrm>
          <a:prstGeom prst="bentConnector3">
            <a:avLst>
              <a:gd name="adj1" fmla="val 0"/>
            </a:avLst>
          </a:prstGeom>
          <a:ln w="539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0B7E346-1D9E-E24A-8362-CC21581FBCB4}"/>
              </a:ext>
            </a:extLst>
          </p:cNvPr>
          <p:cNvCxnSpPr>
            <a:cxnSpLocks/>
          </p:cNvCxnSpPr>
          <p:nvPr/>
        </p:nvCxnSpPr>
        <p:spPr>
          <a:xfrm>
            <a:off x="1981200" y="2247901"/>
            <a:ext cx="0" cy="685799"/>
          </a:xfrm>
          <a:prstGeom prst="line">
            <a:avLst/>
          </a:prstGeom>
          <a:ln w="508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6A42125A-0F0E-2748-9578-75CA25937E5D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867400" y="2290219"/>
            <a:ext cx="6858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93E3228D-6725-564A-BEA1-8184CADA767E}"/>
              </a:ext>
            </a:extLst>
          </p:cNvPr>
          <p:cNvSpPr/>
          <p:nvPr/>
        </p:nvSpPr>
        <p:spPr>
          <a:xfrm>
            <a:off x="2913950" y="3406140"/>
            <a:ext cx="216572" cy="97536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xmlns="" id="{52434C13-2481-734C-8342-F44500906FF5}"/>
              </a:ext>
            </a:extLst>
          </p:cNvPr>
          <p:cNvCxnSpPr>
            <a:cxnSpLocks/>
          </p:cNvCxnSpPr>
          <p:nvPr/>
        </p:nvCxnSpPr>
        <p:spPr>
          <a:xfrm flipV="1">
            <a:off x="3175641" y="3016250"/>
            <a:ext cx="2691759" cy="894536"/>
          </a:xfrm>
          <a:prstGeom prst="bentConnector3">
            <a:avLst>
              <a:gd name="adj1" fmla="val 100183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09884BBD-5962-1D43-BDD5-FB6BCE70264A}"/>
              </a:ext>
            </a:extLst>
          </p:cNvPr>
          <p:cNvCxnSpPr>
            <a:cxnSpLocks/>
          </p:cNvCxnSpPr>
          <p:nvPr/>
        </p:nvCxnSpPr>
        <p:spPr>
          <a:xfrm>
            <a:off x="2438400" y="896367"/>
            <a:ext cx="0" cy="741933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125668DB-003F-A743-9E3B-1C6EE86094DD}"/>
              </a:ext>
            </a:extLst>
          </p:cNvPr>
          <p:cNvCxnSpPr>
            <a:cxnSpLocks/>
          </p:cNvCxnSpPr>
          <p:nvPr/>
        </p:nvCxnSpPr>
        <p:spPr>
          <a:xfrm>
            <a:off x="2898834" y="820167"/>
            <a:ext cx="0" cy="818133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D1D879E9-2774-EC43-A2F3-B4C0763737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6542" y="969441"/>
            <a:ext cx="368300" cy="2286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F8A5C513-C82A-6046-82B1-6A61BE678A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6751" y="1295400"/>
            <a:ext cx="368300" cy="266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2E1752-E161-D646-AE75-CD94148483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3152" y="2120323"/>
            <a:ext cx="684447" cy="361236"/>
          </a:xfrm>
          <a:prstGeom prst="rect">
            <a:avLst/>
          </a:prstGeom>
        </p:spPr>
      </p:pic>
      <p:sp>
        <p:nvSpPr>
          <p:cNvPr id="50" name="Rounded Rectangle 49">
            <a:extLst>
              <a:ext uri="{FF2B5EF4-FFF2-40B4-BE49-F238E27FC236}">
                <a16:creationId xmlns:a16="http://schemas.microsoft.com/office/drawing/2014/main" xmlns="" id="{73B54343-226B-1D48-8749-9326727B4AAE}"/>
              </a:ext>
            </a:extLst>
          </p:cNvPr>
          <p:cNvSpPr/>
          <p:nvPr/>
        </p:nvSpPr>
        <p:spPr>
          <a:xfrm>
            <a:off x="866295" y="820167"/>
            <a:ext cx="1114905" cy="1055171"/>
          </a:xfrm>
          <a:prstGeom prst="roundRect">
            <a:avLst/>
          </a:prstGeom>
          <a:solidFill>
            <a:srgbClr val="9966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BFA1FAB1-E906-8B44-AEC4-391D83241C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8695" y="986631"/>
            <a:ext cx="228600" cy="228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493AC4E-C1D6-664E-91CE-18B5E7851AEF}"/>
              </a:ext>
            </a:extLst>
          </p:cNvPr>
          <p:cNvGrpSpPr/>
          <p:nvPr/>
        </p:nvGrpSpPr>
        <p:grpSpPr>
          <a:xfrm>
            <a:off x="2706801" y="3128418"/>
            <a:ext cx="5286699" cy="1710281"/>
            <a:chOff x="3347097" y="4381500"/>
            <a:chExt cx="3968103" cy="1066800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xmlns="" id="{5D28D3BB-B608-1448-ADA9-0A0766BFABE2}"/>
                </a:ext>
              </a:extLst>
            </p:cNvPr>
            <p:cNvSpPr/>
            <p:nvPr/>
          </p:nvSpPr>
          <p:spPr>
            <a:xfrm>
              <a:off x="3347097" y="4381500"/>
              <a:ext cx="3968103" cy="10668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bg2"/>
                  </a:solidFill>
                </a:rPr>
                <a:t> Which subset     should give best possible 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1BE66908-ED9C-F04A-A898-E80BB7E0F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76221" y="4692721"/>
              <a:ext cx="228778" cy="172004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CD78C818-2BE3-CA47-8457-3581E87A6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6859" y="4956120"/>
              <a:ext cx="613610" cy="248219"/>
            </a:xfrm>
            <a:prstGeom prst="rect">
              <a:avLst/>
            </a:prstGeom>
          </p:spPr>
        </p:pic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A1CA887E-1F57-684F-AE09-D41A9A10CB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3800" y="2705100"/>
            <a:ext cx="2654300" cy="37521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FA5437E7-B809-D64C-B2A4-8641349C83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6260" y="1006330"/>
            <a:ext cx="2641600" cy="2413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66F9287C-0783-F24F-8834-A9F147FD6E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3000" y="1333500"/>
            <a:ext cx="26416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35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69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129300"/>
            <a:ext cx="7688700" cy="594600"/>
          </a:xfrm>
        </p:spPr>
        <p:txBody>
          <a:bodyPr/>
          <a:lstStyle/>
          <a:p>
            <a:r>
              <a:rPr lang="en-US" dirty="0"/>
              <a:t>The core problem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C61E80C-601D-184A-B598-7206A194858D}"/>
              </a:ext>
            </a:extLst>
          </p:cNvPr>
          <p:cNvGrpSpPr/>
          <p:nvPr/>
        </p:nvGrpSpPr>
        <p:grpSpPr>
          <a:xfrm>
            <a:off x="647469" y="3328966"/>
            <a:ext cx="2212339" cy="1219200"/>
            <a:chOff x="4493261" y="3771900"/>
            <a:chExt cx="3736339" cy="1905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D60F8A95-D635-5546-B0C2-4EA363F4E0B5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3771900"/>
              <a:ext cx="0" cy="609600"/>
            </a:xfrm>
            <a:prstGeom prst="line">
              <a:avLst/>
            </a:prstGeom>
            <a:ln w="34925">
              <a:solidFill>
                <a:schemeClr val="accent3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3793410-D04B-B64A-BB9B-5C02245DCC28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076700"/>
              <a:ext cx="2971800" cy="0"/>
            </a:xfrm>
            <a:prstGeom prst="line">
              <a:avLst/>
            </a:prstGeom>
            <a:ln w="317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4AE66A73-D98B-A14E-9DF2-EF308A6B4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5000" y="4076700"/>
              <a:ext cx="0" cy="304800"/>
            </a:xfrm>
            <a:prstGeom prst="line">
              <a:avLst/>
            </a:prstGeom>
            <a:ln w="69850">
              <a:solidFill>
                <a:schemeClr val="accent3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897B1A93-CFD7-1146-9853-3BB37B4E4A1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381500"/>
              <a:ext cx="0" cy="664097"/>
            </a:xfrm>
            <a:prstGeom prst="line">
              <a:avLst/>
            </a:prstGeom>
            <a:ln w="349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95ECBD01-7DD6-CA4F-BE93-91B0131AE27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740797"/>
              <a:ext cx="304800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9EBB5DEC-E4AC-5F42-8D74-F642B2FF2AF6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5067300"/>
              <a:ext cx="0" cy="609600"/>
            </a:xfrm>
            <a:prstGeom prst="line">
              <a:avLst/>
            </a:prstGeom>
            <a:ln w="34925">
              <a:solidFill>
                <a:schemeClr val="accent4">
                  <a:lumMod val="75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E2240F4A-6689-424F-ADC3-5495076B17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1600" y="5350397"/>
              <a:ext cx="3048000" cy="21703"/>
            </a:xfrm>
            <a:prstGeom prst="line">
              <a:avLst/>
            </a:prstGeom>
            <a:ln w="317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471971CB-D715-CB45-A634-04A50DCA64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8000" y="5067300"/>
              <a:ext cx="0" cy="283097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F22BAF9A-01D5-3147-B598-373DA14CE2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4740797"/>
              <a:ext cx="0" cy="424406"/>
            </a:xfrm>
            <a:prstGeom prst="line">
              <a:avLst/>
            </a:prstGeom>
            <a:ln w="6985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7040CCA5-A162-954D-AA08-C5B2EF4551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5200" y="5121797"/>
              <a:ext cx="0" cy="228600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6580BF3-65CC-CD48-BD74-48699EB12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0729" y="3848100"/>
              <a:ext cx="584200" cy="2286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B329560A-B1F2-E34F-8CC9-B1D47160A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5961" y="4452394"/>
              <a:ext cx="584200" cy="22860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xmlns="" id="{8D50F80D-26EB-244E-8770-2C8C621AC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3261" y="5121797"/>
              <a:ext cx="596900" cy="228600"/>
            </a:xfrm>
            <a:prstGeom prst="rect">
              <a:avLst/>
            </a:prstGeom>
          </p:spPr>
        </p:pic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FB88D2F7-DA45-5F4A-A706-57C3BEC0EBB3}"/>
              </a:ext>
            </a:extLst>
          </p:cNvPr>
          <p:cNvCxnSpPr>
            <a:cxnSpLocks/>
          </p:cNvCxnSpPr>
          <p:nvPr/>
        </p:nvCxnSpPr>
        <p:spPr>
          <a:xfrm>
            <a:off x="794292" y="1030579"/>
            <a:ext cx="0" cy="1217322"/>
          </a:xfrm>
          <a:prstGeom prst="line">
            <a:avLst/>
          </a:prstGeom>
          <a:ln w="34925">
            <a:solidFill>
              <a:srgbClr val="7030A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7171275F-D13B-A341-8FDA-15EEF5B32389}"/>
              </a:ext>
            </a:extLst>
          </p:cNvPr>
          <p:cNvCxnSpPr>
            <a:cxnSpLocks/>
          </p:cNvCxnSpPr>
          <p:nvPr/>
        </p:nvCxnSpPr>
        <p:spPr>
          <a:xfrm flipV="1">
            <a:off x="794292" y="1637773"/>
            <a:ext cx="2710908" cy="10743"/>
          </a:xfrm>
          <a:prstGeom prst="line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184375CF-8F9F-0446-A771-2DFE508A6C16}"/>
              </a:ext>
            </a:extLst>
          </p:cNvPr>
          <p:cNvCxnSpPr>
            <a:cxnSpLocks/>
          </p:cNvCxnSpPr>
          <p:nvPr/>
        </p:nvCxnSpPr>
        <p:spPr>
          <a:xfrm>
            <a:off x="1082686" y="961919"/>
            <a:ext cx="0" cy="686598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493CE80D-9554-8A4E-960B-B57D4B76F2C2}"/>
              </a:ext>
            </a:extLst>
          </p:cNvPr>
          <p:cNvCxnSpPr>
            <a:cxnSpLocks/>
          </p:cNvCxnSpPr>
          <p:nvPr/>
        </p:nvCxnSpPr>
        <p:spPr>
          <a:xfrm>
            <a:off x="1371081" y="1167898"/>
            <a:ext cx="0" cy="480618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7DCF090B-BA6B-9548-9D69-18E7E175FD40}"/>
              </a:ext>
            </a:extLst>
          </p:cNvPr>
          <p:cNvCxnSpPr>
            <a:cxnSpLocks/>
          </p:cNvCxnSpPr>
          <p:nvPr/>
        </p:nvCxnSpPr>
        <p:spPr>
          <a:xfrm>
            <a:off x="1717154" y="1381695"/>
            <a:ext cx="0" cy="274639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0F63667F-CF05-9546-873A-33CD9316B723}"/>
              </a:ext>
            </a:extLst>
          </p:cNvPr>
          <p:cNvCxnSpPr>
            <a:cxnSpLocks/>
          </p:cNvCxnSpPr>
          <p:nvPr/>
        </p:nvCxnSpPr>
        <p:spPr>
          <a:xfrm>
            <a:off x="2236264" y="1167898"/>
            <a:ext cx="0" cy="488436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865F121D-7C0C-4E49-BD4D-FB116ACA75C2}"/>
              </a:ext>
            </a:extLst>
          </p:cNvPr>
          <p:cNvCxnSpPr>
            <a:cxnSpLocks/>
          </p:cNvCxnSpPr>
          <p:nvPr/>
        </p:nvCxnSpPr>
        <p:spPr>
          <a:xfrm>
            <a:off x="2640017" y="1030579"/>
            <a:ext cx="0" cy="625755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605A075D-FE62-E640-877B-4755B9FE4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409" y="1077560"/>
            <a:ext cx="442205" cy="20597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368E6BDF-F5E0-554C-9DD9-2CFB4B1A67C1}"/>
              </a:ext>
            </a:extLst>
          </p:cNvPr>
          <p:cNvSpPr/>
          <p:nvPr/>
        </p:nvSpPr>
        <p:spPr>
          <a:xfrm>
            <a:off x="4267200" y="1875338"/>
            <a:ext cx="1600200" cy="829762"/>
          </a:xfrm>
          <a:prstGeom prst="roundRect">
            <a:avLst/>
          </a:prstGeom>
          <a:solidFill>
            <a:srgbClr val="E195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bg2"/>
                </a:solidFill>
              </a:rPr>
              <a:t>MLE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xmlns="" id="{DA69BF44-F948-9A47-93D9-E8C1AB838662}"/>
              </a:ext>
            </a:extLst>
          </p:cNvPr>
          <p:cNvCxnSpPr>
            <a:cxnSpLocks/>
          </p:cNvCxnSpPr>
          <p:nvPr/>
        </p:nvCxnSpPr>
        <p:spPr>
          <a:xfrm>
            <a:off x="1981200" y="1767040"/>
            <a:ext cx="2286000" cy="557060"/>
          </a:xfrm>
          <a:prstGeom prst="bentConnector3">
            <a:avLst>
              <a:gd name="adj1" fmla="val 0"/>
            </a:avLst>
          </a:prstGeom>
          <a:ln w="539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0B7E346-1D9E-E24A-8362-CC21581FBCB4}"/>
              </a:ext>
            </a:extLst>
          </p:cNvPr>
          <p:cNvCxnSpPr>
            <a:cxnSpLocks/>
          </p:cNvCxnSpPr>
          <p:nvPr/>
        </p:nvCxnSpPr>
        <p:spPr>
          <a:xfrm>
            <a:off x="1981200" y="2247901"/>
            <a:ext cx="0" cy="685799"/>
          </a:xfrm>
          <a:prstGeom prst="line">
            <a:avLst/>
          </a:prstGeom>
          <a:ln w="508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6A42125A-0F0E-2748-9578-75CA25937E5D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867400" y="2290219"/>
            <a:ext cx="6858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93E3228D-6725-564A-BEA1-8184CADA767E}"/>
              </a:ext>
            </a:extLst>
          </p:cNvPr>
          <p:cNvSpPr/>
          <p:nvPr/>
        </p:nvSpPr>
        <p:spPr>
          <a:xfrm>
            <a:off x="2913950" y="3406140"/>
            <a:ext cx="216572" cy="97536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xmlns="" id="{52434C13-2481-734C-8342-F44500906FF5}"/>
              </a:ext>
            </a:extLst>
          </p:cNvPr>
          <p:cNvCxnSpPr>
            <a:cxnSpLocks/>
          </p:cNvCxnSpPr>
          <p:nvPr/>
        </p:nvCxnSpPr>
        <p:spPr>
          <a:xfrm flipV="1">
            <a:off x="3175641" y="3016250"/>
            <a:ext cx="2691759" cy="894536"/>
          </a:xfrm>
          <a:prstGeom prst="bentConnector3">
            <a:avLst>
              <a:gd name="adj1" fmla="val 100183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09884BBD-5962-1D43-BDD5-FB6BCE70264A}"/>
              </a:ext>
            </a:extLst>
          </p:cNvPr>
          <p:cNvCxnSpPr>
            <a:cxnSpLocks/>
          </p:cNvCxnSpPr>
          <p:nvPr/>
        </p:nvCxnSpPr>
        <p:spPr>
          <a:xfrm>
            <a:off x="2438400" y="896367"/>
            <a:ext cx="0" cy="741933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125668DB-003F-A743-9E3B-1C6EE86094DD}"/>
              </a:ext>
            </a:extLst>
          </p:cNvPr>
          <p:cNvCxnSpPr>
            <a:cxnSpLocks/>
          </p:cNvCxnSpPr>
          <p:nvPr/>
        </p:nvCxnSpPr>
        <p:spPr>
          <a:xfrm>
            <a:off x="2898834" y="820167"/>
            <a:ext cx="0" cy="818133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D1D879E9-2774-EC43-A2F3-B4C0763737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6542" y="969441"/>
            <a:ext cx="368300" cy="2286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F8A5C513-C82A-6046-82B1-6A61BE678A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6751" y="1295400"/>
            <a:ext cx="368300" cy="266700"/>
          </a:xfrm>
          <a:prstGeom prst="rect">
            <a:avLst/>
          </a:prstGeom>
        </p:spPr>
      </p:pic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5D28D3BB-B608-1448-ADA9-0A0766BFABE2}"/>
              </a:ext>
            </a:extLst>
          </p:cNvPr>
          <p:cNvSpPr/>
          <p:nvPr/>
        </p:nvSpPr>
        <p:spPr>
          <a:xfrm>
            <a:off x="2815049" y="3328966"/>
            <a:ext cx="5178451" cy="121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bg2"/>
                </a:solidFill>
              </a:rPr>
              <a:t> Which subset     should give  </a:t>
            </a:r>
          </a:p>
          <a:p>
            <a:r>
              <a:rPr lang="en-US" sz="3000" dirty="0">
                <a:solidFill>
                  <a:schemeClr val="bg2"/>
                </a:solidFill>
              </a:rPr>
              <a:t>  </a:t>
            </a:r>
            <a:r>
              <a:rPr lang="en-US" sz="3000" dirty="0">
                <a:solidFill>
                  <a:srgbClr val="FF0000"/>
                </a:solidFill>
              </a:rPr>
              <a:t>least variance </a:t>
            </a:r>
            <a:r>
              <a:rPr lang="en-US" sz="3000" dirty="0">
                <a:solidFill>
                  <a:schemeClr val="bg2"/>
                </a:solidFill>
              </a:rPr>
              <a:t>of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BE66908-ED9C-F04A-A898-E80BB7E0F2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4530" y="3534862"/>
            <a:ext cx="349863" cy="3498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2E1752-E161-D646-AE75-CD94148483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3152" y="2120323"/>
            <a:ext cx="684447" cy="361236"/>
          </a:xfrm>
          <a:prstGeom prst="rect">
            <a:avLst/>
          </a:prstGeom>
        </p:spPr>
      </p:pic>
      <p:sp>
        <p:nvSpPr>
          <p:cNvPr id="50" name="Rounded Rectangle 49">
            <a:extLst>
              <a:ext uri="{FF2B5EF4-FFF2-40B4-BE49-F238E27FC236}">
                <a16:creationId xmlns:a16="http://schemas.microsoft.com/office/drawing/2014/main" xmlns="" id="{73B54343-226B-1D48-8749-9326727B4AAE}"/>
              </a:ext>
            </a:extLst>
          </p:cNvPr>
          <p:cNvSpPr/>
          <p:nvPr/>
        </p:nvSpPr>
        <p:spPr>
          <a:xfrm>
            <a:off x="866295" y="820167"/>
            <a:ext cx="1114905" cy="1055171"/>
          </a:xfrm>
          <a:prstGeom prst="roundRect">
            <a:avLst/>
          </a:prstGeom>
          <a:solidFill>
            <a:srgbClr val="9966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BFA1FAB1-E906-8B44-AEC4-391D83241C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8695" y="986631"/>
            <a:ext cx="228600" cy="228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CD78C818-2BE3-CA47-8457-3581E87A6C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0592" y="3969857"/>
            <a:ext cx="845215" cy="44608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95ACEF30-1912-A44B-A601-78834E28E8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3800" y="2705100"/>
            <a:ext cx="2654300" cy="37521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C82335CA-DD52-314F-8259-ED490F4C44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6260" y="1006330"/>
            <a:ext cx="2641600" cy="2413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0F8B0C89-A504-7C40-953D-9DB85F9E9A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3000" y="1333500"/>
            <a:ext cx="26416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11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730000" y="1465166"/>
            <a:ext cx="3300899" cy="18746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What is a temporal point process ?</a:t>
            </a:r>
          </a:p>
        </p:txBody>
      </p:sp>
      <p:sp>
        <p:nvSpPr>
          <p:cNvPr id="290" name="Shape 290"/>
          <p:cNvSpPr/>
          <p:nvPr/>
        </p:nvSpPr>
        <p:spPr>
          <a:xfrm>
            <a:off x="4948575" y="1898425"/>
            <a:ext cx="4000800" cy="1205699"/>
          </a:xfrm>
          <a:prstGeom prst="rect">
            <a:avLst/>
          </a:prstGeom>
          <a:solidFill>
            <a:srgbClr val="A8B97F">
              <a:alpha val="61568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random process whose realization </a:t>
            </a:r>
            <a:r>
              <a:rPr lang="en"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consists of </a:t>
            </a:r>
            <a:r>
              <a:rPr lang="en"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discrete events localized in time </a:t>
            </a:r>
          </a:p>
        </p:txBody>
      </p:sp>
      <p:sp>
        <p:nvSpPr>
          <p:cNvPr id="291" name="Shape 291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7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70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129300"/>
            <a:ext cx="7688700" cy="594600"/>
          </a:xfrm>
        </p:spPr>
        <p:txBody>
          <a:bodyPr/>
          <a:lstStyle/>
          <a:p>
            <a:r>
              <a:rPr lang="en-US" dirty="0"/>
              <a:t>The core problem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C61E80C-601D-184A-B598-7206A194858D}"/>
              </a:ext>
            </a:extLst>
          </p:cNvPr>
          <p:cNvGrpSpPr/>
          <p:nvPr/>
        </p:nvGrpSpPr>
        <p:grpSpPr>
          <a:xfrm>
            <a:off x="647469" y="3328966"/>
            <a:ext cx="2212339" cy="1219200"/>
            <a:chOff x="4493261" y="3771900"/>
            <a:chExt cx="3736339" cy="1905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D60F8A95-D635-5546-B0C2-4EA363F4E0B5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3771900"/>
              <a:ext cx="0" cy="609600"/>
            </a:xfrm>
            <a:prstGeom prst="line">
              <a:avLst/>
            </a:prstGeom>
            <a:ln w="34925">
              <a:solidFill>
                <a:schemeClr val="accent3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3793410-D04B-B64A-BB9B-5C02245DCC28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076700"/>
              <a:ext cx="2971800" cy="0"/>
            </a:xfrm>
            <a:prstGeom prst="line">
              <a:avLst/>
            </a:prstGeom>
            <a:ln w="317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4AE66A73-D98B-A14E-9DF2-EF308A6B4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5000" y="4076700"/>
              <a:ext cx="0" cy="304800"/>
            </a:xfrm>
            <a:prstGeom prst="line">
              <a:avLst/>
            </a:prstGeom>
            <a:ln w="69850">
              <a:solidFill>
                <a:schemeClr val="accent3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897B1A93-CFD7-1146-9853-3BB37B4E4A1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381500"/>
              <a:ext cx="0" cy="664097"/>
            </a:xfrm>
            <a:prstGeom prst="line">
              <a:avLst/>
            </a:prstGeom>
            <a:ln w="349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95ECBD01-7DD6-CA4F-BE93-91B0131AE27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740797"/>
              <a:ext cx="304800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9EBB5DEC-E4AC-5F42-8D74-F642B2FF2AF6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5067300"/>
              <a:ext cx="0" cy="609600"/>
            </a:xfrm>
            <a:prstGeom prst="line">
              <a:avLst/>
            </a:prstGeom>
            <a:ln w="34925">
              <a:solidFill>
                <a:schemeClr val="accent4">
                  <a:lumMod val="75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E2240F4A-6689-424F-ADC3-5495076B17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1600" y="5350397"/>
              <a:ext cx="3048000" cy="21703"/>
            </a:xfrm>
            <a:prstGeom prst="line">
              <a:avLst/>
            </a:prstGeom>
            <a:ln w="317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471971CB-D715-CB45-A634-04A50DCA64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8000" y="5067300"/>
              <a:ext cx="0" cy="283097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F22BAF9A-01D5-3147-B598-373DA14CE2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4740797"/>
              <a:ext cx="0" cy="424406"/>
            </a:xfrm>
            <a:prstGeom prst="line">
              <a:avLst/>
            </a:prstGeom>
            <a:ln w="6985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7040CCA5-A162-954D-AA08-C5B2EF4551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5200" y="5121797"/>
              <a:ext cx="0" cy="228600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6580BF3-65CC-CD48-BD74-48699EB12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0729" y="3848100"/>
              <a:ext cx="584200" cy="2286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B329560A-B1F2-E34F-8CC9-B1D47160A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5961" y="4452394"/>
              <a:ext cx="584200" cy="22860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xmlns="" id="{8D50F80D-26EB-244E-8770-2C8C621AC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3261" y="5121797"/>
              <a:ext cx="596900" cy="228600"/>
            </a:xfrm>
            <a:prstGeom prst="rect">
              <a:avLst/>
            </a:prstGeom>
          </p:spPr>
        </p:pic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FB88D2F7-DA45-5F4A-A706-57C3BEC0EBB3}"/>
              </a:ext>
            </a:extLst>
          </p:cNvPr>
          <p:cNvCxnSpPr>
            <a:cxnSpLocks/>
          </p:cNvCxnSpPr>
          <p:nvPr/>
        </p:nvCxnSpPr>
        <p:spPr>
          <a:xfrm>
            <a:off x="794292" y="1030579"/>
            <a:ext cx="0" cy="1217322"/>
          </a:xfrm>
          <a:prstGeom prst="line">
            <a:avLst/>
          </a:prstGeom>
          <a:ln w="34925">
            <a:solidFill>
              <a:srgbClr val="7030A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7171275F-D13B-A341-8FDA-15EEF5B32389}"/>
              </a:ext>
            </a:extLst>
          </p:cNvPr>
          <p:cNvCxnSpPr>
            <a:cxnSpLocks/>
          </p:cNvCxnSpPr>
          <p:nvPr/>
        </p:nvCxnSpPr>
        <p:spPr>
          <a:xfrm flipV="1">
            <a:off x="794292" y="1637773"/>
            <a:ext cx="2710908" cy="10743"/>
          </a:xfrm>
          <a:prstGeom prst="line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184375CF-8F9F-0446-A771-2DFE508A6C16}"/>
              </a:ext>
            </a:extLst>
          </p:cNvPr>
          <p:cNvCxnSpPr>
            <a:cxnSpLocks/>
          </p:cNvCxnSpPr>
          <p:nvPr/>
        </p:nvCxnSpPr>
        <p:spPr>
          <a:xfrm>
            <a:off x="1082686" y="961919"/>
            <a:ext cx="0" cy="686598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493CE80D-9554-8A4E-960B-B57D4B76F2C2}"/>
              </a:ext>
            </a:extLst>
          </p:cNvPr>
          <p:cNvCxnSpPr>
            <a:cxnSpLocks/>
          </p:cNvCxnSpPr>
          <p:nvPr/>
        </p:nvCxnSpPr>
        <p:spPr>
          <a:xfrm>
            <a:off x="1371081" y="1167898"/>
            <a:ext cx="0" cy="480618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7DCF090B-BA6B-9548-9D69-18E7E175FD40}"/>
              </a:ext>
            </a:extLst>
          </p:cNvPr>
          <p:cNvCxnSpPr>
            <a:cxnSpLocks/>
          </p:cNvCxnSpPr>
          <p:nvPr/>
        </p:nvCxnSpPr>
        <p:spPr>
          <a:xfrm>
            <a:off x="1717154" y="1381695"/>
            <a:ext cx="0" cy="274639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0F63667F-CF05-9546-873A-33CD9316B723}"/>
              </a:ext>
            </a:extLst>
          </p:cNvPr>
          <p:cNvCxnSpPr>
            <a:cxnSpLocks/>
          </p:cNvCxnSpPr>
          <p:nvPr/>
        </p:nvCxnSpPr>
        <p:spPr>
          <a:xfrm>
            <a:off x="2236264" y="1167898"/>
            <a:ext cx="0" cy="488436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865F121D-7C0C-4E49-BD4D-FB116ACA75C2}"/>
              </a:ext>
            </a:extLst>
          </p:cNvPr>
          <p:cNvCxnSpPr>
            <a:cxnSpLocks/>
          </p:cNvCxnSpPr>
          <p:nvPr/>
        </p:nvCxnSpPr>
        <p:spPr>
          <a:xfrm>
            <a:off x="2640017" y="1030579"/>
            <a:ext cx="0" cy="625755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605A075D-FE62-E640-877B-4755B9FE4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409" y="1077560"/>
            <a:ext cx="442205" cy="20597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368E6BDF-F5E0-554C-9DD9-2CFB4B1A67C1}"/>
              </a:ext>
            </a:extLst>
          </p:cNvPr>
          <p:cNvSpPr/>
          <p:nvPr/>
        </p:nvSpPr>
        <p:spPr>
          <a:xfrm>
            <a:off x="4267200" y="1875338"/>
            <a:ext cx="1600200" cy="829762"/>
          </a:xfrm>
          <a:prstGeom prst="roundRect">
            <a:avLst/>
          </a:prstGeom>
          <a:solidFill>
            <a:srgbClr val="E195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bg2"/>
                </a:solidFill>
              </a:rPr>
              <a:t>MLE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xmlns="" id="{DA69BF44-F948-9A47-93D9-E8C1AB838662}"/>
              </a:ext>
            </a:extLst>
          </p:cNvPr>
          <p:cNvCxnSpPr>
            <a:cxnSpLocks/>
          </p:cNvCxnSpPr>
          <p:nvPr/>
        </p:nvCxnSpPr>
        <p:spPr>
          <a:xfrm>
            <a:off x="1981200" y="1767040"/>
            <a:ext cx="2286000" cy="557060"/>
          </a:xfrm>
          <a:prstGeom prst="bentConnector3">
            <a:avLst>
              <a:gd name="adj1" fmla="val 0"/>
            </a:avLst>
          </a:prstGeom>
          <a:ln w="539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0B7E346-1D9E-E24A-8362-CC21581FBCB4}"/>
              </a:ext>
            </a:extLst>
          </p:cNvPr>
          <p:cNvCxnSpPr>
            <a:cxnSpLocks/>
          </p:cNvCxnSpPr>
          <p:nvPr/>
        </p:nvCxnSpPr>
        <p:spPr>
          <a:xfrm>
            <a:off x="1981200" y="2247901"/>
            <a:ext cx="0" cy="685799"/>
          </a:xfrm>
          <a:prstGeom prst="line">
            <a:avLst/>
          </a:prstGeom>
          <a:ln w="508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6A42125A-0F0E-2748-9578-75CA25937E5D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867400" y="2290219"/>
            <a:ext cx="6858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93E3228D-6725-564A-BEA1-8184CADA767E}"/>
              </a:ext>
            </a:extLst>
          </p:cNvPr>
          <p:cNvSpPr/>
          <p:nvPr/>
        </p:nvSpPr>
        <p:spPr>
          <a:xfrm>
            <a:off x="2913950" y="3406140"/>
            <a:ext cx="216572" cy="97536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xmlns="" id="{52434C13-2481-734C-8342-F44500906FF5}"/>
              </a:ext>
            </a:extLst>
          </p:cNvPr>
          <p:cNvCxnSpPr>
            <a:cxnSpLocks/>
          </p:cNvCxnSpPr>
          <p:nvPr/>
        </p:nvCxnSpPr>
        <p:spPr>
          <a:xfrm flipV="1">
            <a:off x="3175641" y="3016250"/>
            <a:ext cx="2691759" cy="894536"/>
          </a:xfrm>
          <a:prstGeom prst="bentConnector3">
            <a:avLst>
              <a:gd name="adj1" fmla="val 100183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09884BBD-5962-1D43-BDD5-FB6BCE70264A}"/>
              </a:ext>
            </a:extLst>
          </p:cNvPr>
          <p:cNvCxnSpPr>
            <a:cxnSpLocks/>
          </p:cNvCxnSpPr>
          <p:nvPr/>
        </p:nvCxnSpPr>
        <p:spPr>
          <a:xfrm>
            <a:off x="2438400" y="896367"/>
            <a:ext cx="0" cy="741933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125668DB-003F-A743-9E3B-1C6EE86094DD}"/>
              </a:ext>
            </a:extLst>
          </p:cNvPr>
          <p:cNvCxnSpPr>
            <a:cxnSpLocks/>
          </p:cNvCxnSpPr>
          <p:nvPr/>
        </p:nvCxnSpPr>
        <p:spPr>
          <a:xfrm>
            <a:off x="2898834" y="820167"/>
            <a:ext cx="0" cy="818133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D1D879E9-2774-EC43-A2F3-B4C0763737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6542" y="969441"/>
            <a:ext cx="368300" cy="2286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F8A5C513-C82A-6046-82B1-6A61BE678A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6751" y="1295400"/>
            <a:ext cx="368300" cy="266700"/>
          </a:xfrm>
          <a:prstGeom prst="rect">
            <a:avLst/>
          </a:prstGeom>
        </p:spPr>
      </p:pic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5D28D3BB-B608-1448-ADA9-0A0766BFABE2}"/>
              </a:ext>
            </a:extLst>
          </p:cNvPr>
          <p:cNvSpPr/>
          <p:nvPr/>
        </p:nvSpPr>
        <p:spPr>
          <a:xfrm>
            <a:off x="2959069" y="3139112"/>
            <a:ext cx="5034431" cy="15471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bg2"/>
                </a:solidFill>
              </a:rPr>
              <a:t>Linear models allow us to compute closed form variance of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2E1752-E161-D646-AE75-CD94148483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3152" y="2120323"/>
            <a:ext cx="684447" cy="361236"/>
          </a:xfrm>
          <a:prstGeom prst="rect">
            <a:avLst/>
          </a:prstGeom>
        </p:spPr>
      </p:pic>
      <p:sp>
        <p:nvSpPr>
          <p:cNvPr id="50" name="Rounded Rectangle 49">
            <a:extLst>
              <a:ext uri="{FF2B5EF4-FFF2-40B4-BE49-F238E27FC236}">
                <a16:creationId xmlns:a16="http://schemas.microsoft.com/office/drawing/2014/main" xmlns="" id="{73B54343-226B-1D48-8749-9326727B4AAE}"/>
              </a:ext>
            </a:extLst>
          </p:cNvPr>
          <p:cNvSpPr/>
          <p:nvPr/>
        </p:nvSpPr>
        <p:spPr>
          <a:xfrm>
            <a:off x="866295" y="820167"/>
            <a:ext cx="1114905" cy="1055171"/>
          </a:xfrm>
          <a:prstGeom prst="roundRect">
            <a:avLst/>
          </a:prstGeom>
          <a:solidFill>
            <a:srgbClr val="9966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BFA1FAB1-E906-8B44-AEC4-391D83241C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8695" y="986631"/>
            <a:ext cx="228600" cy="228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CD78C818-2BE3-CA47-8457-3581E87A6C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6850" y="4154155"/>
            <a:ext cx="850321" cy="44878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1A1A8C49-5827-594C-8BAC-E77DF2A708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3800" y="2705100"/>
            <a:ext cx="2654300" cy="37521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9D196818-A7B8-6143-8D1A-17C17B97BA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6260" y="1006330"/>
            <a:ext cx="2641600" cy="2413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2887043A-2ECE-9B4E-8D9A-FE68722D52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3000" y="1333500"/>
            <a:ext cx="26416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23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1"/>
          <p:cNvSpPr>
            <a:spLocks noGrp="1"/>
          </p:cNvSpPr>
          <p:nvPr>
            <p:ph type="title"/>
          </p:nvPr>
        </p:nvSpPr>
        <p:spPr>
          <a:xfrm>
            <a:off x="457200" y="114300"/>
            <a:ext cx="7688700" cy="594600"/>
          </a:xfrm>
        </p:spPr>
        <p:txBody>
          <a:bodyPr/>
          <a:lstStyle/>
          <a:p>
            <a:pPr lvl="0"/>
            <a:r>
              <a:rPr lang="en" sz="2800" dirty="0" err="1">
                <a:ea typeface="Lato"/>
                <a:cs typeface="Lato"/>
                <a:sym typeface="Lato"/>
              </a:rPr>
              <a:t>CherryPick</a:t>
            </a:r>
            <a:endParaRPr lang="en" sz="2800" i="1" dirty="0">
              <a:ea typeface="Lato"/>
              <a:cs typeface="Lato"/>
              <a:sym typeface="Lato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5D51FAA6-BC5D-6A4C-BC69-B5DACD2E69DA}"/>
              </a:ext>
            </a:extLst>
          </p:cNvPr>
          <p:cNvSpPr/>
          <p:nvPr/>
        </p:nvSpPr>
        <p:spPr>
          <a:xfrm>
            <a:off x="896431" y="3870686"/>
            <a:ext cx="6113969" cy="8156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Submodular in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89EB44-6817-064D-A8F2-BE2F5B55B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706" y="2171700"/>
            <a:ext cx="3798094" cy="736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C9BFB39-8F8B-7F4A-A9A1-9EEC886A4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418" y="4152900"/>
            <a:ext cx="309382" cy="309382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xmlns="" id="{2196912E-B789-EE40-B1C4-2EEAC7939B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71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2187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1"/>
          <p:cNvSpPr>
            <a:spLocks noGrp="1"/>
          </p:cNvSpPr>
          <p:nvPr>
            <p:ph type="title"/>
          </p:nvPr>
        </p:nvSpPr>
        <p:spPr>
          <a:xfrm>
            <a:off x="457200" y="114300"/>
            <a:ext cx="7688700" cy="594600"/>
          </a:xfrm>
        </p:spPr>
        <p:txBody>
          <a:bodyPr/>
          <a:lstStyle/>
          <a:p>
            <a:pPr lvl="0"/>
            <a:r>
              <a:rPr lang="en" sz="2800" dirty="0" err="1">
                <a:ea typeface="Lato"/>
                <a:cs typeface="Lato"/>
                <a:sym typeface="Lato"/>
              </a:rPr>
              <a:t>CherryPick</a:t>
            </a:r>
            <a:endParaRPr lang="en" sz="2800" i="1" dirty="0">
              <a:ea typeface="Lato"/>
              <a:cs typeface="Lato"/>
              <a:sym typeface="Lato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5D51FAA6-BC5D-6A4C-BC69-B5DACD2E69DA}"/>
              </a:ext>
            </a:extLst>
          </p:cNvPr>
          <p:cNvSpPr/>
          <p:nvPr/>
        </p:nvSpPr>
        <p:spPr>
          <a:xfrm>
            <a:off x="896431" y="3870686"/>
            <a:ext cx="6113969" cy="8156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Submodular in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89EB44-6817-064D-A8F2-BE2F5B55B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633966"/>
            <a:ext cx="3798094" cy="736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C9BFB39-8F8B-7F4A-A9A1-9EEC886A4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418" y="4152900"/>
            <a:ext cx="309382" cy="309382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6BDCF935-9598-404A-AEFE-19D8B8AE50A0}"/>
              </a:ext>
            </a:extLst>
          </p:cNvPr>
          <p:cNvSpPr/>
          <p:nvPr/>
        </p:nvSpPr>
        <p:spPr>
          <a:xfrm rot="19926009">
            <a:off x="1019715" y="2102313"/>
            <a:ext cx="5867400" cy="1447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bg2"/>
                </a:solidFill>
              </a:rPr>
              <a:t>Greedy approach gives approximation guarantee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FAEFC56-9209-FA4B-9A64-0D198CF9D2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72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7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73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304800" y="114300"/>
            <a:ext cx="7688700" cy="594600"/>
          </a:xfrm>
        </p:spPr>
        <p:txBody>
          <a:bodyPr/>
          <a:lstStyle/>
          <a:p>
            <a:r>
              <a:rPr lang="en-US" dirty="0">
                <a:solidFill>
                  <a:srgbClr val="996600"/>
                </a:solidFill>
              </a:rPr>
              <a:t>Organic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dirty="0"/>
              <a:t>and </a:t>
            </a:r>
            <a:r>
              <a:rPr lang="en-US" dirty="0">
                <a:solidFill>
                  <a:srgbClr val="7030A0"/>
                </a:solidFill>
              </a:rPr>
              <a:t>Extrinsic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/>
              <a:t>Users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72000" y="2705100"/>
            <a:ext cx="21336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>
                <a:solidFill>
                  <a:srgbClr val="0FA380"/>
                </a:solidFill>
                <a:latin typeface="Calibri"/>
              </a:rPr>
              <a:t>Exogenous opinions</a:t>
            </a:r>
            <a:endParaRPr lang="en-US" sz="1700" b="1" dirty="0">
              <a:solidFill>
                <a:srgbClr val="0FA380"/>
              </a:solidFill>
              <a:latin typeface="Calibri"/>
              <a:cs typeface="Calibri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748038" y="3162300"/>
            <a:ext cx="1805162" cy="2057401"/>
            <a:chOff x="4748038" y="1181099"/>
            <a:chExt cx="2109962" cy="2286001"/>
          </a:xfrm>
        </p:grpSpPr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48038" y="1181099"/>
              <a:ext cx="2109816" cy="2286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Rectangle 27"/>
            <p:cNvSpPr/>
            <p:nvPr/>
          </p:nvSpPr>
          <p:spPr>
            <a:xfrm>
              <a:off x="4800600" y="1181100"/>
              <a:ext cx="2057400" cy="2286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62000" y="3848100"/>
            <a:ext cx="2133600" cy="1676400"/>
            <a:chOff x="4800600" y="3695700"/>
            <a:chExt cx="2133600" cy="1676400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00600" y="3695700"/>
              <a:ext cx="2133600" cy="1603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Rectangle 30"/>
            <p:cNvSpPr/>
            <p:nvPr/>
          </p:nvSpPr>
          <p:spPr>
            <a:xfrm>
              <a:off x="4800600" y="3695700"/>
              <a:ext cx="2133600" cy="1676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Down Arrow 31"/>
          <p:cNvSpPr/>
          <p:nvPr/>
        </p:nvSpPr>
        <p:spPr>
          <a:xfrm>
            <a:off x="1447800" y="3314700"/>
            <a:ext cx="228600" cy="68580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 rot="18147788">
            <a:off x="3592738" y="2318856"/>
            <a:ext cx="292049" cy="2150568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600200" y="3162300"/>
            <a:ext cx="13716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Endogenous opinions</a:t>
            </a:r>
            <a:endParaRPr lang="en-US" sz="1700" b="1" dirty="0">
              <a:solidFill>
                <a:schemeClr val="accent6">
                  <a:lumMod val="50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81000" y="1333500"/>
            <a:ext cx="2762090" cy="1726016"/>
            <a:chOff x="2673717" y="1615863"/>
            <a:chExt cx="4475011" cy="288159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78641" y="3651323"/>
              <a:ext cx="648071" cy="69492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66287" y="2124728"/>
              <a:ext cx="648071" cy="659852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36654" y="3388582"/>
              <a:ext cx="648071" cy="644390"/>
            </a:xfrm>
            <a:prstGeom prst="rect">
              <a:avLst/>
            </a:prstGeom>
          </p:spPr>
        </p:pic>
        <p:cxnSp>
          <p:nvCxnSpPr>
            <p:cNvPr id="41" name="Straight Arrow Connector 40"/>
            <p:cNvCxnSpPr/>
            <p:nvPr/>
          </p:nvCxnSpPr>
          <p:spPr bwMode="auto">
            <a:xfrm flipV="1">
              <a:off x="4320232" y="2436304"/>
              <a:ext cx="1008112" cy="26341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 bwMode="auto">
            <a:xfrm flipH="1" flipV="1">
              <a:off x="5760392" y="2699717"/>
              <a:ext cx="144016" cy="63629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84819" y="2506377"/>
              <a:ext cx="648071" cy="648072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 bwMode="auto">
            <a:xfrm>
              <a:off x="4278641" y="3015242"/>
              <a:ext cx="1333322" cy="61063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>
              <a:off x="4032200" y="3131765"/>
              <a:ext cx="360040" cy="72008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" name="Straight Arrow Connector 47"/>
            <p:cNvCxnSpPr/>
            <p:nvPr/>
          </p:nvCxnSpPr>
          <p:spPr bwMode="auto">
            <a:xfrm flipH="1">
              <a:off x="4824288" y="3851845"/>
              <a:ext cx="864096" cy="28803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9" name="Rectangle 48"/>
            <p:cNvSpPr/>
            <p:nvPr/>
          </p:nvSpPr>
          <p:spPr>
            <a:xfrm>
              <a:off x="5142832" y="1615863"/>
              <a:ext cx="1152129" cy="565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</a:rPr>
                <a:t>Alice</a:t>
              </a:r>
              <a:endParaRPr lang="en-US" sz="1600" b="1" dirty="0">
                <a:latin typeface="Calibri"/>
                <a:cs typeface="Calibri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269964" y="2124728"/>
              <a:ext cx="1255589" cy="565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</a:rPr>
                <a:t>Joe</a:t>
              </a:r>
              <a:endParaRPr lang="en-US" sz="1600" b="1" dirty="0">
                <a:latin typeface="Calibri"/>
                <a:cs typeface="Calibri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883566" y="3269674"/>
              <a:ext cx="1265162" cy="565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cs typeface="Calibri"/>
                </a:rPr>
                <a:t>Bob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673717" y="3932237"/>
              <a:ext cx="1756995" cy="565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</a:rPr>
                <a:t>Charlie</a:t>
              </a:r>
              <a:endParaRPr lang="en-US" sz="1600" b="1" dirty="0">
                <a:latin typeface="Calibri"/>
                <a:cs typeface="Calibri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 bwMode="auto">
            <a:xfrm flipH="1">
              <a:off x="4824288" y="3851845"/>
              <a:ext cx="864096" cy="28803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 bwMode="auto">
            <a:xfrm flipH="1" flipV="1">
              <a:off x="5760392" y="2711497"/>
              <a:ext cx="144016" cy="63629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2" name="Rounded Rectangle 61"/>
          <p:cNvSpPr/>
          <p:nvPr/>
        </p:nvSpPr>
        <p:spPr>
          <a:xfrm>
            <a:off x="3581400" y="1181100"/>
            <a:ext cx="4419600" cy="533400"/>
          </a:xfrm>
          <a:prstGeom prst="roundRect">
            <a:avLst/>
          </a:prstGeom>
          <a:solidFill>
            <a:srgbClr val="7030A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tx2">
                    <a:lumMod val="10000"/>
                  </a:schemeClr>
                </a:solidFill>
              </a:rPr>
              <a:t>Extrinsic:  Influenced more by externalities 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3581400" y="1866900"/>
            <a:ext cx="4419600" cy="533400"/>
          </a:xfrm>
          <a:prstGeom prst="roundRect">
            <a:avLst/>
          </a:prstGeom>
          <a:solidFill>
            <a:srgbClr val="E19500">
              <a:alpha val="32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tx2">
                    <a:lumMod val="10000"/>
                  </a:schemeClr>
                </a:solidFill>
              </a:rPr>
              <a:t>Organic:  Influenced more by other users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1257300"/>
            <a:ext cx="400006" cy="38597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1866900"/>
            <a:ext cx="400006" cy="41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67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1">
            <a:extLst>
              <a:ext uri="{FF2B5EF4-FFF2-40B4-BE49-F238E27FC236}">
                <a16:creationId xmlns:a16="http://schemas.microsoft.com/office/drawing/2014/main" xmlns="" id="{8635D604-C1B6-8743-8497-E4A74B64B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7688700" cy="594600"/>
          </a:xfrm>
        </p:spPr>
        <p:txBody>
          <a:bodyPr/>
          <a:lstStyle/>
          <a:p>
            <a:pPr lvl="0"/>
            <a:r>
              <a:rPr lang="en" sz="2800" dirty="0">
                <a:ea typeface="Lato"/>
                <a:cs typeface="Lato"/>
                <a:sym typeface="Lato"/>
              </a:rPr>
              <a:t>Summary of the approach..</a:t>
            </a:r>
            <a:endParaRPr lang="en" sz="2800" i="1" dirty="0">
              <a:ea typeface="Lato"/>
              <a:cs typeface="Lato"/>
              <a:sym typeface="Lato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362EF2D4-FAB4-7046-8CB4-DAC18413042C}"/>
              </a:ext>
            </a:extLst>
          </p:cNvPr>
          <p:cNvCxnSpPr/>
          <p:nvPr/>
        </p:nvCxnSpPr>
        <p:spPr bwMode="auto">
          <a:xfrm>
            <a:off x="5222844" y="3929073"/>
            <a:ext cx="3880224" cy="53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938BCF2C-C583-654E-9329-A7F8FB5382E1}"/>
              </a:ext>
            </a:extLst>
          </p:cNvPr>
          <p:cNvCxnSpPr/>
          <p:nvPr/>
        </p:nvCxnSpPr>
        <p:spPr bwMode="auto">
          <a:xfrm rot="5400000" flipH="1" flipV="1">
            <a:off x="6327287" y="3842940"/>
            <a:ext cx="168410" cy="165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9367D22B-A9C8-7046-939A-F6956AD805F2}"/>
              </a:ext>
            </a:extLst>
          </p:cNvPr>
          <p:cNvCxnSpPr/>
          <p:nvPr/>
        </p:nvCxnSpPr>
        <p:spPr bwMode="auto">
          <a:xfrm rot="5400000">
            <a:off x="6086496" y="3846166"/>
            <a:ext cx="174038" cy="825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0AF5956F-79E9-DF47-9433-7C311B11BDDF}"/>
              </a:ext>
            </a:extLst>
          </p:cNvPr>
          <p:cNvCxnSpPr/>
          <p:nvPr/>
        </p:nvCxnSpPr>
        <p:spPr bwMode="auto">
          <a:xfrm rot="16200000" flipV="1">
            <a:off x="4730533" y="3622886"/>
            <a:ext cx="1600201" cy="179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A9724412-9091-6A42-B5C1-78ACC34A2F6D}"/>
              </a:ext>
            </a:extLst>
          </p:cNvPr>
          <p:cNvCxnSpPr/>
          <p:nvPr/>
        </p:nvCxnSpPr>
        <p:spPr bwMode="auto">
          <a:xfrm>
            <a:off x="5777162" y="3663196"/>
            <a:ext cx="0" cy="26698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945F4A0B-F796-BE4A-9D9E-58500D823ADB}"/>
              </a:ext>
            </a:extLst>
          </p:cNvPr>
          <p:cNvCxnSpPr/>
          <p:nvPr/>
        </p:nvCxnSpPr>
        <p:spPr bwMode="auto">
          <a:xfrm rot="5400000">
            <a:off x="5881765" y="3787399"/>
            <a:ext cx="282523" cy="825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03042F2F-7ED8-1C44-B2C9-6B36E936FC4E}"/>
              </a:ext>
            </a:extLst>
          </p:cNvPr>
          <p:cNvCxnSpPr/>
          <p:nvPr/>
        </p:nvCxnSpPr>
        <p:spPr bwMode="auto">
          <a:xfrm rot="5400000">
            <a:off x="6196196" y="3476801"/>
            <a:ext cx="904073" cy="165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371F35C0-0F61-5440-901D-E479BE3606F9}"/>
              </a:ext>
            </a:extLst>
          </p:cNvPr>
          <p:cNvCxnSpPr/>
          <p:nvPr/>
        </p:nvCxnSpPr>
        <p:spPr bwMode="auto">
          <a:xfrm rot="5400000">
            <a:off x="6744948" y="3787399"/>
            <a:ext cx="282523" cy="825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F66EB97E-4EFC-F747-84B2-20AE17A3E138}"/>
              </a:ext>
            </a:extLst>
          </p:cNvPr>
          <p:cNvCxnSpPr/>
          <p:nvPr/>
        </p:nvCxnSpPr>
        <p:spPr bwMode="auto">
          <a:xfrm rot="5400000">
            <a:off x="7349789" y="3759323"/>
            <a:ext cx="339027" cy="165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D6A21DAA-C8AB-D440-9A6C-561B42E4CB4F}"/>
              </a:ext>
            </a:extLst>
          </p:cNvPr>
          <p:cNvCxnSpPr/>
          <p:nvPr/>
        </p:nvCxnSpPr>
        <p:spPr bwMode="auto">
          <a:xfrm rot="5400000">
            <a:off x="7468776" y="3561557"/>
            <a:ext cx="734559" cy="165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188F8B31-839F-2D47-9A79-6BC81FD8A0A4}"/>
              </a:ext>
            </a:extLst>
          </p:cNvPr>
          <p:cNvCxnSpPr/>
          <p:nvPr/>
        </p:nvCxnSpPr>
        <p:spPr bwMode="auto">
          <a:xfrm rot="5400000">
            <a:off x="7876267" y="4126427"/>
            <a:ext cx="395532" cy="825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72840080-647C-064A-9509-B5806BE6B475}"/>
              </a:ext>
            </a:extLst>
          </p:cNvPr>
          <p:cNvCxnSpPr/>
          <p:nvPr/>
        </p:nvCxnSpPr>
        <p:spPr bwMode="auto">
          <a:xfrm rot="5400000">
            <a:off x="8062895" y="4098174"/>
            <a:ext cx="339027" cy="825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3CE51A8D-0239-1A46-BDC4-7CCB86A53408}"/>
              </a:ext>
            </a:extLst>
          </p:cNvPr>
          <p:cNvCxnSpPr/>
          <p:nvPr/>
        </p:nvCxnSpPr>
        <p:spPr bwMode="auto">
          <a:xfrm rot="5400000">
            <a:off x="6502499" y="3244884"/>
            <a:ext cx="1356109" cy="165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DB70A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2ECACC85-4E72-F244-9827-E036CB6DA9AB}"/>
              </a:ext>
            </a:extLst>
          </p:cNvPr>
          <p:cNvCxnSpPr/>
          <p:nvPr/>
        </p:nvCxnSpPr>
        <p:spPr bwMode="auto">
          <a:xfrm rot="5400000">
            <a:off x="8057325" y="3284360"/>
            <a:ext cx="1299604" cy="165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DB70A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CCCC34E7-2402-7845-9126-DAD0FADA6D3F}"/>
              </a:ext>
            </a:extLst>
          </p:cNvPr>
          <p:cNvGrpSpPr/>
          <p:nvPr/>
        </p:nvGrpSpPr>
        <p:grpSpPr>
          <a:xfrm>
            <a:off x="331492" y="2574672"/>
            <a:ext cx="3251222" cy="1604580"/>
            <a:chOff x="2666999" y="1867694"/>
            <a:chExt cx="3733801" cy="2498987"/>
          </a:xfrm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xmlns="" id="{42ADB367-BDED-5345-A9DF-78816F37D88C}"/>
                </a:ext>
              </a:extLst>
            </p:cNvPr>
            <p:cNvCxnSpPr/>
            <p:nvPr/>
          </p:nvCxnSpPr>
          <p:spPr bwMode="auto">
            <a:xfrm>
              <a:off x="2666999" y="3688518"/>
              <a:ext cx="3733801" cy="718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3FB6A44A-20A1-554E-B17F-BB53712A9ADD}"/>
                </a:ext>
              </a:extLst>
            </p:cNvPr>
            <p:cNvCxnSpPr/>
            <p:nvPr/>
          </p:nvCxnSpPr>
          <p:spPr bwMode="auto">
            <a:xfrm rot="5400000" flipH="1" flipV="1">
              <a:off x="3697237" y="3572680"/>
              <a:ext cx="227112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167249CB-DC39-AC43-9352-AC443AC23A44}"/>
                </a:ext>
              </a:extLst>
            </p:cNvPr>
            <p:cNvCxnSpPr/>
            <p:nvPr/>
          </p:nvCxnSpPr>
          <p:spPr bwMode="auto">
            <a:xfrm rot="5400000">
              <a:off x="3464445" y="3576872"/>
              <a:ext cx="234702" cy="794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xmlns="" id="{9DFED40C-ABA8-F549-9547-974B3CD9CA99}"/>
                </a:ext>
              </a:extLst>
            </p:cNvPr>
            <p:cNvCxnSpPr/>
            <p:nvPr/>
          </p:nvCxnSpPr>
          <p:spPr bwMode="auto">
            <a:xfrm rot="16200000" flipV="1">
              <a:off x="1884187" y="3279068"/>
              <a:ext cx="2157974" cy="1725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4CD7A7E7-9275-EE40-83E9-9CBF632189FC}"/>
                </a:ext>
              </a:extLst>
            </p:cNvPr>
            <p:cNvCxnSpPr/>
            <p:nvPr/>
          </p:nvCxnSpPr>
          <p:spPr bwMode="auto">
            <a:xfrm>
              <a:off x="3200399" y="3329966"/>
              <a:ext cx="0" cy="36004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xmlns="" id="{3422A927-FE8E-3A47-AB6C-62A71B27CA53}"/>
                </a:ext>
              </a:extLst>
            </p:cNvPr>
            <p:cNvCxnSpPr/>
            <p:nvPr/>
          </p:nvCxnSpPr>
          <p:spPr bwMode="auto">
            <a:xfrm rot="5400000">
              <a:off x="3246486" y="3497621"/>
              <a:ext cx="381000" cy="794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xmlns="" id="{BF3C4A27-1212-0548-8F1E-336B964D3514}"/>
                </a:ext>
              </a:extLst>
            </p:cNvPr>
            <p:cNvCxnSpPr/>
            <p:nvPr/>
          </p:nvCxnSpPr>
          <p:spPr bwMode="auto">
            <a:xfrm rot="5400000">
              <a:off x="3428999" y="3078918"/>
              <a:ext cx="1219200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81494D94-8451-674E-B56D-32815766C392}"/>
                </a:ext>
              </a:extLst>
            </p:cNvPr>
            <p:cNvCxnSpPr/>
            <p:nvPr/>
          </p:nvCxnSpPr>
          <p:spPr bwMode="auto">
            <a:xfrm rot="5400000">
              <a:off x="4077096" y="3497621"/>
              <a:ext cx="381000" cy="794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A737A804-4815-5046-9FC1-4F8D0A3B3BBF}"/>
                </a:ext>
              </a:extLst>
            </p:cNvPr>
            <p:cNvCxnSpPr/>
            <p:nvPr/>
          </p:nvCxnSpPr>
          <p:spPr bwMode="auto">
            <a:xfrm rot="5400000">
              <a:off x="4648199" y="3459918"/>
              <a:ext cx="457200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AF065221-7322-7F48-AE0A-DE263598A54B}"/>
                </a:ext>
              </a:extLst>
            </p:cNvPr>
            <p:cNvCxnSpPr/>
            <p:nvPr/>
          </p:nvCxnSpPr>
          <p:spPr bwMode="auto">
            <a:xfrm rot="5400000">
              <a:off x="4686299" y="3193218"/>
              <a:ext cx="990600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10D22B6D-DC12-2242-9CD4-A8EEC98527B1}"/>
                </a:ext>
              </a:extLst>
            </p:cNvPr>
            <p:cNvCxnSpPr/>
            <p:nvPr/>
          </p:nvCxnSpPr>
          <p:spPr bwMode="auto">
            <a:xfrm rot="5400000">
              <a:off x="5143896" y="3954821"/>
              <a:ext cx="533400" cy="794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70E0267D-B5ED-CC4B-B97D-6E230431F26B}"/>
                </a:ext>
              </a:extLst>
            </p:cNvPr>
            <p:cNvCxnSpPr/>
            <p:nvPr/>
          </p:nvCxnSpPr>
          <p:spPr bwMode="auto">
            <a:xfrm rot="5400000">
              <a:off x="5334396" y="3916721"/>
              <a:ext cx="457200" cy="794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xmlns="" id="{AA01CD4D-E0CC-F54C-941D-EA1338B5C1DE}"/>
                </a:ext>
              </a:extLst>
            </p:cNvPr>
            <p:cNvCxnSpPr/>
            <p:nvPr/>
          </p:nvCxnSpPr>
          <p:spPr bwMode="auto">
            <a:xfrm rot="5400000">
              <a:off x="3657600" y="2781300"/>
              <a:ext cx="1828800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xmlns="" id="{85F3527D-7F10-0C45-A47F-6F2A17E49D86}"/>
                </a:ext>
              </a:extLst>
            </p:cNvPr>
            <p:cNvCxnSpPr/>
            <p:nvPr/>
          </p:nvCxnSpPr>
          <p:spPr bwMode="auto">
            <a:xfrm rot="5400000">
              <a:off x="5143500" y="2819400"/>
              <a:ext cx="1752600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2" name="Slide Number Placeholder 1">
            <a:extLst>
              <a:ext uri="{FF2B5EF4-FFF2-40B4-BE49-F238E27FC236}">
                <a16:creationId xmlns:a16="http://schemas.microsoft.com/office/drawing/2014/main" xmlns="" id="{09674825-366B-5746-9A34-5AF0AF757160}"/>
              </a:ext>
            </a:extLst>
          </p:cNvPr>
          <p:cNvSpPr txBox="1">
            <a:spLocks/>
          </p:cNvSpPr>
          <p:nvPr/>
        </p:nvSpPr>
        <p:spPr>
          <a:xfrm>
            <a:off x="8231996" y="5158184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mtClean="0"/>
              <a:pPr>
                <a:buClr>
                  <a:srgbClr val="000000"/>
                </a:buClr>
                <a:buSzPct val="25000"/>
                <a:buFont typeface="Arial"/>
                <a:buNone/>
              </a:pPr>
              <a:t>74</a:t>
            </a:fld>
            <a:endParaRPr lang="en" dirty="0"/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A53B563B-E6FF-4E4C-BEDB-2185C1641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587"/>
          <a:stretch/>
        </p:blipFill>
        <p:spPr>
          <a:xfrm>
            <a:off x="3620336" y="1595347"/>
            <a:ext cx="1635890" cy="2219881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</a:effectLst>
        </p:spPr>
      </p:pic>
      <p:sp>
        <p:nvSpPr>
          <p:cNvPr id="113" name="Down Arrow 112">
            <a:extLst>
              <a:ext uri="{FF2B5EF4-FFF2-40B4-BE49-F238E27FC236}">
                <a16:creationId xmlns:a16="http://schemas.microsoft.com/office/drawing/2014/main" xmlns="" id="{3DFE0A51-53A1-D243-9FDC-0795C858374F}"/>
              </a:ext>
            </a:extLst>
          </p:cNvPr>
          <p:cNvSpPr/>
          <p:nvPr/>
        </p:nvSpPr>
        <p:spPr>
          <a:xfrm rot="16200000">
            <a:off x="5264147" y="1434266"/>
            <a:ext cx="304800" cy="721230"/>
          </a:xfrm>
          <a:prstGeom prst="downArrow">
            <a:avLst/>
          </a:prstGeom>
          <a:solidFill>
            <a:srgbClr val="E19500"/>
          </a:solidFill>
          <a:ln>
            <a:noFill/>
          </a:ln>
          <a:effectLst>
            <a:outerShdw blurRad="50800" dist="50800" dir="5400000" algn="ctr" rotWithShape="0">
              <a:srgbClr val="000000">
                <a:alpha val="8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xmlns="" id="{0C1BD546-04AD-BA46-99C3-1631991B108B}"/>
              </a:ext>
            </a:extLst>
          </p:cNvPr>
          <p:cNvSpPr/>
          <p:nvPr/>
        </p:nvSpPr>
        <p:spPr>
          <a:xfrm>
            <a:off x="1525127" y="1181100"/>
            <a:ext cx="379873" cy="381000"/>
          </a:xfrm>
          <a:prstGeom prst="smileyFace">
            <a:avLst/>
          </a:prstGeom>
          <a:solidFill>
            <a:schemeClr val="accent1">
              <a:lumMod val="60000"/>
              <a:lumOff val="40000"/>
              <a:alpha val="9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miley Face 40">
            <a:extLst>
              <a:ext uri="{FF2B5EF4-FFF2-40B4-BE49-F238E27FC236}">
                <a16:creationId xmlns:a16="http://schemas.microsoft.com/office/drawing/2014/main" xmlns="" id="{E55D3C24-FA75-A14B-8DE1-47CDFD88B66F}"/>
              </a:ext>
            </a:extLst>
          </p:cNvPr>
          <p:cNvSpPr/>
          <p:nvPr/>
        </p:nvSpPr>
        <p:spPr>
          <a:xfrm>
            <a:off x="2210927" y="1181100"/>
            <a:ext cx="379873" cy="381000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miley Face 41">
            <a:extLst>
              <a:ext uri="{FF2B5EF4-FFF2-40B4-BE49-F238E27FC236}">
                <a16:creationId xmlns:a16="http://schemas.microsoft.com/office/drawing/2014/main" xmlns="" id="{F5234AD5-0F26-3246-9342-EE18B9D43997}"/>
              </a:ext>
            </a:extLst>
          </p:cNvPr>
          <p:cNvSpPr/>
          <p:nvPr/>
        </p:nvSpPr>
        <p:spPr>
          <a:xfrm>
            <a:off x="1357526" y="1878037"/>
            <a:ext cx="379873" cy="381000"/>
          </a:xfrm>
          <a:prstGeom prst="smileyFace">
            <a:avLst/>
          </a:prstGeom>
          <a:solidFill>
            <a:schemeClr val="accent1">
              <a:lumMod val="60000"/>
              <a:lumOff val="40000"/>
              <a:alpha val="9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miley Face 44">
            <a:extLst>
              <a:ext uri="{FF2B5EF4-FFF2-40B4-BE49-F238E27FC236}">
                <a16:creationId xmlns:a16="http://schemas.microsoft.com/office/drawing/2014/main" xmlns="" id="{5053BAF0-05EE-3F43-91F7-900BD0BD1AB5}"/>
              </a:ext>
            </a:extLst>
          </p:cNvPr>
          <p:cNvSpPr/>
          <p:nvPr/>
        </p:nvSpPr>
        <p:spPr>
          <a:xfrm>
            <a:off x="2195227" y="1866743"/>
            <a:ext cx="379873" cy="381000"/>
          </a:xfrm>
          <a:prstGeom prst="smileyFace">
            <a:avLst/>
          </a:prstGeom>
          <a:solidFill>
            <a:schemeClr val="accent1">
              <a:lumMod val="60000"/>
              <a:lumOff val="40000"/>
              <a:alpha val="9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AF637F51-23F3-C446-A2B3-07560E42B40B}"/>
              </a:ext>
            </a:extLst>
          </p:cNvPr>
          <p:cNvCxnSpPr>
            <a:cxnSpLocks/>
            <a:stCxn id="3" idx="5"/>
            <a:endCxn id="45" idx="1"/>
          </p:cNvCxnSpPr>
          <p:nvPr/>
        </p:nvCxnSpPr>
        <p:spPr>
          <a:xfrm>
            <a:off x="1849369" y="1506304"/>
            <a:ext cx="401489" cy="416235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2E3BFA3D-6290-1840-BE1E-E0F9270E18BC}"/>
              </a:ext>
            </a:extLst>
          </p:cNvPr>
          <p:cNvCxnSpPr>
            <a:cxnSpLocks/>
            <a:endCxn id="41" idx="3"/>
          </p:cNvCxnSpPr>
          <p:nvPr/>
        </p:nvCxnSpPr>
        <p:spPr>
          <a:xfrm flipV="1">
            <a:off x="1691577" y="1506304"/>
            <a:ext cx="574981" cy="479318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CAC353DE-DD67-B141-BE3F-05425B289897}"/>
              </a:ext>
            </a:extLst>
          </p:cNvPr>
          <p:cNvCxnSpPr>
            <a:cxnSpLocks/>
            <a:stCxn id="3" idx="4"/>
            <a:endCxn id="42" idx="7"/>
          </p:cNvCxnSpPr>
          <p:nvPr/>
        </p:nvCxnSpPr>
        <p:spPr>
          <a:xfrm flipH="1">
            <a:off x="1681768" y="1562100"/>
            <a:ext cx="33296" cy="371733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96C8C82A-1F95-C648-A72E-D9B11701ADA8}"/>
              </a:ext>
            </a:extLst>
          </p:cNvPr>
          <p:cNvCxnSpPr>
            <a:cxnSpLocks/>
            <a:stCxn id="3" idx="6"/>
            <a:endCxn id="41" idx="2"/>
          </p:cNvCxnSpPr>
          <p:nvPr/>
        </p:nvCxnSpPr>
        <p:spPr>
          <a:xfrm>
            <a:off x="1905000" y="1371600"/>
            <a:ext cx="305927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xmlns="" id="{83EE73B4-262B-584E-9F2A-7107D60BEF38}"/>
              </a:ext>
            </a:extLst>
          </p:cNvPr>
          <p:cNvCxnSpPr>
            <a:cxnSpLocks/>
            <a:stCxn id="42" idx="6"/>
            <a:endCxn id="45" idx="2"/>
          </p:cNvCxnSpPr>
          <p:nvPr/>
        </p:nvCxnSpPr>
        <p:spPr>
          <a:xfrm flipV="1">
            <a:off x="1737399" y="2057243"/>
            <a:ext cx="457828" cy="11294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Smiley Face 62">
            <a:extLst>
              <a:ext uri="{FF2B5EF4-FFF2-40B4-BE49-F238E27FC236}">
                <a16:creationId xmlns:a16="http://schemas.microsoft.com/office/drawing/2014/main" xmlns="" id="{2D123393-13FC-944C-8376-0FF89CF7926B}"/>
              </a:ext>
            </a:extLst>
          </p:cNvPr>
          <p:cNvSpPr/>
          <p:nvPr/>
        </p:nvSpPr>
        <p:spPr>
          <a:xfrm>
            <a:off x="6129755" y="1173823"/>
            <a:ext cx="379873" cy="381000"/>
          </a:xfrm>
          <a:prstGeom prst="smileyFace">
            <a:avLst/>
          </a:prstGeom>
          <a:solidFill>
            <a:srgbClr val="AB7942">
              <a:alpha val="94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miley Face 63">
            <a:extLst>
              <a:ext uri="{FF2B5EF4-FFF2-40B4-BE49-F238E27FC236}">
                <a16:creationId xmlns:a16="http://schemas.microsoft.com/office/drawing/2014/main" xmlns="" id="{EF6FC5E6-1B20-B847-A5C1-30296ABE6F12}"/>
              </a:ext>
            </a:extLst>
          </p:cNvPr>
          <p:cNvSpPr/>
          <p:nvPr/>
        </p:nvSpPr>
        <p:spPr>
          <a:xfrm>
            <a:off x="6815555" y="1173823"/>
            <a:ext cx="379873" cy="381000"/>
          </a:xfrm>
          <a:prstGeom prst="smileyFace">
            <a:avLst/>
          </a:prstGeom>
          <a:solidFill>
            <a:srgbClr val="DB70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Smiley Face 65">
            <a:extLst>
              <a:ext uri="{FF2B5EF4-FFF2-40B4-BE49-F238E27FC236}">
                <a16:creationId xmlns:a16="http://schemas.microsoft.com/office/drawing/2014/main" xmlns="" id="{07C48C04-BDFF-2E48-B1A5-E10E4DB997AE}"/>
              </a:ext>
            </a:extLst>
          </p:cNvPr>
          <p:cNvSpPr/>
          <p:nvPr/>
        </p:nvSpPr>
        <p:spPr>
          <a:xfrm>
            <a:off x="5962154" y="1870760"/>
            <a:ext cx="379873" cy="381000"/>
          </a:xfrm>
          <a:prstGeom prst="smileyFace">
            <a:avLst/>
          </a:prstGeom>
          <a:solidFill>
            <a:srgbClr val="AB7942">
              <a:alpha val="94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Smiley Face 66">
            <a:extLst>
              <a:ext uri="{FF2B5EF4-FFF2-40B4-BE49-F238E27FC236}">
                <a16:creationId xmlns:a16="http://schemas.microsoft.com/office/drawing/2014/main" xmlns="" id="{FC1A9D95-5AF8-A645-B074-11A5549536AD}"/>
              </a:ext>
            </a:extLst>
          </p:cNvPr>
          <p:cNvSpPr/>
          <p:nvPr/>
        </p:nvSpPr>
        <p:spPr>
          <a:xfrm>
            <a:off x="6799855" y="1859466"/>
            <a:ext cx="379873" cy="381000"/>
          </a:xfrm>
          <a:prstGeom prst="smileyFace">
            <a:avLst/>
          </a:prstGeom>
          <a:solidFill>
            <a:srgbClr val="AB7942">
              <a:alpha val="94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xmlns="" id="{21138AD8-C81A-9F47-AE0B-73C9D88671FE}"/>
              </a:ext>
            </a:extLst>
          </p:cNvPr>
          <p:cNvCxnSpPr>
            <a:cxnSpLocks/>
            <a:stCxn id="63" idx="5"/>
            <a:endCxn id="67" idx="1"/>
          </p:cNvCxnSpPr>
          <p:nvPr/>
        </p:nvCxnSpPr>
        <p:spPr>
          <a:xfrm>
            <a:off x="6453997" y="1499027"/>
            <a:ext cx="401489" cy="416235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xmlns="" id="{36C930D7-0F4C-6D41-AAE9-1A7CA51010CF}"/>
              </a:ext>
            </a:extLst>
          </p:cNvPr>
          <p:cNvCxnSpPr>
            <a:cxnSpLocks/>
            <a:endCxn id="64" idx="3"/>
          </p:cNvCxnSpPr>
          <p:nvPr/>
        </p:nvCxnSpPr>
        <p:spPr>
          <a:xfrm flipV="1">
            <a:off x="6296205" y="1499027"/>
            <a:ext cx="574981" cy="479318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xmlns="" id="{67960CEC-A3A9-0C47-A74C-DD78586D9F6E}"/>
              </a:ext>
            </a:extLst>
          </p:cNvPr>
          <p:cNvCxnSpPr>
            <a:cxnSpLocks/>
            <a:stCxn id="63" idx="4"/>
            <a:endCxn id="66" idx="7"/>
          </p:cNvCxnSpPr>
          <p:nvPr/>
        </p:nvCxnSpPr>
        <p:spPr>
          <a:xfrm flipH="1">
            <a:off x="6286396" y="1554823"/>
            <a:ext cx="33296" cy="371733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xmlns="" id="{BE1E04F9-BF8A-A746-8954-9E21C7C8312B}"/>
              </a:ext>
            </a:extLst>
          </p:cNvPr>
          <p:cNvCxnSpPr>
            <a:cxnSpLocks/>
            <a:stCxn id="63" idx="6"/>
            <a:endCxn id="64" idx="2"/>
          </p:cNvCxnSpPr>
          <p:nvPr/>
        </p:nvCxnSpPr>
        <p:spPr>
          <a:xfrm>
            <a:off x="6509628" y="1364323"/>
            <a:ext cx="305927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xmlns="" id="{B684499B-CD15-024D-97FC-5571E29519D3}"/>
              </a:ext>
            </a:extLst>
          </p:cNvPr>
          <p:cNvCxnSpPr>
            <a:cxnSpLocks/>
            <a:stCxn id="66" idx="6"/>
            <a:endCxn id="67" idx="2"/>
          </p:cNvCxnSpPr>
          <p:nvPr/>
        </p:nvCxnSpPr>
        <p:spPr>
          <a:xfrm flipV="1">
            <a:off x="6342027" y="2049966"/>
            <a:ext cx="457828" cy="11294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Down Arrow 97">
            <a:extLst>
              <a:ext uri="{FF2B5EF4-FFF2-40B4-BE49-F238E27FC236}">
                <a16:creationId xmlns:a16="http://schemas.microsoft.com/office/drawing/2014/main" xmlns="" id="{47F542F7-E269-C048-A75E-DFE68ECE16F5}"/>
              </a:ext>
            </a:extLst>
          </p:cNvPr>
          <p:cNvSpPr/>
          <p:nvPr/>
        </p:nvSpPr>
        <p:spPr>
          <a:xfrm rot="16200000">
            <a:off x="3453168" y="2885280"/>
            <a:ext cx="304800" cy="457200"/>
          </a:xfrm>
          <a:prstGeom prst="downArrow">
            <a:avLst/>
          </a:prstGeom>
          <a:solidFill>
            <a:srgbClr val="E19500"/>
          </a:solidFill>
          <a:ln>
            <a:noFill/>
          </a:ln>
          <a:effectLst>
            <a:outerShdw blurRad="50800" dist="50800" dir="5400000" algn="ctr" rotWithShape="0">
              <a:srgbClr val="000000">
                <a:alpha val="8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Down Arrow 72">
            <a:extLst>
              <a:ext uri="{FF2B5EF4-FFF2-40B4-BE49-F238E27FC236}">
                <a16:creationId xmlns:a16="http://schemas.microsoft.com/office/drawing/2014/main" xmlns="" id="{936351AF-2DC9-4941-B0F3-9C1B4C1E9797}"/>
              </a:ext>
            </a:extLst>
          </p:cNvPr>
          <p:cNvSpPr/>
          <p:nvPr/>
        </p:nvSpPr>
        <p:spPr>
          <a:xfrm rot="16200000">
            <a:off x="3248680" y="1460958"/>
            <a:ext cx="304800" cy="736303"/>
          </a:xfrm>
          <a:prstGeom prst="downArrow">
            <a:avLst/>
          </a:prstGeom>
          <a:solidFill>
            <a:srgbClr val="E19500"/>
          </a:solidFill>
          <a:ln>
            <a:noFill/>
          </a:ln>
          <a:effectLst>
            <a:outerShdw blurRad="50800" dist="50800" dir="5400000" algn="ctr" rotWithShape="0">
              <a:srgbClr val="000000">
                <a:alpha val="8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Down Arrow 74">
            <a:extLst>
              <a:ext uri="{FF2B5EF4-FFF2-40B4-BE49-F238E27FC236}">
                <a16:creationId xmlns:a16="http://schemas.microsoft.com/office/drawing/2014/main" xmlns="" id="{B78FC0E1-2249-7142-ADE4-C2E649E9FAD1}"/>
              </a:ext>
            </a:extLst>
          </p:cNvPr>
          <p:cNvSpPr/>
          <p:nvPr/>
        </p:nvSpPr>
        <p:spPr>
          <a:xfrm rot="16200000">
            <a:off x="5123112" y="2933201"/>
            <a:ext cx="304800" cy="457200"/>
          </a:xfrm>
          <a:prstGeom prst="downArrow">
            <a:avLst/>
          </a:prstGeom>
          <a:solidFill>
            <a:srgbClr val="E19500"/>
          </a:solidFill>
          <a:ln>
            <a:noFill/>
          </a:ln>
          <a:effectLst>
            <a:outerShdw blurRad="50800" dist="50800" dir="5400000" algn="ctr" rotWithShape="0">
              <a:srgbClr val="000000">
                <a:alpha val="8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679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1">
            <a:extLst>
              <a:ext uri="{FF2B5EF4-FFF2-40B4-BE49-F238E27FC236}">
                <a16:creationId xmlns:a16="http://schemas.microsoft.com/office/drawing/2014/main" xmlns="" id="{8635D604-C1B6-8743-8497-E4A74B64B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552700"/>
            <a:ext cx="7688700" cy="594600"/>
          </a:xfrm>
        </p:spPr>
        <p:txBody>
          <a:bodyPr/>
          <a:lstStyle/>
          <a:p>
            <a:pPr lvl="0"/>
            <a:r>
              <a:rPr lang="en" sz="2800" dirty="0">
                <a:ea typeface="Lato"/>
                <a:cs typeface="Lato"/>
                <a:sym typeface="Lato"/>
              </a:rPr>
              <a:t>Experiments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EDC0413-EE25-474A-9DCA-4C25280D31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75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36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1">
            <a:extLst>
              <a:ext uri="{FF2B5EF4-FFF2-40B4-BE49-F238E27FC236}">
                <a16:creationId xmlns:a16="http://schemas.microsoft.com/office/drawing/2014/main" xmlns="" id="{8635D604-C1B6-8743-8497-E4A74B64B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7688700" cy="594600"/>
          </a:xfrm>
        </p:spPr>
        <p:txBody>
          <a:bodyPr/>
          <a:lstStyle/>
          <a:p>
            <a:pPr lvl="0"/>
            <a:r>
              <a:rPr lang="en" sz="2800" dirty="0">
                <a:ea typeface="Lato"/>
                <a:cs typeface="Lato"/>
                <a:sym typeface="Lato"/>
              </a:rPr>
              <a:t>Evaluation protocol</a:t>
            </a:r>
            <a:endParaRPr lang="en" sz="2800" i="1" dirty="0">
              <a:ea typeface="Lato"/>
              <a:cs typeface="Lato"/>
              <a:sym typeface="Lato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0AE8334F-4405-A147-A04E-C2073F56884E}"/>
              </a:ext>
            </a:extLst>
          </p:cNvPr>
          <p:cNvSpPr/>
          <p:nvPr/>
        </p:nvSpPr>
        <p:spPr>
          <a:xfrm>
            <a:off x="5448300" y="1867425"/>
            <a:ext cx="3669476" cy="838200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2"/>
                </a:solidFill>
              </a:rPr>
              <a:t>Improvement on prediction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861079B-D037-4741-8C99-C9C64514AA7A}"/>
              </a:ext>
            </a:extLst>
          </p:cNvPr>
          <p:cNvGrpSpPr/>
          <p:nvPr/>
        </p:nvGrpSpPr>
        <p:grpSpPr>
          <a:xfrm>
            <a:off x="815503" y="1232183"/>
            <a:ext cx="4542240" cy="1590468"/>
            <a:chOff x="2565992" y="1852331"/>
            <a:chExt cx="4459376" cy="2511404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7F1D743D-6C6A-8B4E-8085-37D9DEED82E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666999" y="3687030"/>
              <a:ext cx="4358369" cy="148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D94AD5A8-DEBD-3541-B35F-9947E707ED10}"/>
                </a:ext>
              </a:extLst>
            </p:cNvPr>
            <p:cNvCxnSpPr/>
            <p:nvPr/>
          </p:nvCxnSpPr>
          <p:spPr bwMode="auto">
            <a:xfrm rot="5400000" flipH="1" flipV="1">
              <a:off x="3820502" y="3572680"/>
              <a:ext cx="227112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A0E52598-97C1-5A4F-AE5F-0468A8EDCFCD}"/>
                </a:ext>
              </a:extLst>
            </p:cNvPr>
            <p:cNvCxnSpPr/>
            <p:nvPr/>
          </p:nvCxnSpPr>
          <p:spPr bwMode="auto">
            <a:xfrm rot="5400000">
              <a:off x="3369041" y="3576871"/>
              <a:ext cx="234701" cy="794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4F19B780-0C64-8445-8883-E523DEBBBFB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027726" y="2208707"/>
              <a:ext cx="0" cy="21550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7C5ECC75-BE20-AD45-857D-1EB89A509305}"/>
                </a:ext>
              </a:extLst>
            </p:cNvPr>
            <p:cNvCxnSpPr/>
            <p:nvPr/>
          </p:nvCxnSpPr>
          <p:spPr bwMode="auto">
            <a:xfrm>
              <a:off x="3200399" y="3329966"/>
              <a:ext cx="0" cy="36004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D94E2375-65BE-0F4E-9C7C-E22B4415BEAC}"/>
                </a:ext>
              </a:extLst>
            </p:cNvPr>
            <p:cNvSpPr/>
            <p:nvPr/>
          </p:nvSpPr>
          <p:spPr>
            <a:xfrm rot="16200000">
              <a:off x="1937970" y="2598477"/>
              <a:ext cx="1611440" cy="355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Calibri"/>
                  <a:cs typeface="Calibri"/>
                </a:rPr>
                <a:t>opinion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58BC0DF6-CD07-A141-912D-EAF5FB8BD9E3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3625870" y="3079219"/>
              <a:ext cx="1219201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6065E948-A81B-C14C-AAC1-DB55F109BCF5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4803056" y="3443246"/>
              <a:ext cx="457200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40C8EC8A-3811-9A4E-8BEB-5F222C7943D3}"/>
                </a:ext>
              </a:extLst>
            </p:cNvPr>
            <p:cNvCxnSpPr/>
            <p:nvPr/>
          </p:nvCxnSpPr>
          <p:spPr bwMode="auto">
            <a:xfrm rot="5400000">
              <a:off x="4849450" y="3200733"/>
              <a:ext cx="990599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83D4B349-9182-AE4E-98E7-638823507553}"/>
                </a:ext>
              </a:extLst>
            </p:cNvPr>
            <p:cNvCxnSpPr/>
            <p:nvPr/>
          </p:nvCxnSpPr>
          <p:spPr bwMode="auto">
            <a:xfrm rot="5400000">
              <a:off x="5451405" y="3938943"/>
              <a:ext cx="533399" cy="794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1149BD4C-151F-9641-9FB6-CE8E1DBEC0BF}"/>
                </a:ext>
              </a:extLst>
            </p:cNvPr>
            <p:cNvCxnSpPr/>
            <p:nvPr/>
          </p:nvCxnSpPr>
          <p:spPr bwMode="auto">
            <a:xfrm rot="5400000">
              <a:off x="5842363" y="3901946"/>
              <a:ext cx="457200" cy="794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C40E516B-86A3-7645-9277-D46F83DE8B3F}"/>
                </a:ext>
              </a:extLst>
            </p:cNvPr>
            <p:cNvCxnSpPr/>
            <p:nvPr/>
          </p:nvCxnSpPr>
          <p:spPr bwMode="auto">
            <a:xfrm rot="5400000">
              <a:off x="3740542" y="2765937"/>
              <a:ext cx="1828800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F4540D2B-7815-9B49-A460-E706E37FA59A}"/>
                </a:ext>
              </a:extLst>
            </p:cNvPr>
            <p:cNvCxnSpPr/>
            <p:nvPr/>
          </p:nvCxnSpPr>
          <p:spPr bwMode="auto">
            <a:xfrm rot="5400000">
              <a:off x="5614147" y="2798536"/>
              <a:ext cx="1752601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2616F309-E5CA-DC48-A158-5E2BD884A419}"/>
              </a:ext>
            </a:extLst>
          </p:cNvPr>
          <p:cNvCxnSpPr>
            <a:cxnSpLocks/>
          </p:cNvCxnSpPr>
          <p:nvPr/>
        </p:nvCxnSpPr>
        <p:spPr>
          <a:xfrm>
            <a:off x="1285817" y="1114140"/>
            <a:ext cx="0" cy="16991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93F001B2-EE48-4A47-9C6D-0C1E84A5176D}"/>
              </a:ext>
            </a:extLst>
          </p:cNvPr>
          <p:cNvCxnSpPr>
            <a:cxnSpLocks/>
          </p:cNvCxnSpPr>
          <p:nvPr/>
        </p:nvCxnSpPr>
        <p:spPr>
          <a:xfrm flipV="1">
            <a:off x="3168439" y="956999"/>
            <a:ext cx="0" cy="27495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xmlns="" id="{6C6AF2A6-B859-7641-A032-A849C7241797}"/>
              </a:ext>
            </a:extLst>
          </p:cNvPr>
          <p:cNvSpPr/>
          <p:nvPr/>
        </p:nvSpPr>
        <p:spPr>
          <a:xfrm>
            <a:off x="1301539" y="2814468"/>
            <a:ext cx="1851177" cy="365799"/>
          </a:xfrm>
          <a:prstGeom prst="roundRect">
            <a:avLst/>
          </a:prstGeom>
          <a:solidFill>
            <a:srgbClr val="C6CD82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2"/>
                </a:solidFill>
              </a:rPr>
              <a:t>Train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D35254F9-4571-974B-92D4-8E7E252A9F49}"/>
              </a:ext>
            </a:extLst>
          </p:cNvPr>
          <p:cNvCxnSpPr>
            <a:cxnSpLocks/>
          </p:cNvCxnSpPr>
          <p:nvPr/>
        </p:nvCxnSpPr>
        <p:spPr>
          <a:xfrm flipV="1">
            <a:off x="4648201" y="919710"/>
            <a:ext cx="0" cy="27495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xmlns="" id="{100E2B0C-72D2-384F-8E1E-FB173F5C992A}"/>
              </a:ext>
            </a:extLst>
          </p:cNvPr>
          <p:cNvSpPr/>
          <p:nvPr/>
        </p:nvSpPr>
        <p:spPr>
          <a:xfrm>
            <a:off x="4648201" y="2813276"/>
            <a:ext cx="1001496" cy="365799"/>
          </a:xfrm>
          <a:prstGeom prst="roundRect">
            <a:avLst/>
          </a:prstGeom>
          <a:solidFill>
            <a:srgbClr val="C6CD82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2"/>
                </a:solidFill>
              </a:rPr>
              <a:t>Predict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EDC0413-EE25-474A-9DCA-4C25280D31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76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8761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0AE8334F-4405-A147-A04E-C2073F56884E}"/>
              </a:ext>
            </a:extLst>
          </p:cNvPr>
          <p:cNvSpPr/>
          <p:nvPr/>
        </p:nvSpPr>
        <p:spPr>
          <a:xfrm>
            <a:off x="5448300" y="1867425"/>
            <a:ext cx="3669476" cy="838200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2"/>
                </a:solidFill>
              </a:rPr>
              <a:t>Improvement on prediction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861079B-D037-4741-8C99-C9C64514AA7A}"/>
              </a:ext>
            </a:extLst>
          </p:cNvPr>
          <p:cNvGrpSpPr/>
          <p:nvPr/>
        </p:nvGrpSpPr>
        <p:grpSpPr>
          <a:xfrm>
            <a:off x="815503" y="1232183"/>
            <a:ext cx="4542240" cy="1590468"/>
            <a:chOff x="2565992" y="1852331"/>
            <a:chExt cx="4459376" cy="2511404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7F1D743D-6C6A-8B4E-8085-37D9DEED82E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666999" y="3687030"/>
              <a:ext cx="4358369" cy="148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D94AD5A8-DEBD-3541-B35F-9947E707ED10}"/>
                </a:ext>
              </a:extLst>
            </p:cNvPr>
            <p:cNvCxnSpPr/>
            <p:nvPr/>
          </p:nvCxnSpPr>
          <p:spPr bwMode="auto">
            <a:xfrm rot="5400000" flipH="1" flipV="1">
              <a:off x="3820502" y="3572680"/>
              <a:ext cx="227112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A0E52598-97C1-5A4F-AE5F-0468A8EDCFCD}"/>
                </a:ext>
              </a:extLst>
            </p:cNvPr>
            <p:cNvCxnSpPr/>
            <p:nvPr/>
          </p:nvCxnSpPr>
          <p:spPr bwMode="auto">
            <a:xfrm rot="5400000">
              <a:off x="3369041" y="3576871"/>
              <a:ext cx="234701" cy="794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4F19B780-0C64-8445-8883-E523DEBBBFB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027726" y="2208707"/>
              <a:ext cx="0" cy="21550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7C5ECC75-BE20-AD45-857D-1EB89A509305}"/>
                </a:ext>
              </a:extLst>
            </p:cNvPr>
            <p:cNvCxnSpPr/>
            <p:nvPr/>
          </p:nvCxnSpPr>
          <p:spPr bwMode="auto">
            <a:xfrm>
              <a:off x="3200399" y="3329966"/>
              <a:ext cx="0" cy="36004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D94E2375-65BE-0F4E-9C7C-E22B4415BEAC}"/>
                </a:ext>
              </a:extLst>
            </p:cNvPr>
            <p:cNvSpPr/>
            <p:nvPr/>
          </p:nvSpPr>
          <p:spPr>
            <a:xfrm rot="16200000">
              <a:off x="1937970" y="2598477"/>
              <a:ext cx="1611440" cy="355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Calibri"/>
                  <a:cs typeface="Calibri"/>
                </a:rPr>
                <a:t>opinion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58BC0DF6-CD07-A141-912D-EAF5FB8BD9E3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3625870" y="3079219"/>
              <a:ext cx="1219201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6065E948-A81B-C14C-AAC1-DB55F109BCF5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4803056" y="3443246"/>
              <a:ext cx="457200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40C8EC8A-3811-9A4E-8BEB-5F222C7943D3}"/>
                </a:ext>
              </a:extLst>
            </p:cNvPr>
            <p:cNvCxnSpPr/>
            <p:nvPr/>
          </p:nvCxnSpPr>
          <p:spPr bwMode="auto">
            <a:xfrm rot="5400000">
              <a:off x="4849450" y="3200733"/>
              <a:ext cx="990599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83D4B349-9182-AE4E-98E7-638823507553}"/>
                </a:ext>
              </a:extLst>
            </p:cNvPr>
            <p:cNvCxnSpPr/>
            <p:nvPr/>
          </p:nvCxnSpPr>
          <p:spPr bwMode="auto">
            <a:xfrm rot="5400000">
              <a:off x="5451405" y="3938943"/>
              <a:ext cx="533399" cy="794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1149BD4C-151F-9641-9FB6-CE8E1DBEC0BF}"/>
                </a:ext>
              </a:extLst>
            </p:cNvPr>
            <p:cNvCxnSpPr/>
            <p:nvPr/>
          </p:nvCxnSpPr>
          <p:spPr bwMode="auto">
            <a:xfrm rot="5400000">
              <a:off x="5842363" y="3901946"/>
              <a:ext cx="457200" cy="794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C40E516B-86A3-7645-9277-D46F83DE8B3F}"/>
                </a:ext>
              </a:extLst>
            </p:cNvPr>
            <p:cNvCxnSpPr/>
            <p:nvPr/>
          </p:nvCxnSpPr>
          <p:spPr bwMode="auto">
            <a:xfrm rot="5400000">
              <a:off x="3740542" y="2765937"/>
              <a:ext cx="1828800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F4540D2B-7815-9B49-A460-E706E37FA59A}"/>
                </a:ext>
              </a:extLst>
            </p:cNvPr>
            <p:cNvCxnSpPr/>
            <p:nvPr/>
          </p:nvCxnSpPr>
          <p:spPr bwMode="auto">
            <a:xfrm rot="5400000">
              <a:off x="5614147" y="2798536"/>
              <a:ext cx="1752601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2616F309-E5CA-DC48-A158-5E2BD884A419}"/>
              </a:ext>
            </a:extLst>
          </p:cNvPr>
          <p:cNvCxnSpPr>
            <a:cxnSpLocks/>
          </p:cNvCxnSpPr>
          <p:nvPr/>
        </p:nvCxnSpPr>
        <p:spPr>
          <a:xfrm>
            <a:off x="1285817" y="1114140"/>
            <a:ext cx="0" cy="25904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93F001B2-EE48-4A47-9C6D-0C1E84A5176D}"/>
              </a:ext>
            </a:extLst>
          </p:cNvPr>
          <p:cNvCxnSpPr>
            <a:cxnSpLocks/>
          </p:cNvCxnSpPr>
          <p:nvPr/>
        </p:nvCxnSpPr>
        <p:spPr>
          <a:xfrm flipV="1">
            <a:off x="3168439" y="956999"/>
            <a:ext cx="0" cy="27495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xmlns="" id="{6C6AF2A6-B859-7641-A032-A849C7241797}"/>
              </a:ext>
            </a:extLst>
          </p:cNvPr>
          <p:cNvSpPr/>
          <p:nvPr/>
        </p:nvSpPr>
        <p:spPr>
          <a:xfrm>
            <a:off x="1301539" y="2814468"/>
            <a:ext cx="1851177" cy="365799"/>
          </a:xfrm>
          <a:prstGeom prst="roundRect">
            <a:avLst/>
          </a:prstGeom>
          <a:solidFill>
            <a:srgbClr val="C6CD82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2"/>
                </a:solidFill>
              </a:rPr>
              <a:t>Train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D35254F9-4571-974B-92D4-8E7E252A9F49}"/>
              </a:ext>
            </a:extLst>
          </p:cNvPr>
          <p:cNvCxnSpPr>
            <a:cxnSpLocks/>
          </p:cNvCxnSpPr>
          <p:nvPr/>
        </p:nvCxnSpPr>
        <p:spPr>
          <a:xfrm flipV="1">
            <a:off x="4648201" y="919710"/>
            <a:ext cx="0" cy="27495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xmlns="" id="{100E2B0C-72D2-384F-8E1E-FB173F5C992A}"/>
              </a:ext>
            </a:extLst>
          </p:cNvPr>
          <p:cNvSpPr/>
          <p:nvPr/>
        </p:nvSpPr>
        <p:spPr>
          <a:xfrm>
            <a:off x="4648201" y="2813276"/>
            <a:ext cx="1001496" cy="365799"/>
          </a:xfrm>
          <a:prstGeom prst="roundRect">
            <a:avLst/>
          </a:prstGeom>
          <a:solidFill>
            <a:srgbClr val="C6CD82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2"/>
                </a:solidFill>
              </a:rPr>
              <a:t>Predict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00C56A4F-74BC-4F48-B7BD-E5E4BDCD2220}"/>
              </a:ext>
            </a:extLst>
          </p:cNvPr>
          <p:cNvGrpSpPr/>
          <p:nvPr/>
        </p:nvGrpSpPr>
        <p:grpSpPr>
          <a:xfrm>
            <a:off x="791760" y="2889407"/>
            <a:ext cx="2256240" cy="1158176"/>
            <a:chOff x="2565992" y="1882069"/>
            <a:chExt cx="2215079" cy="182880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xmlns="" id="{4A113437-EE6D-E741-8EDC-B2BFCAC4B5E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66999" y="3688518"/>
              <a:ext cx="2114072" cy="61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1C0F3686-53C7-2241-B1C1-D220166CF6AC}"/>
                </a:ext>
              </a:extLst>
            </p:cNvPr>
            <p:cNvCxnSpPr/>
            <p:nvPr/>
          </p:nvCxnSpPr>
          <p:spPr bwMode="auto">
            <a:xfrm rot="5400000" flipH="1" flipV="1">
              <a:off x="3820502" y="3572680"/>
              <a:ext cx="227112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F2A80CB8-EF5E-8E44-B226-F5C619E6867F}"/>
                </a:ext>
              </a:extLst>
            </p:cNvPr>
            <p:cNvCxnSpPr/>
            <p:nvPr/>
          </p:nvCxnSpPr>
          <p:spPr bwMode="auto">
            <a:xfrm rot="5400000">
              <a:off x="3369041" y="3576871"/>
              <a:ext cx="234701" cy="794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DF4EFC9D-854F-6848-9E44-BFB12250B40F}"/>
                </a:ext>
              </a:extLst>
            </p:cNvPr>
            <p:cNvCxnSpPr/>
            <p:nvPr/>
          </p:nvCxnSpPr>
          <p:spPr bwMode="auto">
            <a:xfrm>
              <a:off x="3200399" y="3329966"/>
              <a:ext cx="0" cy="36004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22526F81-D1AD-BD43-96ED-55BA5D406C88}"/>
                </a:ext>
              </a:extLst>
            </p:cNvPr>
            <p:cNvSpPr/>
            <p:nvPr/>
          </p:nvSpPr>
          <p:spPr>
            <a:xfrm rot="16200000">
              <a:off x="1937970" y="2598477"/>
              <a:ext cx="1611440" cy="355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Calibri"/>
                  <a:cs typeface="Calibri"/>
                </a:rPr>
                <a:t>opinion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3F361FDE-EA31-B24A-A6ED-532243EB7760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3625870" y="3079219"/>
              <a:ext cx="1219201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072E326B-7BBE-214F-9B74-0B38EA9380E2}"/>
                </a:ext>
              </a:extLst>
            </p:cNvPr>
            <p:cNvCxnSpPr/>
            <p:nvPr/>
          </p:nvCxnSpPr>
          <p:spPr bwMode="auto">
            <a:xfrm rot="5400000">
              <a:off x="3740542" y="2795675"/>
              <a:ext cx="1828800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B5DD81D2-9637-794E-91F0-71638A266544}"/>
              </a:ext>
            </a:extLst>
          </p:cNvPr>
          <p:cNvCxnSpPr>
            <a:cxnSpLocks/>
          </p:cNvCxnSpPr>
          <p:nvPr/>
        </p:nvCxnSpPr>
        <p:spPr>
          <a:xfrm>
            <a:off x="1285817" y="2980783"/>
            <a:ext cx="0" cy="18389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650D8C7-EAE5-7F41-897B-853CB0CD9B59}"/>
              </a:ext>
            </a:extLst>
          </p:cNvPr>
          <p:cNvSpPr/>
          <p:nvPr/>
        </p:nvSpPr>
        <p:spPr>
          <a:xfrm>
            <a:off x="1295400" y="3666583"/>
            <a:ext cx="1060661" cy="685800"/>
          </a:xfrm>
          <a:prstGeom prst="rect">
            <a:avLst/>
          </a:prstGeom>
          <a:solidFill>
            <a:schemeClr val="accent5">
              <a:lumMod val="20000"/>
              <a:lumOff val="80000"/>
              <a:alpha val="21000"/>
            </a:schemeClr>
          </a:solidFill>
          <a:ln w="3175">
            <a:solidFill>
              <a:schemeClr val="accent1">
                <a:shade val="50000"/>
                <a:alpha val="6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xmlns="" id="{A6C436C3-C0CC-5F45-88DB-8CFC0A0F8C58}"/>
              </a:ext>
            </a:extLst>
          </p:cNvPr>
          <p:cNvSpPr/>
          <p:nvPr/>
        </p:nvSpPr>
        <p:spPr>
          <a:xfrm>
            <a:off x="2279861" y="4350544"/>
            <a:ext cx="1834939" cy="488156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2"/>
                </a:solidFill>
              </a:rPr>
              <a:t>Parameters</a:t>
            </a: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xmlns="" id="{E438987F-2946-ED47-9178-B940F0B67380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1949704" y="4228410"/>
            <a:ext cx="282386" cy="530332"/>
          </a:xfrm>
          <a:prstGeom prst="bentConnector2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xmlns="" id="{6EDBF17F-C5BC-824E-9B45-55A57C995AD6}"/>
              </a:ext>
            </a:extLst>
          </p:cNvPr>
          <p:cNvSpPr/>
          <p:nvPr/>
        </p:nvSpPr>
        <p:spPr>
          <a:xfrm>
            <a:off x="4870662" y="3607902"/>
            <a:ext cx="1219200" cy="381000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295D9CB5-AD82-2A4B-BFA0-4A9BAB779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861" y="3684102"/>
            <a:ext cx="990600" cy="228600"/>
          </a:xfrm>
          <a:prstGeom prst="rect">
            <a:avLst/>
          </a:prstGeom>
        </p:spPr>
      </p:pic>
      <p:cxnSp>
        <p:nvCxnSpPr>
          <p:cNvPr id="91" name="Elbow Connector 90">
            <a:extLst>
              <a:ext uri="{FF2B5EF4-FFF2-40B4-BE49-F238E27FC236}">
                <a16:creationId xmlns:a16="http://schemas.microsoft.com/office/drawing/2014/main" xmlns="" id="{B24259D4-073A-0A40-BE5A-194AE32DEC64}"/>
              </a:ext>
            </a:extLst>
          </p:cNvPr>
          <p:cNvCxnSpPr>
            <a:cxnSpLocks/>
            <a:stCxn id="76" idx="3"/>
            <a:endCxn id="82" idx="2"/>
          </p:cNvCxnSpPr>
          <p:nvPr/>
        </p:nvCxnSpPr>
        <p:spPr>
          <a:xfrm flipV="1">
            <a:off x="4114800" y="3988902"/>
            <a:ext cx="1365462" cy="605720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CC00CEE-E4FE-BA4B-8BE8-FDF935E967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77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xmlns="" id="{053D58E7-049A-704F-ACAD-8F242E41B173}"/>
              </a:ext>
            </a:extLst>
          </p:cNvPr>
          <p:cNvSpPr txBox="1">
            <a:spLocks/>
          </p:cNvSpPr>
          <p:nvPr/>
        </p:nvSpPr>
        <p:spPr>
          <a:xfrm>
            <a:off x="457200" y="114300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leway"/>
              <a:buNone/>
              <a:defRPr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indent="0">
              <a:spcBef>
                <a:spcPts val="0"/>
              </a:spcBef>
              <a:buClr>
                <a:schemeClr val="dk2"/>
              </a:buClr>
              <a:buFont typeface="Raleway"/>
              <a:buNone/>
              <a:defRPr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" sz="2800">
                <a:ea typeface="Lato"/>
                <a:cs typeface="Lato"/>
                <a:sym typeface="Lato"/>
              </a:rPr>
              <a:t>Evaluation protocol</a:t>
            </a:r>
            <a:endParaRPr lang="en" sz="2800" i="1" dirty="0"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82154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1">
            <a:extLst>
              <a:ext uri="{FF2B5EF4-FFF2-40B4-BE49-F238E27FC236}">
                <a16:creationId xmlns:a16="http://schemas.microsoft.com/office/drawing/2014/main" xmlns="" id="{8635D604-C1B6-8743-8497-E4A74B64B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7688700" cy="594600"/>
          </a:xfrm>
        </p:spPr>
        <p:txBody>
          <a:bodyPr/>
          <a:lstStyle/>
          <a:p>
            <a:pPr lvl="0"/>
            <a:r>
              <a:rPr lang="en" sz="2800" dirty="0">
                <a:ea typeface="Lato"/>
                <a:cs typeface="Lato"/>
                <a:sym typeface="Lato"/>
              </a:rPr>
              <a:t>Datasets</a:t>
            </a:r>
            <a:endParaRPr lang="en" sz="2800" i="1" dirty="0">
              <a:ea typeface="Lato"/>
              <a:cs typeface="Lato"/>
              <a:sym typeface="La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43306E-207A-1442-9497-086ACAB041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624" y="2328717"/>
            <a:ext cx="2071859" cy="113838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54299FFE-2FD2-DB41-9923-2DE1E08C6086}"/>
              </a:ext>
            </a:extLst>
          </p:cNvPr>
          <p:cNvSpPr txBox="1">
            <a:spLocks/>
          </p:cNvSpPr>
          <p:nvPr/>
        </p:nvSpPr>
        <p:spPr bwMode="auto">
          <a:xfrm>
            <a:off x="3048000" y="1197632"/>
            <a:ext cx="568838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Arial" panose="020B0604020202020204" pitchFamily="34" charset="0"/>
              </a:rPr>
              <a:t>Bollywood</a:t>
            </a:r>
            <a:endParaRPr kumimoji="0" lang="en-US" sz="3000" i="0" u="none" strike="noStrike" kern="0" cap="none" spc="0" normalizeH="0" baseline="3000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DejaVu Sans" charset="0"/>
              <a:cs typeface="Arial" panose="020B06040202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A8E080AB-42AA-2B44-B31C-32194629C601}"/>
              </a:ext>
            </a:extLst>
          </p:cNvPr>
          <p:cNvSpPr txBox="1">
            <a:spLocks/>
          </p:cNvSpPr>
          <p:nvPr/>
        </p:nvSpPr>
        <p:spPr bwMode="auto">
          <a:xfrm>
            <a:off x="3048000" y="1897960"/>
            <a:ext cx="6048178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Arial" panose="020B0604020202020204" pitchFamily="34" charset="0"/>
              </a:rPr>
              <a:t>Sports</a:t>
            </a:r>
            <a:endParaRPr kumimoji="0" lang="en-US" sz="2400" i="0" u="none" strike="noStrike" kern="0" cap="none" spc="0" normalizeH="0" baseline="3000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DejaVu Sans" charset="0"/>
              <a:cs typeface="Arial" panose="020B0604020202020204" pitchFamily="34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C9231F29-B274-2A45-AA3A-D1F0BC1C3921}"/>
              </a:ext>
            </a:extLst>
          </p:cNvPr>
          <p:cNvSpPr txBox="1">
            <a:spLocks/>
          </p:cNvSpPr>
          <p:nvPr/>
        </p:nvSpPr>
        <p:spPr bwMode="auto">
          <a:xfrm>
            <a:off x="3004574" y="2620697"/>
            <a:ext cx="568838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Arial" panose="020B0604020202020204" pitchFamily="34" charset="0"/>
              </a:rPr>
              <a:t>Series</a:t>
            </a:r>
            <a:endParaRPr kumimoji="0" lang="en-US" sz="2400" i="0" u="none" strike="noStrike" kern="0" cap="none" spc="0" normalizeH="0" baseline="3000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DejaVu Sans" charset="0"/>
              <a:cs typeface="Arial" panose="020B060402020202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95110E3A-8262-2149-B72C-559B70C59E7F}"/>
              </a:ext>
            </a:extLst>
          </p:cNvPr>
          <p:cNvSpPr txBox="1">
            <a:spLocks/>
          </p:cNvSpPr>
          <p:nvPr/>
        </p:nvSpPr>
        <p:spPr bwMode="auto">
          <a:xfrm>
            <a:off x="3004574" y="3389584"/>
            <a:ext cx="568838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Arial" panose="020B0604020202020204" pitchFamily="34" charset="0"/>
              </a:rPr>
              <a:t>Verdict</a:t>
            </a:r>
            <a:endParaRPr kumimoji="0" lang="en-US" sz="2400" i="0" u="none" strike="noStrike" kern="0" cap="none" spc="0" normalizeH="0" baseline="3000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DejaVu Sans" charset="0"/>
              <a:cs typeface="Arial" panose="020B0604020202020204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xmlns="" id="{7E9152C8-7E4F-314F-91C0-D6FE36AB9F44}"/>
              </a:ext>
            </a:extLst>
          </p:cNvPr>
          <p:cNvSpPr/>
          <p:nvPr/>
        </p:nvSpPr>
        <p:spPr bwMode="auto">
          <a:xfrm>
            <a:off x="2414804" y="1334768"/>
            <a:ext cx="504056" cy="3182112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ED5A2D99-6A48-364A-B0E7-3986C4CD8E0B}"/>
              </a:ext>
            </a:extLst>
          </p:cNvPr>
          <p:cNvSpPr txBox="1">
            <a:spLocks/>
          </p:cNvSpPr>
          <p:nvPr/>
        </p:nvSpPr>
        <p:spPr bwMode="auto">
          <a:xfrm>
            <a:off x="3048000" y="4232950"/>
            <a:ext cx="5688385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Arial" panose="020B0604020202020204" pitchFamily="34" charset="0"/>
              </a:rPr>
              <a:t>US elections</a:t>
            </a:r>
            <a:endParaRPr kumimoji="0" lang="en-US" sz="2400" i="0" u="none" strike="noStrike" kern="0" cap="none" spc="0" normalizeH="0" baseline="3000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DejaVu Sans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66E51FB-D80E-454A-A202-83E636405E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78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613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1947B320-11E9-6342-801A-B0F09E8AD30D}"/>
              </a:ext>
            </a:extLst>
          </p:cNvPr>
          <p:cNvSpPr/>
          <p:nvPr/>
        </p:nvSpPr>
        <p:spPr>
          <a:xfrm>
            <a:off x="7363962" y="1567094"/>
            <a:ext cx="1413504" cy="297180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DBAE0321-F254-9847-998F-91EFFD730AFB}"/>
              </a:ext>
            </a:extLst>
          </p:cNvPr>
          <p:cNvSpPr/>
          <p:nvPr/>
        </p:nvSpPr>
        <p:spPr>
          <a:xfrm>
            <a:off x="5560203" y="1562100"/>
            <a:ext cx="1806029" cy="29718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74A669AA-9FA6-DB41-81B3-5C8E551BF7AA}"/>
              </a:ext>
            </a:extLst>
          </p:cNvPr>
          <p:cNvSpPr/>
          <p:nvPr/>
        </p:nvSpPr>
        <p:spPr>
          <a:xfrm>
            <a:off x="4089759" y="1567094"/>
            <a:ext cx="1475238" cy="297180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A543B37A-DE03-004D-841A-49951EBD2960}"/>
              </a:ext>
            </a:extLst>
          </p:cNvPr>
          <p:cNvSpPr/>
          <p:nvPr/>
        </p:nvSpPr>
        <p:spPr>
          <a:xfrm>
            <a:off x="2286000" y="1562100"/>
            <a:ext cx="1806029" cy="29718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1">
            <a:extLst>
              <a:ext uri="{FF2B5EF4-FFF2-40B4-BE49-F238E27FC236}">
                <a16:creationId xmlns:a16="http://schemas.microsoft.com/office/drawing/2014/main" xmlns="" id="{8635D604-C1B6-8743-8497-E4A74B64B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7688700" cy="594600"/>
          </a:xfrm>
        </p:spPr>
        <p:txBody>
          <a:bodyPr/>
          <a:lstStyle/>
          <a:p>
            <a:pPr lvl="0"/>
            <a:r>
              <a:rPr lang="en" sz="2800" dirty="0">
                <a:ea typeface="Lato"/>
                <a:cs typeface="Lato"/>
                <a:sym typeface="Lato"/>
              </a:rPr>
              <a:t>Comparative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821F15D-8656-8640-A618-301801F35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435" y="1807919"/>
            <a:ext cx="1486889" cy="196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DC3BB1-A881-5C41-B150-E8DC2F128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741" y="1790700"/>
            <a:ext cx="841059" cy="246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3A3751-5B9A-8846-81CD-7BE95C9BC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308" y="1848701"/>
            <a:ext cx="1455264" cy="192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3BF81D9-E454-364B-B748-D9EC805EF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398" y="1808730"/>
            <a:ext cx="735373" cy="201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48AD0D8-5496-5B41-9EDF-6D8E68BBC379}"/>
              </a:ext>
            </a:extLst>
          </p:cNvPr>
          <p:cNvCxnSpPr>
            <a:cxnSpLocks/>
          </p:cNvCxnSpPr>
          <p:nvPr/>
        </p:nvCxnSpPr>
        <p:spPr>
          <a:xfrm>
            <a:off x="5562600" y="952500"/>
            <a:ext cx="0" cy="3581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7738067-9BE3-0B4C-AF53-09290534A476}"/>
              </a:ext>
            </a:extLst>
          </p:cNvPr>
          <p:cNvCxnSpPr>
            <a:cxnSpLocks/>
          </p:cNvCxnSpPr>
          <p:nvPr/>
        </p:nvCxnSpPr>
        <p:spPr>
          <a:xfrm flipH="1">
            <a:off x="304800" y="1562100"/>
            <a:ext cx="84582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98F6408-9A3D-3F4A-853A-BB16CE7AB9E4}"/>
              </a:ext>
            </a:extLst>
          </p:cNvPr>
          <p:cNvCxnSpPr>
            <a:cxnSpLocks/>
          </p:cNvCxnSpPr>
          <p:nvPr/>
        </p:nvCxnSpPr>
        <p:spPr>
          <a:xfrm flipH="1">
            <a:off x="304800" y="952500"/>
            <a:ext cx="84582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FB8D6A91-BFBD-F84F-828D-9C8DCAC68678}"/>
              </a:ext>
            </a:extLst>
          </p:cNvPr>
          <p:cNvCxnSpPr>
            <a:cxnSpLocks/>
          </p:cNvCxnSpPr>
          <p:nvPr/>
        </p:nvCxnSpPr>
        <p:spPr>
          <a:xfrm>
            <a:off x="304800" y="952500"/>
            <a:ext cx="0" cy="3581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2FFD9115-45FF-CF4F-8B32-7C86B66D2FB7}"/>
              </a:ext>
            </a:extLst>
          </p:cNvPr>
          <p:cNvCxnSpPr>
            <a:cxnSpLocks/>
          </p:cNvCxnSpPr>
          <p:nvPr/>
        </p:nvCxnSpPr>
        <p:spPr>
          <a:xfrm>
            <a:off x="8763000" y="952500"/>
            <a:ext cx="0" cy="3581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EDB78EA0-7B51-C240-AA5B-D49C37074FDE}"/>
              </a:ext>
            </a:extLst>
          </p:cNvPr>
          <p:cNvCxnSpPr>
            <a:cxnSpLocks/>
          </p:cNvCxnSpPr>
          <p:nvPr/>
        </p:nvCxnSpPr>
        <p:spPr>
          <a:xfrm flipH="1">
            <a:off x="304800" y="4533900"/>
            <a:ext cx="84582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2A73459-01F7-C44D-A034-4FAAE5BB576B}"/>
              </a:ext>
            </a:extLst>
          </p:cNvPr>
          <p:cNvCxnSpPr>
            <a:cxnSpLocks/>
          </p:cNvCxnSpPr>
          <p:nvPr/>
        </p:nvCxnSpPr>
        <p:spPr>
          <a:xfrm>
            <a:off x="2286000" y="952500"/>
            <a:ext cx="0" cy="3581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AC93319-957A-0B4A-B2D4-7E0E9642B17B}"/>
              </a:ext>
            </a:extLst>
          </p:cNvPr>
          <p:cNvSpPr txBox="1"/>
          <p:nvPr/>
        </p:nvSpPr>
        <p:spPr>
          <a:xfrm>
            <a:off x="434428" y="2488727"/>
            <a:ext cx="14705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Elections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08A87AE-7338-8049-88FB-75EC914D8F25}"/>
              </a:ext>
            </a:extLst>
          </p:cNvPr>
          <p:cNvSpPr txBox="1"/>
          <p:nvPr/>
        </p:nvSpPr>
        <p:spPr>
          <a:xfrm>
            <a:off x="5646721" y="1046197"/>
            <a:ext cx="1752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FR: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7B4A666-88B3-8442-A812-2908425F9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848" y="1068294"/>
            <a:ext cx="1468704" cy="3415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6DE5E55-99C0-C741-9F08-66329AC3A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9867" y="1145971"/>
            <a:ext cx="2356671" cy="25250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9FDA062B-061B-9F4C-853B-0D3C85C63434}"/>
              </a:ext>
            </a:extLst>
          </p:cNvPr>
          <p:cNvCxnSpPr>
            <a:cxnSpLocks/>
          </p:cNvCxnSpPr>
          <p:nvPr/>
        </p:nvCxnSpPr>
        <p:spPr>
          <a:xfrm>
            <a:off x="7371444" y="1562100"/>
            <a:ext cx="0" cy="29718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745D298B-4AD7-BE4B-9123-F3B6D87DD360}"/>
              </a:ext>
            </a:extLst>
          </p:cNvPr>
          <p:cNvCxnSpPr>
            <a:cxnSpLocks/>
          </p:cNvCxnSpPr>
          <p:nvPr/>
        </p:nvCxnSpPr>
        <p:spPr>
          <a:xfrm>
            <a:off x="4106495" y="1562100"/>
            <a:ext cx="0" cy="2971800"/>
          </a:xfrm>
          <a:prstGeom prst="line">
            <a:avLst/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A80ADA0-531A-CF4F-BBA7-6B632CC35DC4}"/>
              </a:ext>
            </a:extLst>
          </p:cNvPr>
          <p:cNvSpPr txBox="1"/>
          <p:nvPr/>
        </p:nvSpPr>
        <p:spPr>
          <a:xfrm>
            <a:off x="461143" y="3280202"/>
            <a:ext cx="14705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Series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30B8FCF-2E7C-704B-9A3F-8A91DC4F3DA8}"/>
              </a:ext>
            </a:extLst>
          </p:cNvPr>
          <p:cNvSpPr txBox="1"/>
          <p:nvPr/>
        </p:nvSpPr>
        <p:spPr>
          <a:xfrm>
            <a:off x="503812" y="4042202"/>
            <a:ext cx="14705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Verdict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EA9EFB7-4F65-6A4D-B8EA-675B57C8BB8D}"/>
              </a:ext>
            </a:extLst>
          </p:cNvPr>
          <p:cNvSpPr txBox="1"/>
          <p:nvPr/>
        </p:nvSpPr>
        <p:spPr>
          <a:xfrm>
            <a:off x="2352463" y="2482571"/>
            <a:ext cx="14705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0.146	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0618C53-1799-5348-B3F7-A3CF465F486C}"/>
              </a:ext>
            </a:extLst>
          </p:cNvPr>
          <p:cNvSpPr txBox="1"/>
          <p:nvPr/>
        </p:nvSpPr>
        <p:spPr>
          <a:xfrm>
            <a:off x="2328669" y="3981003"/>
            <a:ext cx="14705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0.060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FB3DBA6-F7A7-8F4B-A45E-8B3EE16DE6CD}"/>
              </a:ext>
            </a:extLst>
          </p:cNvPr>
          <p:cNvSpPr txBox="1"/>
          <p:nvPr/>
        </p:nvSpPr>
        <p:spPr>
          <a:xfrm>
            <a:off x="2362200" y="3238500"/>
            <a:ext cx="14705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0.110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BCD7AE5-A335-F74F-9075-BE8FA064832A}"/>
              </a:ext>
            </a:extLst>
          </p:cNvPr>
          <p:cNvSpPr txBox="1"/>
          <p:nvPr/>
        </p:nvSpPr>
        <p:spPr>
          <a:xfrm>
            <a:off x="4267200" y="3238500"/>
            <a:ext cx="14705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0.213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4FDF6FC-EBAB-B646-9EAB-AABB475C4789}"/>
              </a:ext>
            </a:extLst>
          </p:cNvPr>
          <p:cNvSpPr txBox="1"/>
          <p:nvPr/>
        </p:nvSpPr>
        <p:spPr>
          <a:xfrm>
            <a:off x="4267200" y="2476500"/>
            <a:ext cx="14705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0.193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F8370FC-1FBE-A549-925D-8D348BB55E2D}"/>
              </a:ext>
            </a:extLst>
          </p:cNvPr>
          <p:cNvSpPr txBox="1"/>
          <p:nvPr/>
        </p:nvSpPr>
        <p:spPr>
          <a:xfrm>
            <a:off x="4188425" y="4021351"/>
            <a:ext cx="14705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0.090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F02AD78-00BB-9048-8494-ED5CA3A0F90E}"/>
              </a:ext>
            </a:extLst>
          </p:cNvPr>
          <p:cNvSpPr txBox="1"/>
          <p:nvPr/>
        </p:nvSpPr>
        <p:spPr>
          <a:xfrm>
            <a:off x="5692228" y="4042202"/>
            <a:ext cx="14705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0.057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450DB27-A1F1-7B41-992F-4BA69083E893}"/>
              </a:ext>
            </a:extLst>
          </p:cNvPr>
          <p:cNvSpPr txBox="1"/>
          <p:nvPr/>
        </p:nvSpPr>
        <p:spPr>
          <a:xfrm>
            <a:off x="5715000" y="3280202"/>
            <a:ext cx="14705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0.097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84F7D481-89E4-8F4E-950A-A5019B3DD31D}"/>
              </a:ext>
            </a:extLst>
          </p:cNvPr>
          <p:cNvSpPr txBox="1"/>
          <p:nvPr/>
        </p:nvSpPr>
        <p:spPr>
          <a:xfrm>
            <a:off x="5715000" y="2518202"/>
            <a:ext cx="14705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0.073	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13B2348-22AF-C04B-8BE5-CBFDC674248A}"/>
              </a:ext>
            </a:extLst>
          </p:cNvPr>
          <p:cNvSpPr txBox="1"/>
          <p:nvPr/>
        </p:nvSpPr>
        <p:spPr>
          <a:xfrm>
            <a:off x="7521028" y="2504263"/>
            <a:ext cx="14705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0.098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48958A85-198B-AE42-A895-EE5A8372CA55}"/>
              </a:ext>
            </a:extLst>
          </p:cNvPr>
          <p:cNvSpPr txBox="1"/>
          <p:nvPr/>
        </p:nvSpPr>
        <p:spPr>
          <a:xfrm>
            <a:off x="7543800" y="3314700"/>
            <a:ext cx="14705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0.125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1B4FB955-E8CD-D04B-91F5-FC6EC630755D}"/>
              </a:ext>
            </a:extLst>
          </p:cNvPr>
          <p:cNvSpPr txBox="1"/>
          <p:nvPr/>
        </p:nvSpPr>
        <p:spPr>
          <a:xfrm>
            <a:off x="7543800" y="3981003"/>
            <a:ext cx="14705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0.073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6821C6B1-15B6-DA43-B196-781527EE210B}"/>
              </a:ext>
            </a:extLst>
          </p:cNvPr>
          <p:cNvCxnSpPr>
            <a:cxnSpLocks/>
          </p:cNvCxnSpPr>
          <p:nvPr/>
        </p:nvCxnSpPr>
        <p:spPr>
          <a:xfrm flipH="1">
            <a:off x="304800" y="2171700"/>
            <a:ext cx="84582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7A6C7AA1-133F-E24B-BF84-9BE313B02688}"/>
              </a:ext>
            </a:extLst>
          </p:cNvPr>
          <p:cNvCxnSpPr>
            <a:cxnSpLocks/>
          </p:cNvCxnSpPr>
          <p:nvPr/>
        </p:nvCxnSpPr>
        <p:spPr>
          <a:xfrm flipH="1">
            <a:off x="304800" y="3086100"/>
            <a:ext cx="84582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165AC5F5-0F41-DF4D-A646-3E2EBD97FE9B}"/>
              </a:ext>
            </a:extLst>
          </p:cNvPr>
          <p:cNvCxnSpPr>
            <a:cxnSpLocks/>
          </p:cNvCxnSpPr>
          <p:nvPr/>
        </p:nvCxnSpPr>
        <p:spPr>
          <a:xfrm flipH="1">
            <a:off x="333167" y="3848100"/>
            <a:ext cx="84582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45CA0D95-F190-A446-A624-5F2D0663228F}"/>
              </a:ext>
            </a:extLst>
          </p:cNvPr>
          <p:cNvSpPr txBox="1"/>
          <p:nvPr/>
        </p:nvSpPr>
        <p:spPr>
          <a:xfrm>
            <a:off x="2442169" y="1064736"/>
            <a:ext cx="1752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MSE: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B1290D5-CEAD-6245-A116-5EAA71D493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79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77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29450" y="6269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Poisson Process</a:t>
            </a:r>
          </a:p>
        </p:txBody>
      </p:sp>
      <p:sp>
        <p:nvSpPr>
          <p:cNvPr id="297" name="Shape 297"/>
          <p:cNvSpPr/>
          <p:nvPr/>
        </p:nvSpPr>
        <p:spPr>
          <a:xfrm>
            <a:off x="1232275" y="2761225"/>
            <a:ext cx="3288599" cy="371699"/>
          </a:xfrm>
          <a:prstGeom prst="rect">
            <a:avLst/>
          </a:prstGeom>
          <a:solidFill>
            <a:srgbClr val="A8B97F">
              <a:alpha val="61568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Intensity of a Poisson process</a:t>
            </a:r>
          </a:p>
        </p:txBody>
      </p:sp>
      <p:sp>
        <p:nvSpPr>
          <p:cNvPr id="298" name="Shape 298"/>
          <p:cNvSpPr/>
          <p:nvPr/>
        </p:nvSpPr>
        <p:spPr>
          <a:xfrm>
            <a:off x="1232275" y="3597675"/>
            <a:ext cx="1787699" cy="371699"/>
          </a:xfrm>
          <a:prstGeom prst="rect">
            <a:avLst/>
          </a:prstGeom>
          <a:solidFill>
            <a:srgbClr val="008000">
              <a:alpha val="4000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Observations:</a:t>
            </a:r>
          </a:p>
        </p:txBody>
      </p:sp>
      <p:cxnSp>
        <p:nvCxnSpPr>
          <p:cNvPr id="299" name="Shape 299"/>
          <p:cNvCxnSpPr/>
          <p:nvPr/>
        </p:nvCxnSpPr>
        <p:spPr>
          <a:xfrm rot="10800000" flipH="1">
            <a:off x="1664244" y="2265076"/>
            <a:ext cx="5069100" cy="6599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pic>
        <p:nvPicPr>
          <p:cNvPr id="300" name="Shape 3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874" y="1971113"/>
            <a:ext cx="408599" cy="316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" name="Shape 301"/>
          <p:cNvCxnSpPr/>
          <p:nvPr/>
        </p:nvCxnSpPr>
        <p:spPr>
          <a:xfrm>
            <a:off x="1871810" y="1806275"/>
            <a:ext cx="0" cy="507600"/>
          </a:xfrm>
          <a:prstGeom prst="straightConnector1">
            <a:avLst/>
          </a:prstGeom>
          <a:solidFill>
            <a:srgbClr val="4F81BD"/>
          </a:solidFill>
          <a:ln w="2857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02" name="Shape 302"/>
          <p:cNvCxnSpPr/>
          <p:nvPr/>
        </p:nvCxnSpPr>
        <p:spPr>
          <a:xfrm>
            <a:off x="2281808" y="2017822"/>
            <a:ext cx="0" cy="2538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3" name="Shape 303"/>
          <p:cNvSpPr/>
          <p:nvPr/>
        </p:nvSpPr>
        <p:spPr>
          <a:xfrm>
            <a:off x="2223236" y="1933202"/>
            <a:ext cx="117000" cy="846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4" name="Shape 304"/>
          <p:cNvCxnSpPr/>
          <p:nvPr/>
        </p:nvCxnSpPr>
        <p:spPr>
          <a:xfrm>
            <a:off x="3043230" y="2017822"/>
            <a:ext cx="0" cy="2538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5" name="Shape 305"/>
          <p:cNvCxnSpPr/>
          <p:nvPr/>
        </p:nvCxnSpPr>
        <p:spPr>
          <a:xfrm>
            <a:off x="3628939" y="2017822"/>
            <a:ext cx="0" cy="2538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6" name="Shape 306"/>
          <p:cNvCxnSpPr/>
          <p:nvPr/>
        </p:nvCxnSpPr>
        <p:spPr>
          <a:xfrm>
            <a:off x="6498916" y="2339675"/>
            <a:ext cx="0" cy="507600"/>
          </a:xfrm>
          <a:prstGeom prst="straightConnector1">
            <a:avLst/>
          </a:prstGeom>
          <a:solidFill>
            <a:srgbClr val="4F81BD"/>
          </a:solidFill>
          <a:ln w="2857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307" name="Shape 307" descr="latex-image-1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8675" y="2912155"/>
            <a:ext cx="454500" cy="10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/>
          <p:nvPr/>
        </p:nvSpPr>
        <p:spPr>
          <a:xfrm>
            <a:off x="3570369" y="1933202"/>
            <a:ext cx="117000" cy="846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2984658" y="1933202"/>
            <a:ext cx="117000" cy="846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Shape 3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23236" y="2356296"/>
            <a:ext cx="154800" cy="14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26088" y="2356296"/>
            <a:ext cx="186300" cy="1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73219" y="2356296"/>
            <a:ext cx="102000" cy="13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/>
          <p:nvPr/>
        </p:nvSpPr>
        <p:spPr>
          <a:xfrm>
            <a:off x="6850340" y="2635840"/>
            <a:ext cx="1171500" cy="23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</a:p>
        </p:txBody>
      </p:sp>
      <p:cxnSp>
        <p:nvCxnSpPr>
          <p:cNvPr id="314" name="Shape 314"/>
          <p:cNvCxnSpPr/>
          <p:nvPr/>
        </p:nvCxnSpPr>
        <p:spPr>
          <a:xfrm>
            <a:off x="4331791" y="2017822"/>
            <a:ext cx="0" cy="2538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5" name="Shape 315"/>
          <p:cNvSpPr/>
          <p:nvPr/>
        </p:nvSpPr>
        <p:spPr>
          <a:xfrm>
            <a:off x="4273219" y="1933202"/>
            <a:ext cx="117000" cy="846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6" name="Shape 316"/>
          <p:cNvCxnSpPr/>
          <p:nvPr/>
        </p:nvCxnSpPr>
        <p:spPr>
          <a:xfrm>
            <a:off x="1899866" y="2144749"/>
            <a:ext cx="4627200" cy="0"/>
          </a:xfrm>
          <a:prstGeom prst="straightConnector1">
            <a:avLst/>
          </a:prstGeom>
          <a:solidFill>
            <a:srgbClr val="4F81BD"/>
          </a:solidFill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7" name="Shape 317"/>
          <p:cNvSpPr/>
          <p:nvPr/>
        </p:nvSpPr>
        <p:spPr>
          <a:xfrm>
            <a:off x="1724150" y="4093573"/>
            <a:ext cx="5857199" cy="99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AutoNum type="arabicPeriod"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Intensity independent of history</a:t>
            </a:r>
          </a:p>
          <a:p>
            <a: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AutoNum type="arabicPeriod"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Uniformly random occurrence</a:t>
            </a:r>
          </a:p>
          <a:p>
            <a: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AutoNum type="arabicPeriod"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Time interval follows exponential distribution</a:t>
            </a:r>
          </a:p>
        </p:txBody>
      </p:sp>
      <p:pic>
        <p:nvPicPr>
          <p:cNvPr id="318" name="Shape 3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91278" y="3192065"/>
            <a:ext cx="314099" cy="3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78431" y="3192065"/>
            <a:ext cx="1054199" cy="2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58237" y="2369017"/>
            <a:ext cx="215999" cy="16829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Shape 321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8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1">
            <a:extLst>
              <a:ext uri="{FF2B5EF4-FFF2-40B4-BE49-F238E27FC236}">
                <a16:creationId xmlns:a16="http://schemas.microsoft.com/office/drawing/2014/main" xmlns="" id="{8635D604-C1B6-8743-8497-E4A74B64B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7688700" cy="594600"/>
          </a:xfrm>
        </p:spPr>
        <p:txBody>
          <a:bodyPr/>
          <a:lstStyle/>
          <a:p>
            <a:pPr lvl="0"/>
            <a:r>
              <a:rPr lang="en" sz="2800" dirty="0">
                <a:ea typeface="Lato"/>
                <a:cs typeface="Lato"/>
                <a:sym typeface="Lato"/>
              </a:rPr>
              <a:t>Impact of pre-specified size 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B1290D5-CEAD-6245-A116-5EAA71D493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80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B07E18-C9C4-7942-96A6-639521AFC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36" y="1409700"/>
            <a:ext cx="7264400" cy="2514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077C959-7E9D-FB4C-8969-77E549EEA652}"/>
              </a:ext>
            </a:extLst>
          </p:cNvPr>
          <p:cNvSpPr/>
          <p:nvPr/>
        </p:nvSpPr>
        <p:spPr>
          <a:xfrm>
            <a:off x="1752600" y="3619500"/>
            <a:ext cx="2438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C2D5DB9-3221-324B-8FE6-06B982F66219}"/>
              </a:ext>
            </a:extLst>
          </p:cNvPr>
          <p:cNvSpPr/>
          <p:nvPr/>
        </p:nvSpPr>
        <p:spPr>
          <a:xfrm>
            <a:off x="5486400" y="3673258"/>
            <a:ext cx="2438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DBEB40-1684-7E47-A457-D6E34B2FF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3771900"/>
            <a:ext cx="381000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BCF9C5-A7CF-9241-9276-C43E6A323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733800"/>
            <a:ext cx="381000" cy="38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BA1F370-9AE4-784B-95A2-CA1F1AB7E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64279"/>
            <a:ext cx="381000" cy="381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A63F4C1-D375-5B44-8C78-5390EFDCE762}"/>
              </a:ext>
            </a:extLst>
          </p:cNvPr>
          <p:cNvSpPr txBox="1"/>
          <p:nvPr/>
        </p:nvSpPr>
        <p:spPr>
          <a:xfrm>
            <a:off x="3941813" y="1866900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SLANT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81E7230C-5247-594C-9C6E-F3B31FD18A61}"/>
              </a:ext>
            </a:extLst>
          </p:cNvPr>
          <p:cNvCxnSpPr/>
          <p:nvPr/>
        </p:nvCxnSpPr>
        <p:spPr>
          <a:xfrm flipH="1">
            <a:off x="4038600" y="2174677"/>
            <a:ext cx="262950" cy="492323"/>
          </a:xfrm>
          <a:prstGeom prst="straightConnector1">
            <a:avLst/>
          </a:prstGeom>
          <a:ln w="4762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9826349-CE3B-7C41-8A6A-EC44F591ACA3}"/>
              </a:ext>
            </a:extLst>
          </p:cNvPr>
          <p:cNvSpPr txBox="1"/>
          <p:nvPr/>
        </p:nvSpPr>
        <p:spPr>
          <a:xfrm>
            <a:off x="7785677" y="1713011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SLANT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9C985408-9805-EC44-B7F4-C69885E1F530}"/>
              </a:ext>
            </a:extLst>
          </p:cNvPr>
          <p:cNvCxnSpPr/>
          <p:nvPr/>
        </p:nvCxnSpPr>
        <p:spPr>
          <a:xfrm flipH="1">
            <a:off x="7882464" y="2020788"/>
            <a:ext cx="262950" cy="492323"/>
          </a:xfrm>
          <a:prstGeom prst="straightConnector1">
            <a:avLst/>
          </a:prstGeom>
          <a:ln w="4762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="" id="{8238391A-3CD4-2C4F-AE4A-9A08A9070061}"/>
              </a:ext>
            </a:extLst>
          </p:cNvPr>
          <p:cNvSpPr txBox="1">
            <a:spLocks/>
          </p:cNvSpPr>
          <p:nvPr/>
        </p:nvSpPr>
        <p:spPr bwMode="auto">
          <a:xfrm>
            <a:off x="3289907" y="4517386"/>
            <a:ext cx="295849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sz="3000" kern="0" dirty="0">
                <a:solidFill>
                  <a:schemeClr val="bg2"/>
                </a:solidFill>
                <a:latin typeface="Arial" panose="020B0604020202020204" pitchFamily="34" charset="0"/>
                <a:ea typeface="DejaVu Sans" charset="0"/>
                <a:cs typeface="Arial" panose="020B0604020202020204" pitchFamily="34" charset="0"/>
              </a:rPr>
              <a:t>Verdict  datasets</a:t>
            </a:r>
            <a:endParaRPr kumimoji="0" lang="en-US" sz="3000" i="0" u="none" strike="noStrike" kern="0" cap="none" spc="0" normalizeH="0" baseline="3000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DejaVu Sans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621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1">
            <a:extLst>
              <a:ext uri="{FF2B5EF4-FFF2-40B4-BE49-F238E27FC236}">
                <a16:creationId xmlns:a16="http://schemas.microsoft.com/office/drawing/2014/main" xmlns="" id="{8635D604-C1B6-8743-8497-E4A74B64B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7688700" cy="594600"/>
          </a:xfrm>
        </p:spPr>
        <p:txBody>
          <a:bodyPr/>
          <a:lstStyle/>
          <a:p>
            <a:pPr lvl="0"/>
            <a:r>
              <a:rPr lang="en" sz="2800" dirty="0">
                <a:ea typeface="Lato"/>
                <a:cs typeface="Lato"/>
                <a:sym typeface="Lato"/>
              </a:rPr>
              <a:t>Examples from US Election dataset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B1290D5-CEAD-6245-A116-5EAA71D493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81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6F678A3-60CF-0F49-863E-2F1EDA0B6B4D}"/>
              </a:ext>
            </a:extLst>
          </p:cNvPr>
          <p:cNvSpPr/>
          <p:nvPr/>
        </p:nvSpPr>
        <p:spPr>
          <a:xfrm>
            <a:off x="2819400" y="1104900"/>
            <a:ext cx="4953000" cy="838200"/>
          </a:xfrm>
          <a:prstGeom prst="rect">
            <a:avLst/>
          </a:prstGeom>
          <a:solidFill>
            <a:schemeClr val="accent4">
              <a:lumMod val="50000"/>
              <a:alpha val="27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solidFill>
                <a:schemeClr val="bg2"/>
              </a:solidFill>
            </a:endParaRPr>
          </a:p>
          <a:p>
            <a:pPr algn="ctr"/>
            <a:r>
              <a:rPr lang="en-US" sz="1700" dirty="0">
                <a:solidFill>
                  <a:schemeClr val="bg2"/>
                </a:solidFill>
              </a:rPr>
              <a:t>#BREAKING: [..] campaign manager</a:t>
            </a:r>
          </a:p>
          <a:p>
            <a:pPr algn="ctr"/>
            <a:r>
              <a:rPr lang="en-US" sz="1700" dirty="0">
                <a:solidFill>
                  <a:schemeClr val="bg2"/>
                </a:solidFill>
              </a:rPr>
              <a:t> will not be prosecuted. A total joke.  </a:t>
            </a:r>
          </a:p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7C6EF0C-0E7F-6742-9F2D-266A79A77D73}"/>
              </a:ext>
            </a:extLst>
          </p:cNvPr>
          <p:cNvSpPr/>
          <p:nvPr/>
        </p:nvSpPr>
        <p:spPr>
          <a:xfrm>
            <a:off x="2819400" y="2000709"/>
            <a:ext cx="4953000" cy="914400"/>
          </a:xfrm>
          <a:prstGeom prst="rect">
            <a:avLst/>
          </a:prstGeom>
          <a:solidFill>
            <a:schemeClr val="accent6">
              <a:lumMod val="75000"/>
              <a:alpha val="27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bg2"/>
                </a:solidFill>
              </a:rPr>
              <a:t>                  Sad! [..], quit your whining </a:t>
            </a:r>
            <a:endParaRPr lang="en-US" sz="1700" dirty="0">
              <a:solidFill>
                <a:schemeClr val="bg2"/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051BDCE-4F2B-9141-A5DE-C0BD2589558C}"/>
              </a:ext>
            </a:extLst>
          </p:cNvPr>
          <p:cNvSpPr/>
          <p:nvPr/>
        </p:nvSpPr>
        <p:spPr>
          <a:xfrm>
            <a:off x="2819399" y="2972718"/>
            <a:ext cx="4949283" cy="914400"/>
          </a:xfrm>
          <a:prstGeom prst="rect">
            <a:avLst/>
          </a:prstGeom>
          <a:solidFill>
            <a:schemeClr val="accent6">
              <a:lumMod val="75000"/>
              <a:alpha val="27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bg2"/>
                </a:solidFill>
              </a:rPr>
              <a:t>              [..] campaign manager won’t be   </a:t>
            </a:r>
          </a:p>
          <a:p>
            <a:r>
              <a:rPr lang="en-US" sz="1700" dirty="0">
                <a:solidFill>
                  <a:schemeClr val="bg2"/>
                </a:solidFill>
              </a:rPr>
              <a:t>             prosecuted. Such a huge disaster. </a:t>
            </a:r>
            <a:r>
              <a:rPr lang="en-US" dirty="0"/>
              <a:t>: </a:t>
            </a:r>
            <a:endParaRPr lang="en-US" dirty="0"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392627A-2E7E-EE4F-B9BD-812750E34F21}"/>
              </a:ext>
            </a:extLst>
          </p:cNvPr>
          <p:cNvSpPr/>
          <p:nvPr/>
        </p:nvSpPr>
        <p:spPr>
          <a:xfrm>
            <a:off x="2819399" y="4002336"/>
            <a:ext cx="4949284" cy="914400"/>
          </a:xfrm>
          <a:prstGeom prst="rect">
            <a:avLst/>
          </a:prstGeom>
          <a:solidFill>
            <a:schemeClr val="accent4">
              <a:lumMod val="50000"/>
              <a:alpha val="27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sz="1700" dirty="0">
                <a:solidFill>
                  <a:schemeClr val="bg2"/>
                </a:solidFill>
              </a:rPr>
              <a:t>	[…] shows farsightedness by </a:t>
            </a:r>
          </a:p>
          <a:p>
            <a:pPr lvl="2"/>
            <a:r>
              <a:rPr lang="en-US" sz="1700" dirty="0">
                <a:solidFill>
                  <a:schemeClr val="bg2"/>
                </a:solidFill>
              </a:rPr>
              <a:t>	   shaking hands with Russia..</a:t>
            </a:r>
            <a:endParaRPr lang="en-US" sz="1700" dirty="0">
              <a:solidFill>
                <a:schemeClr val="bg2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4929140-6E4E-FA40-83C8-3BECBCEA2958}"/>
              </a:ext>
            </a:extLst>
          </p:cNvPr>
          <p:cNvSpPr/>
          <p:nvPr/>
        </p:nvSpPr>
        <p:spPr>
          <a:xfrm>
            <a:off x="609600" y="1133707"/>
            <a:ext cx="1981200" cy="656993"/>
          </a:xfrm>
          <a:prstGeom prst="rect">
            <a:avLst/>
          </a:prstGeom>
          <a:solidFill>
            <a:schemeClr val="accent4">
              <a:lumMod val="50000"/>
              <a:alpha val="27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Exogenous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18443C3-618F-2C4A-B959-45A405AC1D62}"/>
              </a:ext>
            </a:extLst>
          </p:cNvPr>
          <p:cNvSpPr/>
          <p:nvPr/>
        </p:nvSpPr>
        <p:spPr>
          <a:xfrm>
            <a:off x="609600" y="2129412"/>
            <a:ext cx="1981200" cy="656993"/>
          </a:xfrm>
          <a:prstGeom prst="rect">
            <a:avLst/>
          </a:prstGeom>
          <a:solidFill>
            <a:schemeClr val="accent6">
              <a:lumMod val="75000"/>
              <a:alpha val="27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Endogenous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20BE7C6-4A39-4D4C-948C-AE408B105C7F}"/>
              </a:ext>
            </a:extLst>
          </p:cNvPr>
          <p:cNvSpPr/>
          <p:nvPr/>
        </p:nvSpPr>
        <p:spPr>
          <a:xfrm>
            <a:off x="624468" y="3101421"/>
            <a:ext cx="1981200" cy="656993"/>
          </a:xfrm>
          <a:prstGeom prst="rect">
            <a:avLst/>
          </a:prstGeom>
          <a:solidFill>
            <a:schemeClr val="accent6">
              <a:lumMod val="75000"/>
              <a:alpha val="27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Endogenous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A1F1501-66BF-3247-BF36-9B9584AFF4ED}"/>
              </a:ext>
            </a:extLst>
          </p:cNvPr>
          <p:cNvSpPr/>
          <p:nvPr/>
        </p:nvSpPr>
        <p:spPr>
          <a:xfrm>
            <a:off x="637478" y="4131039"/>
            <a:ext cx="1981200" cy="656993"/>
          </a:xfrm>
          <a:prstGeom prst="rect">
            <a:avLst/>
          </a:prstGeom>
          <a:solidFill>
            <a:schemeClr val="accent4">
              <a:lumMod val="50000"/>
              <a:alpha val="27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Exogenous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E84D21A9-FEE5-C149-82F6-CDD6DEEB7ADB}"/>
              </a:ext>
            </a:extLst>
          </p:cNvPr>
          <p:cNvCxnSpPr/>
          <p:nvPr/>
        </p:nvCxnSpPr>
        <p:spPr>
          <a:xfrm>
            <a:off x="8001000" y="1181100"/>
            <a:ext cx="0" cy="3606932"/>
          </a:xfrm>
          <a:prstGeom prst="straightConnector1">
            <a:avLst/>
          </a:prstGeom>
          <a:ln w="317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9162E5-17C5-6F4A-AB16-AE8F8495F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52970">
            <a:off x="8105291" y="3109705"/>
            <a:ext cx="248618" cy="49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75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1">
            <a:extLst>
              <a:ext uri="{FF2B5EF4-FFF2-40B4-BE49-F238E27FC236}">
                <a16:creationId xmlns:a16="http://schemas.microsoft.com/office/drawing/2014/main" xmlns="" id="{8635D604-C1B6-8743-8497-E4A74B64B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7688700" cy="594600"/>
          </a:xfrm>
        </p:spPr>
        <p:txBody>
          <a:bodyPr/>
          <a:lstStyle/>
          <a:p>
            <a:pPr lvl="0"/>
            <a:r>
              <a:rPr lang="en-US" sz="2800" dirty="0">
                <a:ea typeface="Lato"/>
                <a:cs typeface="Lato"/>
                <a:sym typeface="Lato"/>
              </a:rPr>
              <a:t>Effect of extrinsic user identification</a:t>
            </a:r>
            <a:endParaRPr lang="en" sz="2800" dirty="0">
              <a:ea typeface="Lato"/>
              <a:cs typeface="Lato"/>
              <a:sym typeface="La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2FA0B8-8C9C-984E-8B3F-A5EAB50D5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60" y="1562100"/>
            <a:ext cx="7277877" cy="3429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31344068-0587-2846-8589-374D96787046}"/>
              </a:ext>
            </a:extLst>
          </p:cNvPr>
          <p:cNvCxnSpPr>
            <a:cxnSpLocks/>
          </p:cNvCxnSpPr>
          <p:nvPr/>
        </p:nvCxnSpPr>
        <p:spPr>
          <a:xfrm>
            <a:off x="6553200" y="1409700"/>
            <a:ext cx="5334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86CBAA-B82B-0D46-B8F1-2E42DC0EDA79}"/>
              </a:ext>
            </a:extLst>
          </p:cNvPr>
          <p:cNvSpPr txBox="1"/>
          <p:nvPr/>
        </p:nvSpPr>
        <p:spPr>
          <a:xfrm>
            <a:off x="5334000" y="1181100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Wang et al. ICML 2017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DA203D2-726F-7E44-A4C7-018C4E4E48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82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177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Shape 1490"/>
          <p:cNvSpPr txBox="1">
            <a:spLocks noGrp="1"/>
          </p:cNvSpPr>
          <p:nvPr>
            <p:ph type="title"/>
          </p:nvPr>
        </p:nvSpPr>
        <p:spPr>
          <a:xfrm>
            <a:off x="729450" y="7031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Conclusion</a:t>
            </a:r>
          </a:p>
        </p:txBody>
      </p:sp>
      <p:sp>
        <p:nvSpPr>
          <p:cNvPr id="1491" name="Shape 1491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83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2" name="Shape 1492"/>
          <p:cNvSpPr/>
          <p:nvPr/>
        </p:nvSpPr>
        <p:spPr>
          <a:xfrm>
            <a:off x="1606650" y="1904650"/>
            <a:ext cx="5368500" cy="858000"/>
          </a:xfrm>
          <a:prstGeom prst="chevron">
            <a:avLst>
              <a:gd name="adj" fmla="val 50000"/>
            </a:avLst>
          </a:prstGeom>
          <a:solidFill>
            <a:srgbClr val="1DAF9B">
              <a:alpha val="46666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5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" sz="15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Models for information and opinion dynamics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latin typeface="Lato"/>
                <a:ea typeface="Lato"/>
                <a:cs typeface="Lato"/>
                <a:sym typeface="Lato"/>
              </a:rPr>
              <a:t>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3" name="Shape 1493"/>
          <p:cNvSpPr/>
          <p:nvPr/>
        </p:nvSpPr>
        <p:spPr>
          <a:xfrm>
            <a:off x="1654400" y="2943300"/>
            <a:ext cx="5226300" cy="752400"/>
          </a:xfrm>
          <a:prstGeom prst="chevron">
            <a:avLst>
              <a:gd name="adj" fmla="val 50000"/>
            </a:avLst>
          </a:prstGeom>
          <a:solidFill>
            <a:srgbClr val="B1D8DE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309"/>
              </a:buClr>
              <a:buSzPct val="100000"/>
              <a:buFont typeface="Lato"/>
              <a:buChar char="●"/>
            </a:pPr>
            <a:r>
              <a:rPr lang="en" sz="1500" dirty="0">
                <a:latin typeface="Lato"/>
                <a:ea typeface="Lato"/>
                <a:cs typeface="Lato"/>
                <a:sym typeface="Lato"/>
              </a:rPr>
              <a:t>Capture the external effects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4" name="Shape 1494"/>
          <p:cNvSpPr/>
          <p:nvPr/>
        </p:nvSpPr>
        <p:spPr>
          <a:xfrm>
            <a:off x="1606650" y="3933150"/>
            <a:ext cx="5226300" cy="752400"/>
          </a:xfrm>
          <a:prstGeom prst="chevron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8825" tIns="128825" rIns="128825" bIns="128825" anchor="ctr" anchorCtr="0">
            <a:noAutofit/>
          </a:bodyPr>
          <a:lstStyle/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309"/>
              </a:buClr>
              <a:buSzPct val="100000"/>
              <a:buFont typeface="Lato"/>
              <a:buChar char="●"/>
            </a:pPr>
            <a:r>
              <a:rPr lang="en" sz="1500" dirty="0">
                <a:latin typeface="Lato"/>
                <a:ea typeface="Lato"/>
                <a:cs typeface="Lato"/>
                <a:sym typeface="Lato"/>
              </a:rPr>
              <a:t>Control the  opinion dynamics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5424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Shape 1506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700" cy="437400"/>
          </a:xfrm>
          <a:prstGeom prst="rect">
            <a:avLst/>
          </a:prstGeom>
        </p:spPr>
        <p:txBody>
          <a:bodyPr lIns="95925" tIns="95925" rIns="95925" bIns="959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84</a:t>
            </a:fld>
            <a:endParaRPr lang="en"/>
          </a:p>
        </p:txBody>
      </p:sp>
      <p:pic>
        <p:nvPicPr>
          <p:cNvPr id="1507" name="Shape 15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2050" y="1537187"/>
            <a:ext cx="5872250" cy="334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8" name="Shape 1508"/>
          <p:cNvSpPr txBox="1">
            <a:spLocks noGrp="1"/>
          </p:cNvSpPr>
          <p:nvPr>
            <p:ph type="title"/>
          </p:nvPr>
        </p:nvSpPr>
        <p:spPr>
          <a:xfrm>
            <a:off x="548012" y="0"/>
            <a:ext cx="7688700" cy="59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Complex Network Research Group (</a:t>
            </a:r>
            <a:r>
              <a:rPr lang="en" dirty="0" err="1"/>
              <a:t>CNReG</a:t>
            </a:r>
            <a:r>
              <a:rPr lang="en" dirty="0"/>
              <a:t>)</a:t>
            </a:r>
          </a:p>
        </p:txBody>
      </p:sp>
      <p:sp>
        <p:nvSpPr>
          <p:cNvPr id="1509" name="Shape 1509"/>
          <p:cNvSpPr txBox="1"/>
          <p:nvPr/>
        </p:nvSpPr>
        <p:spPr>
          <a:xfrm>
            <a:off x="813900" y="2668050"/>
            <a:ext cx="1088700" cy="37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iitkgpcnerg</a:t>
            </a:r>
          </a:p>
        </p:txBody>
      </p:sp>
      <p:pic>
        <p:nvPicPr>
          <p:cNvPr id="1510" name="Shape 15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9645" y="1717851"/>
            <a:ext cx="697200" cy="6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Shape 15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1000" y="3299950"/>
            <a:ext cx="754500" cy="6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2" name="Shape 1512"/>
          <p:cNvSpPr txBox="1"/>
          <p:nvPr/>
        </p:nvSpPr>
        <p:spPr>
          <a:xfrm>
            <a:off x="922800" y="4080350"/>
            <a:ext cx="870900" cy="18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@cnerg</a:t>
            </a:r>
          </a:p>
        </p:txBody>
      </p:sp>
      <p:sp>
        <p:nvSpPr>
          <p:cNvPr id="1513" name="Shape 1513"/>
          <p:cNvSpPr txBox="1"/>
          <p:nvPr/>
        </p:nvSpPr>
        <p:spPr>
          <a:xfrm>
            <a:off x="686525" y="4574375"/>
            <a:ext cx="16428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www.cnerg.org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4400" y="321939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89561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Shape 1086"/>
          <p:cNvSpPr txBox="1">
            <a:spLocks noGrp="1"/>
          </p:cNvSpPr>
          <p:nvPr>
            <p:ph type="title"/>
          </p:nvPr>
        </p:nvSpPr>
        <p:spPr>
          <a:xfrm>
            <a:off x="729450" y="1469401"/>
            <a:ext cx="7688400" cy="19521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38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Shaping Opinion Dynamics in Social Networks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dirty="0"/>
              <a:t>														</a:t>
            </a:r>
            <a:r>
              <a:rPr lang="en" sz="1800" dirty="0">
                <a:solidFill>
                  <a:srgbClr val="FFC000"/>
                </a:solidFill>
              </a:rPr>
              <a:t>AAMAS 18</a:t>
            </a:r>
          </a:p>
        </p:txBody>
      </p:sp>
      <p:sp>
        <p:nvSpPr>
          <p:cNvPr id="1087" name="Shape 1087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85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1005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3F679D2-9738-5941-A02E-AA8864B84B83}"/>
              </a:ext>
            </a:extLst>
          </p:cNvPr>
          <p:cNvSpPr/>
          <p:nvPr/>
        </p:nvSpPr>
        <p:spPr>
          <a:xfrm>
            <a:off x="-1" y="-31950"/>
            <a:ext cx="9144001" cy="66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706" name="Picture 25">
            <a:extLst>
              <a:ext uri="{FF2B5EF4-FFF2-40B4-BE49-F238E27FC236}">
                <a16:creationId xmlns:a16="http://schemas.microsoft.com/office/drawing/2014/main" xmlns="" id="{020DB3C1-4777-1C40-A5EC-82EE0F9C8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140" y="837601"/>
            <a:ext cx="2683893" cy="221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Slide Number Placeholder 3">
            <a:extLst>
              <a:ext uri="{FF2B5EF4-FFF2-40B4-BE49-F238E27FC236}">
                <a16:creationId xmlns:a16="http://schemas.microsoft.com/office/drawing/2014/main" xmlns="" id="{C84E9B03-19DB-ED4B-9753-8414D370765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366164" y="5080779"/>
            <a:ext cx="1997869" cy="39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054" tIns="37027" rIns="74054" bIns="37027" anchor="ctr" anchorCtr="0">
            <a:noAutofit/>
          </a:bodyPr>
          <a:lstStyle/>
          <a:p>
            <a:fld id="{EF206EEF-B77A-4A4A-BA4E-6C36C9132B5D}" type="slidenum">
              <a:rPr lang="fi-FI" altLang="en-US"/>
              <a:pPr/>
              <a:t>86</a:t>
            </a:fld>
            <a:endParaRPr lang="fi-FI" altLang="en-US"/>
          </a:p>
        </p:txBody>
      </p:sp>
      <p:sp>
        <p:nvSpPr>
          <p:cNvPr id="72708" name="Title 1">
            <a:extLst>
              <a:ext uri="{FF2B5EF4-FFF2-40B4-BE49-F238E27FC236}">
                <a16:creationId xmlns:a16="http://schemas.microsoft.com/office/drawing/2014/main" xmlns="" id="{022B1F00-5B26-804E-82C9-9493FE5767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" y="-38100"/>
            <a:ext cx="8174887" cy="713883"/>
          </a:xfrm>
        </p:spPr>
        <p:txBody>
          <a:bodyPr>
            <a:spAutoFit/>
          </a:bodyPr>
          <a:lstStyle/>
          <a:p>
            <a:pPr eaLnBrk="1"/>
            <a:r>
              <a:rPr lang="en-US" altLang="en-US" sz="3439" dirty="0">
                <a:latin typeface="Calibri" panose="020F0502020204030204" pitchFamily="34" charset="0"/>
              </a:rPr>
              <a:t>Shaping opinion dynamics</a:t>
            </a:r>
          </a:p>
        </p:txBody>
      </p:sp>
      <p:sp>
        <p:nvSpPr>
          <p:cNvPr id="72709" name="Rectangle 24">
            <a:extLst>
              <a:ext uri="{FF2B5EF4-FFF2-40B4-BE49-F238E27FC236}">
                <a16:creationId xmlns:a16="http://schemas.microsoft.com/office/drawing/2014/main" xmlns="" id="{9320B435-B964-7B41-97D1-6DDFF394E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563" y="1225044"/>
            <a:ext cx="5450391" cy="166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054" tIns="37027" rIns="74054" bIns="37027">
            <a:spAutoFit/>
          </a:bodyPr>
          <a:lstStyle/>
          <a:p>
            <a:r>
              <a:rPr lang="en-US" altLang="en-US" sz="3439" b="1" dirty="0">
                <a:latin typeface="Calibri" panose="020F0502020204030204" pitchFamily="34" charset="0"/>
              </a:rPr>
              <a:t>Can a small set of incentivized users shape other users’ opinions?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3A69CEE-7915-8641-B369-9833EBA954BC}"/>
              </a:ext>
            </a:extLst>
          </p:cNvPr>
          <p:cNvSpPr/>
          <p:nvPr/>
        </p:nvSpPr>
        <p:spPr>
          <a:xfrm>
            <a:off x="652564" y="2912103"/>
            <a:ext cx="4348552" cy="604025"/>
          </a:xfrm>
          <a:prstGeom prst="rect">
            <a:avLst/>
          </a:prstGeom>
        </p:spPr>
        <p:txBody>
          <a:bodyPr lIns="74054" tIns="37027" rIns="74054" bIns="37027">
            <a:spAutoFit/>
          </a:bodyPr>
          <a:lstStyle/>
          <a:p>
            <a:pPr>
              <a:defRPr/>
            </a:pPr>
            <a:r>
              <a:rPr lang="en-US" sz="3439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Why this goal?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FF59D8-C9DF-2640-94F3-C5536049A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182" y="3628928"/>
            <a:ext cx="4347153" cy="57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054" tIns="37027" rIns="74054" bIns="37027">
            <a:spAutoFit/>
          </a:bodyPr>
          <a:lstStyle/>
          <a:p>
            <a:r>
              <a:rPr lang="en-US" altLang="en-US" sz="3263" b="1">
                <a:solidFill>
                  <a:srgbClr val="008000"/>
                </a:solidFill>
                <a:latin typeface="Calibri" panose="020F0502020204030204" pitchFamily="34" charset="0"/>
              </a:rPr>
              <a:t>Brand management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33D85B-5755-D841-8D6F-725666355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2803">
            <a:off x="5033317" y="3547725"/>
            <a:ext cx="821828" cy="68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6EF2C8-E86D-0B46-8980-61A300565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7141">
            <a:off x="6100154" y="4324753"/>
            <a:ext cx="1757061" cy="114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20C0E3B-6225-6147-929D-30C07E0A1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183" y="4361154"/>
            <a:ext cx="6123814" cy="88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054" tIns="37027" rIns="74054" bIns="37027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3263" b="1">
                <a:solidFill>
                  <a:schemeClr val="accent2"/>
                </a:solidFill>
                <a:latin typeface="Calibri" panose="020F0502020204030204" pitchFamily="34" charset="0"/>
              </a:rPr>
              <a:t>Awareness on orchestrated campaigns</a:t>
            </a:r>
          </a:p>
        </p:txBody>
      </p:sp>
    </p:spTree>
    <p:extLst>
      <p:ext uri="{BB962C8B-B14F-4D97-AF65-F5344CB8AC3E}">
        <p14:creationId xmlns:p14="http://schemas.microsoft.com/office/powerpoint/2010/main" val="30393905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7" grpId="0"/>
      <p:bldP spid="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6131174-9F0E-C84E-9BFB-692F0FBDEDAB}"/>
              </a:ext>
            </a:extLst>
          </p:cNvPr>
          <p:cNvSpPr/>
          <p:nvPr/>
        </p:nvSpPr>
        <p:spPr>
          <a:xfrm>
            <a:off x="-1" y="-31950"/>
            <a:ext cx="9144001" cy="66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730" name="Picture 25">
            <a:extLst>
              <a:ext uri="{FF2B5EF4-FFF2-40B4-BE49-F238E27FC236}">
                <a16:creationId xmlns:a16="http://schemas.microsoft.com/office/drawing/2014/main" xmlns="" id="{E08B01D6-51EC-B14A-A8A8-D88E5975A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142" y="1061238"/>
            <a:ext cx="2683893" cy="221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Slide Number Placeholder 3">
            <a:extLst>
              <a:ext uri="{FF2B5EF4-FFF2-40B4-BE49-F238E27FC236}">
                <a16:creationId xmlns:a16="http://schemas.microsoft.com/office/drawing/2014/main" xmlns="" id="{A7D5285F-2EFE-B940-B591-ED94DD280B6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366164" y="5080779"/>
            <a:ext cx="1997869" cy="39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054" tIns="37027" rIns="74054" bIns="37027" anchor="ctr" anchorCtr="0">
            <a:noAutofit/>
          </a:bodyPr>
          <a:lstStyle/>
          <a:p>
            <a:fld id="{1BD44165-3304-E340-A8AF-7AE54631449F}" type="slidenum">
              <a:rPr lang="fi-FI" altLang="en-US"/>
              <a:pPr/>
              <a:t>87</a:t>
            </a:fld>
            <a:endParaRPr lang="fi-FI" altLang="en-US"/>
          </a:p>
        </p:txBody>
      </p:sp>
      <p:sp>
        <p:nvSpPr>
          <p:cNvPr id="73732" name="Title 1">
            <a:extLst>
              <a:ext uri="{FF2B5EF4-FFF2-40B4-BE49-F238E27FC236}">
                <a16:creationId xmlns:a16="http://schemas.microsoft.com/office/drawing/2014/main" xmlns="" id="{8915BB4C-E787-9346-9118-9EDCE79BED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7930" y="-58215"/>
            <a:ext cx="8174887" cy="713883"/>
          </a:xfrm>
        </p:spPr>
        <p:txBody>
          <a:bodyPr>
            <a:spAutoFit/>
          </a:bodyPr>
          <a:lstStyle/>
          <a:p>
            <a:pPr eaLnBrk="1"/>
            <a:r>
              <a:rPr lang="en-US" altLang="en-US" sz="3439" dirty="0">
                <a:latin typeface="Calibri" panose="020F0502020204030204" pitchFamily="34" charset="0"/>
              </a:rPr>
              <a:t>Our goal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xmlns="" id="{80E8D66D-79B5-9445-B6D3-5CD1E12D9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64" y="908633"/>
            <a:ext cx="7717070" cy="40993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68338" indent="-325438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ts val="529"/>
              </a:spcBef>
              <a:buClr>
                <a:srgbClr val="3B812F"/>
              </a:buClr>
              <a:buSzPct val="60000"/>
            </a:pPr>
            <a:endParaRPr lang="en-US" altLang="en-US" sz="2117" dirty="0">
              <a:solidFill>
                <a:schemeClr val="bg2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ts val="617"/>
              </a:spcBef>
              <a:buClr>
                <a:srgbClr val="CC9900"/>
              </a:buClr>
              <a:buSzPct val="65000"/>
              <a:buFont typeface="Wingdings" pitchFamily="2" charset="2"/>
              <a:buChar char=""/>
            </a:pPr>
            <a:r>
              <a:rPr lang="en-US" altLang="en-US" sz="2469" dirty="0">
                <a:solidFill>
                  <a:schemeClr val="bg2"/>
                </a:solidFill>
                <a:latin typeface="Tahoma" panose="020B0604030504040204" pitchFamily="34" charset="0"/>
              </a:rPr>
              <a:t>Steady state opinion control</a:t>
            </a:r>
          </a:p>
          <a:p>
            <a:pPr eaLnBrk="1" hangingPunct="1">
              <a:spcBef>
                <a:spcPts val="617"/>
              </a:spcBef>
              <a:buClr>
                <a:srgbClr val="CC9900"/>
              </a:buClr>
              <a:buSzPct val="65000"/>
            </a:pPr>
            <a:endParaRPr lang="en-US" altLang="en-US" sz="2117" dirty="0">
              <a:solidFill>
                <a:schemeClr val="bg2"/>
              </a:solidFill>
              <a:latin typeface="Tahoma" panose="020B0604030504040204" pitchFamily="34" charset="0"/>
            </a:endParaRPr>
          </a:p>
          <a:p>
            <a:pPr lvl="1" eaLnBrk="1" hangingPunct="1">
              <a:spcBef>
                <a:spcPts val="529"/>
              </a:spcBef>
              <a:buClr>
                <a:srgbClr val="3B812F"/>
              </a:buClr>
              <a:buSzPct val="60000"/>
              <a:buFont typeface="Wingdings" pitchFamily="2" charset="2"/>
              <a:buChar char=""/>
            </a:pPr>
            <a:r>
              <a:rPr lang="en-US" altLang="en-US" sz="2117" dirty="0">
                <a:solidFill>
                  <a:schemeClr val="bg2"/>
                </a:solidFill>
                <a:latin typeface="Tahoma" panose="020B0604030504040204" pitchFamily="34" charset="0"/>
              </a:rPr>
              <a:t>Find optimal incentivized users</a:t>
            </a:r>
          </a:p>
          <a:p>
            <a:pPr lvl="1" eaLnBrk="1" hangingPunct="1">
              <a:spcBef>
                <a:spcPts val="529"/>
              </a:spcBef>
              <a:buClr>
                <a:srgbClr val="3B812F"/>
              </a:buClr>
              <a:buSzPct val="60000"/>
            </a:pPr>
            <a:endParaRPr lang="en-US" altLang="en-US" sz="2117" dirty="0">
              <a:solidFill>
                <a:schemeClr val="bg2"/>
              </a:solidFill>
              <a:latin typeface="Tahoma" panose="020B0604030504040204" pitchFamily="34" charset="0"/>
            </a:endParaRPr>
          </a:p>
          <a:p>
            <a:pPr lvl="1" eaLnBrk="1" hangingPunct="1">
              <a:spcBef>
                <a:spcPts val="529"/>
              </a:spcBef>
              <a:buClr>
                <a:srgbClr val="3B812F"/>
              </a:buClr>
              <a:buSzPct val="60000"/>
              <a:buFont typeface="Wingdings" pitchFamily="2" charset="2"/>
              <a:buChar char=""/>
            </a:pPr>
            <a:r>
              <a:rPr lang="en-US" altLang="en-US" sz="2117" dirty="0">
                <a:solidFill>
                  <a:schemeClr val="bg2"/>
                </a:solidFill>
                <a:latin typeface="Tahoma" panose="020B0604030504040204" pitchFamily="34" charset="0"/>
              </a:rPr>
              <a:t>Compute the optimal message rate of the control users</a:t>
            </a:r>
          </a:p>
          <a:p>
            <a:pPr lvl="1" eaLnBrk="1" hangingPunct="1">
              <a:spcBef>
                <a:spcPts val="529"/>
              </a:spcBef>
              <a:buClr>
                <a:srgbClr val="3B812F"/>
              </a:buClr>
              <a:buSzPct val="60000"/>
              <a:buFont typeface="Wingdings" pitchFamily="2" charset="2"/>
              <a:buChar char=""/>
            </a:pPr>
            <a:endParaRPr lang="en-US" altLang="en-US" sz="2117" dirty="0">
              <a:solidFill>
                <a:schemeClr val="bg2"/>
              </a:solidFill>
              <a:latin typeface="Tahoma" panose="020B0604030504040204" pitchFamily="34" charset="0"/>
            </a:endParaRPr>
          </a:p>
          <a:p>
            <a:pPr lvl="1" eaLnBrk="1" hangingPunct="1">
              <a:spcBef>
                <a:spcPts val="529"/>
              </a:spcBef>
              <a:buClr>
                <a:srgbClr val="3B812F"/>
              </a:buClr>
              <a:buSzPct val="60000"/>
              <a:buFont typeface="Wingdings" pitchFamily="2" charset="2"/>
              <a:buChar char=""/>
            </a:pPr>
            <a:r>
              <a:rPr lang="en-US" altLang="en-US" sz="2117" dirty="0">
                <a:solidFill>
                  <a:schemeClr val="bg2"/>
                </a:solidFill>
                <a:latin typeface="Tahoma" panose="020B0604030504040204" pitchFamily="34" charset="0"/>
              </a:rPr>
              <a:t>Robust opinion shaping</a:t>
            </a:r>
          </a:p>
          <a:p>
            <a:pPr lvl="1" eaLnBrk="1" hangingPunct="1">
              <a:spcBef>
                <a:spcPts val="617"/>
              </a:spcBef>
              <a:buClr>
                <a:srgbClr val="CC9900"/>
              </a:buClr>
              <a:buSzPct val="65000"/>
              <a:buFont typeface="Wingdings" pitchFamily="2" charset="2"/>
              <a:buChar char=""/>
            </a:pPr>
            <a:endParaRPr lang="en-US" altLang="en-US" sz="2117" dirty="0">
              <a:solidFill>
                <a:schemeClr val="bg2"/>
              </a:solidFill>
              <a:latin typeface="Tahoma" panose="020B0604030504040204" pitchFamily="34" charset="0"/>
            </a:endParaRPr>
          </a:p>
          <a:p>
            <a:pPr lvl="1" eaLnBrk="1" hangingPunct="1">
              <a:spcBef>
                <a:spcPts val="617"/>
              </a:spcBef>
              <a:buClr>
                <a:srgbClr val="CC9900"/>
              </a:buClr>
              <a:buSzPct val="65000"/>
              <a:buFont typeface="Wingdings" pitchFamily="2" charset="2"/>
              <a:buChar char=""/>
            </a:pPr>
            <a:endParaRPr lang="en-US" altLang="en-US" sz="2117" dirty="0">
              <a:solidFill>
                <a:schemeClr val="bg2"/>
              </a:solidFill>
              <a:latin typeface="Tahoma" panose="020B0604030504040204" pitchFamily="34" charset="0"/>
            </a:endParaRPr>
          </a:p>
          <a:p>
            <a:pPr lvl="1" eaLnBrk="1" hangingPunct="1">
              <a:spcBef>
                <a:spcPts val="617"/>
              </a:spcBef>
              <a:buClr>
                <a:srgbClr val="CC9900"/>
              </a:buClr>
              <a:buSzPct val="65000"/>
              <a:buFont typeface="Wingdings" pitchFamily="2" charset="2"/>
              <a:buChar char=""/>
            </a:pPr>
            <a:endParaRPr lang="en-US" altLang="en-US" sz="2117" dirty="0">
              <a:solidFill>
                <a:schemeClr val="bg2"/>
              </a:solidFill>
              <a:latin typeface="Tahoma" panose="020B0604030504040204" pitchFamily="34" charset="0"/>
            </a:endParaRPr>
          </a:p>
          <a:p>
            <a:pPr lvl="1" eaLnBrk="1" hangingPunct="1">
              <a:spcBef>
                <a:spcPts val="617"/>
              </a:spcBef>
              <a:buClr>
                <a:srgbClr val="CC9900"/>
              </a:buClr>
              <a:buSzPct val="65000"/>
              <a:buFont typeface="Arial" panose="020B0604020202020204" pitchFamily="34" charset="0"/>
              <a:buChar char="•"/>
            </a:pPr>
            <a:endParaRPr lang="en-US" altLang="en-US" sz="2117" dirty="0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8391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9B5759-390A-4B4E-99A9-2BC3AB2CAB15}"/>
              </a:ext>
            </a:extLst>
          </p:cNvPr>
          <p:cNvSpPr/>
          <p:nvPr/>
        </p:nvSpPr>
        <p:spPr>
          <a:xfrm>
            <a:off x="-1" y="-31950"/>
            <a:ext cx="9144001" cy="66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754" name="Title 1">
            <a:extLst>
              <a:ext uri="{FF2B5EF4-FFF2-40B4-BE49-F238E27FC236}">
                <a16:creationId xmlns:a16="http://schemas.microsoft.com/office/drawing/2014/main" xmlns="" id="{BBBA8B17-9096-7144-93FC-9FD8AF8DC5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-58215"/>
            <a:ext cx="8174887" cy="713883"/>
          </a:xfrm>
        </p:spPr>
        <p:txBody>
          <a:bodyPr>
            <a:spAutoFit/>
          </a:bodyPr>
          <a:lstStyle/>
          <a:p>
            <a:pPr eaLnBrk="1"/>
            <a:r>
              <a:rPr lang="en-US" altLang="en-US" sz="3439" dirty="0">
                <a:latin typeface="Calibri" panose="020F0502020204030204" pitchFamily="34" charset="0"/>
              </a:rPr>
              <a:t>Steady state shaping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xmlns="" id="{5B9EB53C-EE53-F449-B10B-D9B3C4025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64" y="908633"/>
            <a:ext cx="7717070" cy="40993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>
            <a:lvl1pPr marL="342900" indent="-3429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68338" indent="-325438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ts val="529"/>
              </a:spcBef>
              <a:buClr>
                <a:srgbClr val="3B812F"/>
              </a:buClr>
              <a:buSzPct val="60000"/>
            </a:pPr>
            <a:endParaRPr lang="en-US" altLang="en-US" sz="2117" dirty="0">
              <a:latin typeface="Tahoma" panose="020B0604030504040204" pitchFamily="34" charset="0"/>
            </a:endParaRPr>
          </a:p>
          <a:p>
            <a:pPr lvl="1" eaLnBrk="1" hangingPunct="1">
              <a:spcBef>
                <a:spcPts val="617"/>
              </a:spcBef>
              <a:buClr>
                <a:srgbClr val="CC9900"/>
              </a:buClr>
              <a:buSzPct val="65000"/>
              <a:buFont typeface="Wingdings" pitchFamily="2" charset="2"/>
              <a:buChar char=""/>
            </a:pPr>
            <a:r>
              <a:rPr lang="en-US" altLang="en-US" sz="2117" dirty="0">
                <a:latin typeface="Tahoma" panose="020B0604030504040204" pitchFamily="34" charset="0"/>
              </a:rPr>
              <a:t> Control:</a:t>
            </a:r>
          </a:p>
          <a:p>
            <a:pPr lvl="1" eaLnBrk="1" hangingPunct="1">
              <a:spcBef>
                <a:spcPts val="617"/>
              </a:spcBef>
              <a:buClr>
                <a:srgbClr val="CC9900"/>
              </a:buClr>
              <a:buSzPct val="65000"/>
              <a:buFont typeface="Wingdings" pitchFamily="2" charset="2"/>
              <a:buChar char=""/>
            </a:pPr>
            <a:endParaRPr lang="en-US" altLang="en-US" sz="2117" dirty="0">
              <a:latin typeface="Tahoma" panose="020B0604030504040204" pitchFamily="34" charset="0"/>
            </a:endParaRPr>
          </a:p>
          <a:p>
            <a:pPr lvl="1" eaLnBrk="1" hangingPunct="1">
              <a:spcBef>
                <a:spcPts val="617"/>
              </a:spcBef>
              <a:buClr>
                <a:srgbClr val="CC9900"/>
              </a:buClr>
              <a:buSzPct val="65000"/>
            </a:pPr>
            <a:r>
              <a:rPr lang="en-US" altLang="en-US" sz="2117" dirty="0">
                <a:solidFill>
                  <a:schemeClr val="bg2"/>
                </a:solidFill>
                <a:latin typeface="Tahoma" panose="020B0604030504040204" pitchFamily="34" charset="0"/>
              </a:rPr>
              <a:t>-- the steady state opinion of “non incentivized” user</a:t>
            </a:r>
          </a:p>
          <a:p>
            <a:pPr lvl="1" eaLnBrk="1" hangingPunct="1">
              <a:spcBef>
                <a:spcPts val="617"/>
              </a:spcBef>
              <a:buClr>
                <a:srgbClr val="CC9900"/>
              </a:buClr>
              <a:buSzPct val="65000"/>
              <a:buFont typeface="Wingdings" pitchFamily="2" charset="2"/>
              <a:buChar char="q"/>
            </a:pPr>
            <a:endParaRPr lang="en-US" altLang="en-US" sz="2117" dirty="0">
              <a:latin typeface="Tahoma" panose="020B0604030504040204" pitchFamily="34" charset="0"/>
            </a:endParaRPr>
          </a:p>
          <a:p>
            <a:pPr lvl="1" eaLnBrk="1" hangingPunct="1">
              <a:spcBef>
                <a:spcPts val="617"/>
              </a:spcBef>
              <a:buClr>
                <a:srgbClr val="CC9900"/>
              </a:buClr>
              <a:buSzPct val="65000"/>
              <a:buFont typeface="Wingdings" pitchFamily="2" charset="2"/>
              <a:buChar char="q"/>
            </a:pPr>
            <a:r>
              <a:rPr lang="en-US" altLang="en-US" sz="2117" dirty="0">
                <a:solidFill>
                  <a:schemeClr val="bg2"/>
                </a:solidFill>
                <a:latin typeface="Tahoma" panose="020B0604030504040204" pitchFamily="34" charset="0"/>
              </a:rPr>
              <a:t>  Select  the control nodes </a:t>
            </a:r>
          </a:p>
          <a:p>
            <a:pPr lvl="1" eaLnBrk="1" hangingPunct="1">
              <a:spcBef>
                <a:spcPts val="617"/>
              </a:spcBef>
              <a:buClr>
                <a:srgbClr val="CC9900"/>
              </a:buClr>
              <a:buSzPct val="65000"/>
            </a:pPr>
            <a:endParaRPr lang="en-US" altLang="en-US" sz="2117" dirty="0">
              <a:latin typeface="Tahoma" panose="020B0604030504040204" pitchFamily="34" charset="0"/>
            </a:endParaRPr>
          </a:p>
          <a:p>
            <a:pPr lvl="1" eaLnBrk="1" hangingPunct="1">
              <a:spcBef>
                <a:spcPts val="617"/>
              </a:spcBef>
              <a:buClr>
                <a:srgbClr val="CC9900"/>
              </a:buClr>
              <a:buSzPct val="65000"/>
              <a:buFont typeface="Wingdings" pitchFamily="2" charset="2"/>
              <a:buChar char=""/>
            </a:pPr>
            <a:endParaRPr lang="en-US" altLang="en-US" sz="2117" dirty="0">
              <a:latin typeface="Tahoma" panose="020B0604030504040204" pitchFamily="34" charset="0"/>
            </a:endParaRPr>
          </a:p>
          <a:p>
            <a:pPr lvl="1" eaLnBrk="1" hangingPunct="1">
              <a:spcBef>
                <a:spcPts val="617"/>
              </a:spcBef>
              <a:buClr>
                <a:srgbClr val="CC9900"/>
              </a:buClr>
              <a:buSzPct val="65000"/>
              <a:buFont typeface="Arial" panose="020B0604020202020204" pitchFamily="34" charset="0"/>
              <a:buChar char="•"/>
            </a:pPr>
            <a:endParaRPr lang="en-US" altLang="en-US" sz="2117" dirty="0">
              <a:latin typeface="Tahoma" panose="020B0604030504040204" pitchFamily="34" charset="0"/>
            </a:endParaRPr>
          </a:p>
        </p:txBody>
      </p:sp>
      <p:pic>
        <p:nvPicPr>
          <p:cNvPr id="74756" name="Picture 2">
            <a:extLst>
              <a:ext uri="{FF2B5EF4-FFF2-40B4-BE49-F238E27FC236}">
                <a16:creationId xmlns:a16="http://schemas.microsoft.com/office/drawing/2014/main" xmlns="" id="{D905BF62-C6A5-5442-A196-79023E672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48806"/>
            <a:ext cx="3830534" cy="4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3">
            <a:extLst>
              <a:ext uri="{FF2B5EF4-FFF2-40B4-BE49-F238E27FC236}">
                <a16:creationId xmlns:a16="http://schemas.microsoft.com/office/drawing/2014/main" xmlns="" id="{258B4F5F-0386-244D-98A8-D16003B8E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171700"/>
            <a:ext cx="410214" cy="26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4">
            <a:extLst>
              <a:ext uri="{FF2B5EF4-FFF2-40B4-BE49-F238E27FC236}">
                <a16:creationId xmlns:a16="http://schemas.microsoft.com/office/drawing/2014/main" xmlns="" id="{979CD4E6-9ADB-F542-B005-9AFA28C43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212" y="2929631"/>
            <a:ext cx="344412" cy="40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169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38EE325-95C6-A648-9873-E6B011B409F2}"/>
              </a:ext>
            </a:extLst>
          </p:cNvPr>
          <p:cNvSpPr/>
          <p:nvPr/>
        </p:nvSpPr>
        <p:spPr>
          <a:xfrm>
            <a:off x="-1" y="-31950"/>
            <a:ext cx="9144001" cy="66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3A1B5E46-7977-B541-B440-87A0CB82F88D}"/>
              </a:ext>
            </a:extLst>
          </p:cNvPr>
          <p:cNvSpPr/>
          <p:nvPr/>
        </p:nvSpPr>
        <p:spPr bwMode="auto">
          <a:xfrm>
            <a:off x="3764872" y="3932738"/>
            <a:ext cx="3427320" cy="940833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 sz="1235">
              <a:latin typeface="Arial" charset="0"/>
              <a:ea typeface="ＭＳ Ｐゴシック" pitchFamily="32" charset="-128"/>
            </a:endParaRPr>
          </a:p>
        </p:txBody>
      </p:sp>
      <p:sp>
        <p:nvSpPr>
          <p:cNvPr id="75779" name="Title 1">
            <a:extLst>
              <a:ext uri="{FF2B5EF4-FFF2-40B4-BE49-F238E27FC236}">
                <a16:creationId xmlns:a16="http://schemas.microsoft.com/office/drawing/2014/main" xmlns="" id="{751F78B8-2238-7745-A189-F4266C9ECC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8100"/>
            <a:ext cx="8174887" cy="713883"/>
          </a:xfrm>
        </p:spPr>
        <p:txBody>
          <a:bodyPr>
            <a:spAutoFit/>
          </a:bodyPr>
          <a:lstStyle/>
          <a:p>
            <a:pPr eaLnBrk="1"/>
            <a:r>
              <a:rPr lang="en-US" altLang="en-US" sz="3439" dirty="0">
                <a:latin typeface="Calibri" panose="020F0502020204030204" pitchFamily="34" charset="0"/>
              </a:rPr>
              <a:t>Differential dynamics</a:t>
            </a:r>
          </a:p>
        </p:txBody>
      </p:sp>
      <p:pic>
        <p:nvPicPr>
          <p:cNvPr id="75780" name="Picture 4">
            <a:extLst>
              <a:ext uri="{FF2B5EF4-FFF2-40B4-BE49-F238E27FC236}">
                <a16:creationId xmlns:a16="http://schemas.microsoft.com/office/drawing/2014/main" xmlns="" id="{34A14D56-C627-6441-99D8-A2F72AC63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62" y="2051073"/>
            <a:ext cx="7879476" cy="166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Box 15">
            <a:extLst>
              <a:ext uri="{FF2B5EF4-FFF2-40B4-BE49-F238E27FC236}">
                <a16:creationId xmlns:a16="http://schemas.microsoft.com/office/drawing/2014/main" xmlns="" id="{802C8F1E-BF12-F046-915F-3050E003C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075" y="3999941"/>
            <a:ext cx="3427541" cy="74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117" dirty="0">
                <a:solidFill>
                  <a:srgbClr val="FF0000"/>
                </a:solidFill>
              </a:rPr>
              <a:t>Message rates </a:t>
            </a:r>
            <a:r>
              <a:rPr lang="en-US" altLang="en-US" sz="2117" dirty="0"/>
              <a:t>for positive </a:t>
            </a:r>
          </a:p>
          <a:p>
            <a:r>
              <a:rPr lang="en-US" altLang="en-US" sz="2117" dirty="0"/>
              <a:t>and negative opinions</a:t>
            </a:r>
          </a:p>
        </p:txBody>
      </p:sp>
      <p:sp>
        <p:nvSpPr>
          <p:cNvPr id="75782" name="Right Arrow 17">
            <a:extLst>
              <a:ext uri="{FF2B5EF4-FFF2-40B4-BE49-F238E27FC236}">
                <a16:creationId xmlns:a16="http://schemas.microsoft.com/office/drawing/2014/main" xmlns="" id="{46652E6F-E5E8-B541-BEF0-F423049745C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69694" y="3731131"/>
            <a:ext cx="470416" cy="201607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 sz="1235"/>
          </a:p>
        </p:txBody>
      </p:sp>
      <p:sp>
        <p:nvSpPr>
          <p:cNvPr id="75783" name="Right Arrow 18">
            <a:extLst>
              <a:ext uri="{FF2B5EF4-FFF2-40B4-BE49-F238E27FC236}">
                <a16:creationId xmlns:a16="http://schemas.microsoft.com/office/drawing/2014/main" xmlns="" id="{FCBCECA9-1C81-7942-81A8-80A78864AAE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77729" y="3731131"/>
            <a:ext cx="470416" cy="201607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 sz="1235"/>
          </a:p>
        </p:txBody>
      </p:sp>
      <p:sp>
        <p:nvSpPr>
          <p:cNvPr id="75785" name="TextBox 20">
            <a:extLst>
              <a:ext uri="{FF2B5EF4-FFF2-40B4-BE49-F238E27FC236}">
                <a16:creationId xmlns:a16="http://schemas.microsoft.com/office/drawing/2014/main" xmlns="" id="{AFC3F1B2-9B76-5149-8AC9-614EA159B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075" y="1272352"/>
            <a:ext cx="1989647" cy="6353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en-US" sz="1764" dirty="0">
                <a:solidFill>
                  <a:srgbClr val="FF0000"/>
                </a:solidFill>
              </a:rPr>
              <a:t> Influence </a:t>
            </a:r>
            <a:r>
              <a:rPr lang="en-US" altLang="en-US" sz="1764" dirty="0">
                <a:solidFill>
                  <a:schemeClr val="tx1"/>
                </a:solidFill>
              </a:rPr>
              <a:t>among</a:t>
            </a:r>
          </a:p>
          <a:p>
            <a:r>
              <a:rPr lang="en-US" altLang="en-US" sz="1764" dirty="0">
                <a:solidFill>
                  <a:srgbClr val="0070C0"/>
                </a:solidFill>
              </a:rPr>
              <a:t> non-control </a:t>
            </a:r>
            <a:r>
              <a:rPr lang="en-US" altLang="en-US" sz="1764" dirty="0">
                <a:solidFill>
                  <a:schemeClr val="tx1"/>
                </a:solidFill>
              </a:rPr>
              <a:t>users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xmlns="" id="{AF2ED51C-BEA7-7F46-BE2E-F6F6DEB522CF}"/>
              </a:ext>
            </a:extLst>
          </p:cNvPr>
          <p:cNvSpPr/>
          <p:nvPr/>
        </p:nvSpPr>
        <p:spPr bwMode="auto">
          <a:xfrm>
            <a:off x="1009576" y="3462322"/>
            <a:ext cx="2150475" cy="1008035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 sz="1235">
              <a:solidFill>
                <a:schemeClr val="bg2">
                  <a:lumMod val="10000"/>
                  <a:lumOff val="90000"/>
                </a:schemeClr>
              </a:solidFill>
              <a:latin typeface="Arial" charset="0"/>
              <a:ea typeface="ＭＳ Ｐゴシック" pitchFamily="32" charset="-128"/>
            </a:endParaRPr>
          </a:p>
        </p:txBody>
      </p:sp>
      <p:sp>
        <p:nvSpPr>
          <p:cNvPr id="75787" name="TextBox 27">
            <a:extLst>
              <a:ext uri="{FF2B5EF4-FFF2-40B4-BE49-F238E27FC236}">
                <a16:creationId xmlns:a16="http://schemas.microsoft.com/office/drawing/2014/main" xmlns="" id="{EA3E20DF-CCB1-1E49-BD77-EB912101B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183" y="3529525"/>
            <a:ext cx="1851789" cy="9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764">
                <a:solidFill>
                  <a:srgbClr val="FF0000"/>
                </a:solidFill>
              </a:rPr>
              <a:t> Influence </a:t>
            </a:r>
            <a:r>
              <a:rPr lang="en-US" altLang="en-US" sz="1764">
                <a:solidFill>
                  <a:schemeClr val="tx1"/>
                </a:solidFill>
              </a:rPr>
              <a:t>of</a:t>
            </a:r>
          </a:p>
          <a:p>
            <a:r>
              <a:rPr lang="en-US" altLang="en-US" sz="1764">
                <a:solidFill>
                  <a:srgbClr val="0070C0"/>
                </a:solidFill>
              </a:rPr>
              <a:t>control </a:t>
            </a:r>
            <a:r>
              <a:rPr lang="en-US" altLang="en-US" sz="1764">
                <a:solidFill>
                  <a:schemeClr val="tx1"/>
                </a:solidFill>
              </a:rPr>
              <a:t>users on </a:t>
            </a:r>
          </a:p>
          <a:p>
            <a:r>
              <a:rPr lang="en-US" altLang="en-US" sz="1764">
                <a:solidFill>
                  <a:schemeClr val="tx1"/>
                </a:solidFill>
              </a:rPr>
              <a:t>the network</a:t>
            </a:r>
          </a:p>
        </p:txBody>
      </p:sp>
      <p:sp>
        <p:nvSpPr>
          <p:cNvPr id="75788" name="Right Arrow 28">
            <a:extLst>
              <a:ext uri="{FF2B5EF4-FFF2-40B4-BE49-F238E27FC236}">
                <a16:creationId xmlns:a16="http://schemas.microsoft.com/office/drawing/2014/main" xmlns="" id="{4C990186-0D23-CA4F-8884-DB42958DFD4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638503" y="2051073"/>
            <a:ext cx="470416" cy="201607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 sz="1235"/>
          </a:p>
        </p:txBody>
      </p:sp>
      <p:sp>
        <p:nvSpPr>
          <p:cNvPr id="75789" name="Right Arrow 29">
            <a:extLst>
              <a:ext uri="{FF2B5EF4-FFF2-40B4-BE49-F238E27FC236}">
                <a16:creationId xmlns:a16="http://schemas.microsoft.com/office/drawing/2014/main" xmlns="" id="{FD022007-3097-E646-BF83-743D8FFABEEE}"/>
              </a:ext>
            </a:extLst>
          </p:cNvPr>
          <p:cNvSpPr>
            <a:spLocks noChangeArrowheads="1"/>
          </p:cNvSpPr>
          <p:nvPr/>
        </p:nvSpPr>
        <p:spPr bwMode="auto">
          <a:xfrm rot="20342284">
            <a:off x="3246855" y="3564526"/>
            <a:ext cx="701424" cy="232408"/>
          </a:xfrm>
          <a:prstGeom prst="rightArrow">
            <a:avLst>
              <a:gd name="adj1" fmla="val 50000"/>
              <a:gd name="adj2" fmla="val 50022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 sz="1235"/>
          </a:p>
        </p:txBody>
      </p:sp>
    </p:spTree>
    <p:extLst>
      <p:ext uri="{BB962C8B-B14F-4D97-AF65-F5344CB8AC3E}">
        <p14:creationId xmlns:p14="http://schemas.microsoft.com/office/powerpoint/2010/main" val="11102896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729450" y="703166"/>
            <a:ext cx="7688700" cy="594600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aleway"/>
              <a:buNone/>
            </a:pPr>
            <a:r>
              <a:rPr lang="en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Inhomogeneous poisson process</a:t>
            </a:r>
          </a:p>
        </p:txBody>
      </p:sp>
      <p:cxnSp>
        <p:nvCxnSpPr>
          <p:cNvPr id="327" name="Shape 327"/>
          <p:cNvCxnSpPr/>
          <p:nvPr/>
        </p:nvCxnSpPr>
        <p:spPr>
          <a:xfrm rot="10800000" flipH="1">
            <a:off x="1697602" y="2669324"/>
            <a:ext cx="5358300" cy="8399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pic>
        <p:nvPicPr>
          <p:cNvPr id="328" name="Shape 3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874" y="2285228"/>
            <a:ext cx="431999" cy="413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" name="Shape 329"/>
          <p:cNvCxnSpPr/>
          <p:nvPr/>
        </p:nvCxnSpPr>
        <p:spPr>
          <a:xfrm>
            <a:off x="1917017" y="2069974"/>
            <a:ext cx="0" cy="663000"/>
          </a:xfrm>
          <a:prstGeom prst="straightConnector1">
            <a:avLst/>
          </a:prstGeom>
          <a:solidFill>
            <a:srgbClr val="4F81BD"/>
          </a:solidFill>
          <a:ln w="2857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30" name="Shape 330"/>
          <p:cNvCxnSpPr/>
          <p:nvPr/>
        </p:nvCxnSpPr>
        <p:spPr>
          <a:xfrm>
            <a:off x="3184963" y="2346224"/>
            <a:ext cx="0" cy="3315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1" name="Shape 331"/>
          <p:cNvSpPr/>
          <p:nvPr/>
        </p:nvSpPr>
        <p:spPr>
          <a:xfrm>
            <a:off x="3123049" y="2235724"/>
            <a:ext cx="123899" cy="1104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2" name="Shape 332"/>
          <p:cNvCxnSpPr/>
          <p:nvPr/>
        </p:nvCxnSpPr>
        <p:spPr>
          <a:xfrm>
            <a:off x="3341048" y="2346224"/>
            <a:ext cx="0" cy="3315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" name="Shape 333"/>
          <p:cNvCxnSpPr/>
          <p:nvPr/>
        </p:nvCxnSpPr>
        <p:spPr>
          <a:xfrm>
            <a:off x="3866021" y="2346224"/>
            <a:ext cx="0" cy="3315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4" name="Shape 334"/>
          <p:cNvCxnSpPr/>
          <p:nvPr/>
        </p:nvCxnSpPr>
        <p:spPr>
          <a:xfrm>
            <a:off x="6808254" y="2069974"/>
            <a:ext cx="0" cy="663000"/>
          </a:xfrm>
          <a:prstGeom prst="straightConnector1">
            <a:avLst/>
          </a:prstGeom>
          <a:solidFill>
            <a:srgbClr val="4F81BD"/>
          </a:solidFill>
          <a:ln w="2857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335" name="Shape 335" descr="latex-image-1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5442" y="2817552"/>
            <a:ext cx="480599" cy="136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Shape 336"/>
          <p:cNvSpPr/>
          <p:nvPr/>
        </p:nvSpPr>
        <p:spPr>
          <a:xfrm>
            <a:off x="3804107" y="2235724"/>
            <a:ext cx="123899" cy="1104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Shape 337"/>
          <p:cNvSpPr/>
          <p:nvPr/>
        </p:nvSpPr>
        <p:spPr>
          <a:xfrm>
            <a:off x="3279135" y="2235724"/>
            <a:ext cx="123899" cy="1104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Shape 3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9648" y="2788224"/>
            <a:ext cx="163499" cy="19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Shape 3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61134" y="2788224"/>
            <a:ext cx="196800" cy="21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28137" y="2788224"/>
            <a:ext cx="107700" cy="18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/>
          <p:nvPr/>
        </p:nvSpPr>
        <p:spPr>
          <a:xfrm>
            <a:off x="7179740" y="2456724"/>
            <a:ext cx="1238400" cy="30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</a:p>
        </p:txBody>
      </p:sp>
      <p:cxnSp>
        <p:nvCxnSpPr>
          <p:cNvPr id="342" name="Shape 342"/>
          <p:cNvCxnSpPr/>
          <p:nvPr/>
        </p:nvCxnSpPr>
        <p:spPr>
          <a:xfrm>
            <a:off x="4547080" y="2346224"/>
            <a:ext cx="0" cy="3315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3" name="Shape 343"/>
          <p:cNvSpPr/>
          <p:nvPr/>
        </p:nvSpPr>
        <p:spPr>
          <a:xfrm>
            <a:off x="4485164" y="2235724"/>
            <a:ext cx="123899" cy="1104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Shape 3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13476" y="3893225"/>
            <a:ext cx="2387699" cy="44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Shape 345"/>
          <p:cNvSpPr/>
          <p:nvPr/>
        </p:nvSpPr>
        <p:spPr>
          <a:xfrm>
            <a:off x="1203703" y="3451225"/>
            <a:ext cx="6686699" cy="354300"/>
          </a:xfrm>
          <a:prstGeom prst="rect">
            <a:avLst/>
          </a:prstGeom>
          <a:solidFill>
            <a:srgbClr val="A8B97F">
              <a:alpha val="61568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Intensity of an inhomogeneous Poisson process</a:t>
            </a:r>
          </a:p>
        </p:txBody>
      </p:sp>
      <p:sp>
        <p:nvSpPr>
          <p:cNvPr id="346" name="Shape 346"/>
          <p:cNvSpPr/>
          <p:nvPr/>
        </p:nvSpPr>
        <p:spPr>
          <a:xfrm>
            <a:off x="1265616" y="4445726"/>
            <a:ext cx="1733699" cy="354300"/>
          </a:xfrm>
          <a:prstGeom prst="rect">
            <a:avLst/>
          </a:prstGeom>
          <a:solidFill>
            <a:srgbClr val="008000">
              <a:alpha val="4000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Lato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Observations:</a:t>
            </a:r>
          </a:p>
        </p:txBody>
      </p:sp>
      <p:sp>
        <p:nvSpPr>
          <p:cNvPr id="347" name="Shape 347"/>
          <p:cNvSpPr/>
          <p:nvPr/>
        </p:nvSpPr>
        <p:spPr>
          <a:xfrm>
            <a:off x="1760932" y="4857871"/>
            <a:ext cx="6191400" cy="354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AutoNum type="arabicPeriod"/>
            </a:pPr>
            <a:r>
              <a:rPr lang="en"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Intensity independent of history</a:t>
            </a:r>
          </a:p>
        </p:txBody>
      </p:sp>
      <p:grpSp>
        <p:nvGrpSpPr>
          <p:cNvPr id="348" name="Shape 348"/>
          <p:cNvGrpSpPr/>
          <p:nvPr/>
        </p:nvGrpSpPr>
        <p:grpSpPr>
          <a:xfrm>
            <a:off x="1964002" y="1683274"/>
            <a:ext cx="4791333" cy="986694"/>
            <a:chOff x="3044335" y="2123655"/>
            <a:chExt cx="5572614" cy="1285930"/>
          </a:xfrm>
        </p:grpSpPr>
        <p:cxnSp>
          <p:nvCxnSpPr>
            <p:cNvPr id="349" name="Shape 349"/>
            <p:cNvCxnSpPr>
              <a:endCxn id="350" idx="0"/>
            </p:cNvCxnSpPr>
            <p:nvPr/>
          </p:nvCxnSpPr>
          <p:spPr>
            <a:xfrm rot="10800000" flipH="1">
              <a:off x="3044335" y="2461238"/>
              <a:ext cx="1421400" cy="927300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50" name="Shape 350"/>
            <p:cNvSpPr/>
            <p:nvPr/>
          </p:nvSpPr>
          <p:spPr>
            <a:xfrm>
              <a:off x="4320235" y="2358483"/>
              <a:ext cx="1080000" cy="648000"/>
            </a:xfrm>
            <a:prstGeom prst="arc">
              <a:avLst>
                <a:gd name="adj1" fmla="val 12395245"/>
                <a:gd name="adj2" fmla="val 20915745"/>
              </a:avLst>
            </a:prstGeom>
            <a:noFill/>
            <a:ln w="38100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Shape 351"/>
            <p:cNvSpPr/>
            <p:nvPr/>
          </p:nvSpPr>
          <p:spPr>
            <a:xfrm>
              <a:off x="5328346" y="2123655"/>
              <a:ext cx="1080000" cy="648000"/>
            </a:xfrm>
            <a:prstGeom prst="arc">
              <a:avLst>
                <a:gd name="adj1" fmla="val 1650790"/>
                <a:gd name="adj2" fmla="val 10100673"/>
              </a:avLst>
            </a:prstGeom>
            <a:noFill/>
            <a:ln w="38100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52" name="Shape 352"/>
            <p:cNvCxnSpPr>
              <a:endCxn id="353" idx="2"/>
            </p:cNvCxnSpPr>
            <p:nvPr/>
          </p:nvCxnSpPr>
          <p:spPr>
            <a:xfrm rot="10800000">
              <a:off x="6935750" y="2635585"/>
              <a:ext cx="1681200" cy="774000"/>
            </a:xfrm>
            <a:prstGeom prst="straightConnector1">
              <a:avLst/>
            </a:prstGeom>
            <a:solidFill>
              <a:srgbClr val="4F81BD"/>
            </a:solidFill>
            <a:ln w="38100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53" name="Shape 353"/>
            <p:cNvSpPr/>
            <p:nvPr/>
          </p:nvSpPr>
          <p:spPr>
            <a:xfrm>
              <a:off x="6089903" y="2578608"/>
              <a:ext cx="1080000" cy="648000"/>
            </a:xfrm>
            <a:prstGeom prst="arc">
              <a:avLst>
                <a:gd name="adj1" fmla="val 12832221"/>
                <a:gd name="adj2" fmla="val 19324603"/>
              </a:avLst>
            </a:prstGeom>
            <a:noFill/>
            <a:ln w="38100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54" name="Shape 354"/>
          <p:cNvCxnSpPr/>
          <p:nvPr/>
        </p:nvCxnSpPr>
        <p:spPr>
          <a:xfrm>
            <a:off x="4856651" y="2346224"/>
            <a:ext cx="0" cy="3315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5" name="Shape 355"/>
          <p:cNvSpPr/>
          <p:nvPr/>
        </p:nvSpPr>
        <p:spPr>
          <a:xfrm>
            <a:off x="4794737" y="2235724"/>
            <a:ext cx="123899" cy="1104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6" name="Shape 356"/>
          <p:cNvCxnSpPr/>
          <p:nvPr/>
        </p:nvCxnSpPr>
        <p:spPr>
          <a:xfrm>
            <a:off x="5290051" y="2346224"/>
            <a:ext cx="0" cy="3315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7" name="Shape 357"/>
          <p:cNvSpPr/>
          <p:nvPr/>
        </p:nvSpPr>
        <p:spPr>
          <a:xfrm>
            <a:off x="5228137" y="2235724"/>
            <a:ext cx="123899" cy="1104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8" name="Shape 358"/>
          <p:cNvCxnSpPr/>
          <p:nvPr/>
        </p:nvCxnSpPr>
        <p:spPr>
          <a:xfrm>
            <a:off x="3618364" y="2346224"/>
            <a:ext cx="0" cy="3315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9" name="Shape 359"/>
          <p:cNvSpPr/>
          <p:nvPr/>
        </p:nvSpPr>
        <p:spPr>
          <a:xfrm>
            <a:off x="3556450" y="2235724"/>
            <a:ext cx="123899" cy="1104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0" name="Shape 360"/>
          <p:cNvCxnSpPr/>
          <p:nvPr/>
        </p:nvCxnSpPr>
        <p:spPr>
          <a:xfrm>
            <a:off x="2751563" y="2346224"/>
            <a:ext cx="0" cy="33150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1" name="Shape 361"/>
          <p:cNvSpPr/>
          <p:nvPr/>
        </p:nvSpPr>
        <p:spPr>
          <a:xfrm>
            <a:off x="2689648" y="2235724"/>
            <a:ext cx="123899" cy="110400"/>
          </a:xfrm>
          <a:prstGeom prst="ellipse">
            <a:avLst/>
          </a:prstGeom>
          <a:solidFill>
            <a:srgbClr val="008000"/>
          </a:solidFill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Shape 36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82253" y="2804838"/>
            <a:ext cx="228299" cy="219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3" name="Shape 363"/>
          <p:cNvCxnSpPr/>
          <p:nvPr/>
        </p:nvCxnSpPr>
        <p:spPr>
          <a:xfrm>
            <a:off x="4113678" y="2898724"/>
            <a:ext cx="235799" cy="0"/>
          </a:xfrm>
          <a:prstGeom prst="straightConnector1">
            <a:avLst/>
          </a:prstGeom>
          <a:solidFill>
            <a:srgbClr val="4F81BD"/>
          </a:solidFill>
          <a:ln w="25400" cap="flat" cmpd="sng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64" name="Shape 364"/>
          <p:cNvSpPr txBox="1">
            <a:spLocks noGrp="1"/>
          </p:cNvSpPr>
          <p:nvPr>
            <p:ph type="sldNum" idx="12"/>
          </p:nvPr>
        </p:nvSpPr>
        <p:spPr>
          <a:xfrm>
            <a:off x="8536302" y="5277610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5925" tIns="95925" rIns="95925" bIns="95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9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E87BFC3-F39F-8543-9E6F-0B2699B1A7CC}"/>
              </a:ext>
            </a:extLst>
          </p:cNvPr>
          <p:cNvSpPr/>
          <p:nvPr/>
        </p:nvSpPr>
        <p:spPr>
          <a:xfrm>
            <a:off x="-1" y="-31950"/>
            <a:ext cx="9144001" cy="66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802" name="Picture 5">
            <a:extLst>
              <a:ext uri="{FF2B5EF4-FFF2-40B4-BE49-F238E27FC236}">
                <a16:creationId xmlns:a16="http://schemas.microsoft.com/office/drawing/2014/main" xmlns="" id="{5E6C5E61-C6D5-C54E-9082-EA2ED5643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62" y="2252680"/>
            <a:ext cx="7848675" cy="105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itle 1">
            <a:extLst>
              <a:ext uri="{FF2B5EF4-FFF2-40B4-BE49-F238E27FC236}">
                <a16:creationId xmlns:a16="http://schemas.microsoft.com/office/drawing/2014/main" xmlns="" id="{28FC882D-FA20-3E4D-8973-7A2AA1A6FE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58215"/>
            <a:ext cx="8174887" cy="713883"/>
          </a:xfrm>
        </p:spPr>
        <p:txBody>
          <a:bodyPr>
            <a:spAutoFit/>
          </a:bodyPr>
          <a:lstStyle/>
          <a:p>
            <a:pPr eaLnBrk="1"/>
            <a:r>
              <a:rPr lang="en-US" altLang="en-US" sz="3439" dirty="0">
                <a:latin typeface="Calibri" panose="020F0502020204030204" pitchFamily="34" charset="0"/>
              </a:rPr>
              <a:t>Steady state opinion</a:t>
            </a:r>
          </a:p>
        </p:txBody>
      </p:sp>
      <p:sp>
        <p:nvSpPr>
          <p:cNvPr id="76805" name="TextBox 15">
            <a:extLst>
              <a:ext uri="{FF2B5EF4-FFF2-40B4-BE49-F238E27FC236}">
                <a16:creationId xmlns:a16="http://schemas.microsoft.com/office/drawing/2014/main" xmlns="" id="{F2EAEA43-C6A0-774E-B1F6-9F197EBB3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6706" y="3462322"/>
            <a:ext cx="3427541" cy="7439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en-US" sz="2117">
                <a:solidFill>
                  <a:srgbClr val="FF0000"/>
                </a:solidFill>
              </a:rPr>
              <a:t>Message rates </a:t>
            </a:r>
            <a:r>
              <a:rPr lang="en-US" altLang="en-US" sz="2117"/>
              <a:t>for positive </a:t>
            </a:r>
          </a:p>
          <a:p>
            <a:r>
              <a:rPr lang="en-US" altLang="en-US" sz="2117"/>
              <a:t>and negative opinions</a:t>
            </a:r>
          </a:p>
        </p:txBody>
      </p:sp>
      <p:sp>
        <p:nvSpPr>
          <p:cNvPr id="76806" name="Right Arrow 17">
            <a:extLst>
              <a:ext uri="{FF2B5EF4-FFF2-40B4-BE49-F238E27FC236}">
                <a16:creationId xmlns:a16="http://schemas.microsoft.com/office/drawing/2014/main" xmlns="" id="{F07B9ECF-6946-284F-9EE4-6BEA5992004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85819" y="3036007"/>
            <a:ext cx="806428" cy="180607"/>
          </a:xfrm>
          <a:prstGeom prst="rightArrow">
            <a:avLst>
              <a:gd name="adj1" fmla="val 50000"/>
              <a:gd name="adj2" fmla="val 50294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 sz="1235"/>
          </a:p>
        </p:txBody>
      </p:sp>
      <p:sp>
        <p:nvSpPr>
          <p:cNvPr id="76807" name="Right Arrow 18">
            <a:extLst>
              <a:ext uri="{FF2B5EF4-FFF2-40B4-BE49-F238E27FC236}">
                <a16:creationId xmlns:a16="http://schemas.microsoft.com/office/drawing/2014/main" xmlns="" id="{C0392421-0A49-4A40-9D08-D68EFE02050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13741" y="2991906"/>
            <a:ext cx="739226" cy="201607"/>
          </a:xfrm>
          <a:prstGeom prst="rightArrow">
            <a:avLst>
              <a:gd name="adj1" fmla="val 50000"/>
              <a:gd name="adj2" fmla="val 49992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 sz="1235"/>
          </a:p>
        </p:txBody>
      </p:sp>
      <p:sp>
        <p:nvSpPr>
          <p:cNvPr id="76809" name="TextBox 20">
            <a:extLst>
              <a:ext uri="{FF2B5EF4-FFF2-40B4-BE49-F238E27FC236}">
                <a16:creationId xmlns:a16="http://schemas.microsoft.com/office/drawing/2014/main" xmlns="" id="{E7341F24-21E3-3244-846C-1922BCABC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195" y="1311847"/>
            <a:ext cx="1989647" cy="6353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en-US" sz="1764" dirty="0">
                <a:solidFill>
                  <a:srgbClr val="FF0000"/>
                </a:solidFill>
              </a:rPr>
              <a:t> Influence </a:t>
            </a:r>
            <a:r>
              <a:rPr lang="en-US" altLang="en-US" sz="1764" dirty="0">
                <a:solidFill>
                  <a:schemeClr val="tx1"/>
                </a:solidFill>
              </a:rPr>
              <a:t>among</a:t>
            </a:r>
          </a:p>
          <a:p>
            <a:r>
              <a:rPr lang="en-US" altLang="en-US" sz="1764" dirty="0">
                <a:solidFill>
                  <a:srgbClr val="0070C0"/>
                </a:solidFill>
              </a:rPr>
              <a:t> non-control </a:t>
            </a:r>
            <a:r>
              <a:rPr lang="en-US" altLang="en-US" sz="1764" dirty="0">
                <a:solidFill>
                  <a:schemeClr val="tx1"/>
                </a:solidFill>
              </a:rPr>
              <a:t>users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xmlns="" id="{7AF494DB-4337-8549-8E95-3F6BEBAC7B10}"/>
              </a:ext>
            </a:extLst>
          </p:cNvPr>
          <p:cNvSpPr/>
          <p:nvPr/>
        </p:nvSpPr>
        <p:spPr bwMode="auto">
          <a:xfrm>
            <a:off x="4100884" y="1043038"/>
            <a:ext cx="2150475" cy="1008035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 sz="1235">
              <a:latin typeface="Arial" charset="0"/>
              <a:ea typeface="ＭＳ Ｐゴシック" pitchFamily="32" charset="-128"/>
            </a:endParaRPr>
          </a:p>
        </p:txBody>
      </p:sp>
      <p:sp>
        <p:nvSpPr>
          <p:cNvPr id="76811" name="TextBox 27">
            <a:extLst>
              <a:ext uri="{FF2B5EF4-FFF2-40B4-BE49-F238E27FC236}">
                <a16:creationId xmlns:a16="http://schemas.microsoft.com/office/drawing/2014/main" xmlns="" id="{C8082D15-668D-CC47-9A98-1679B5934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492" y="1110240"/>
            <a:ext cx="1851789" cy="9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764">
                <a:solidFill>
                  <a:srgbClr val="FF0000"/>
                </a:solidFill>
              </a:rPr>
              <a:t> Influence </a:t>
            </a:r>
            <a:r>
              <a:rPr lang="en-US" altLang="en-US" sz="1764">
                <a:solidFill>
                  <a:schemeClr val="tx1"/>
                </a:solidFill>
              </a:rPr>
              <a:t>of</a:t>
            </a:r>
          </a:p>
          <a:p>
            <a:r>
              <a:rPr lang="en-US" altLang="en-US" sz="1764">
                <a:solidFill>
                  <a:srgbClr val="0070C0"/>
                </a:solidFill>
              </a:rPr>
              <a:t>control </a:t>
            </a:r>
            <a:r>
              <a:rPr lang="en-US" altLang="en-US" sz="1764">
                <a:solidFill>
                  <a:schemeClr val="tx1"/>
                </a:solidFill>
              </a:rPr>
              <a:t>users on </a:t>
            </a:r>
          </a:p>
          <a:p>
            <a:r>
              <a:rPr lang="en-US" altLang="en-US" sz="1764">
                <a:solidFill>
                  <a:schemeClr val="tx1"/>
                </a:solidFill>
              </a:rPr>
              <a:t>the network</a:t>
            </a:r>
          </a:p>
        </p:txBody>
      </p:sp>
      <p:sp>
        <p:nvSpPr>
          <p:cNvPr id="76812" name="Right Arrow 28">
            <a:extLst>
              <a:ext uri="{FF2B5EF4-FFF2-40B4-BE49-F238E27FC236}">
                <a16:creationId xmlns:a16="http://schemas.microsoft.com/office/drawing/2014/main" xmlns="" id="{525007E3-0AFB-394B-9728-CDBF888D827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950409" y="1983870"/>
            <a:ext cx="470416" cy="201607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 sz="1235"/>
          </a:p>
        </p:txBody>
      </p:sp>
      <p:sp>
        <p:nvSpPr>
          <p:cNvPr id="76813" name="Right Arrow 29">
            <a:extLst>
              <a:ext uri="{FF2B5EF4-FFF2-40B4-BE49-F238E27FC236}">
                <a16:creationId xmlns:a16="http://schemas.microsoft.com/office/drawing/2014/main" xmlns="" id="{83B8EC8E-A12E-C64E-B831-B4BF91FAABA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521599" y="2033572"/>
            <a:ext cx="452215" cy="218408"/>
          </a:xfrm>
          <a:prstGeom prst="rightArrow">
            <a:avLst>
              <a:gd name="adj1" fmla="val 50000"/>
              <a:gd name="adj2" fmla="val 49654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 sz="1235"/>
          </a:p>
        </p:txBody>
      </p:sp>
    </p:spTree>
    <p:extLst>
      <p:ext uri="{BB962C8B-B14F-4D97-AF65-F5344CB8AC3E}">
        <p14:creationId xmlns:p14="http://schemas.microsoft.com/office/powerpoint/2010/main" val="8573164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8CA62D6-8621-044F-A305-510B532D1FF7}"/>
              </a:ext>
            </a:extLst>
          </p:cNvPr>
          <p:cNvSpPr/>
          <p:nvPr/>
        </p:nvSpPr>
        <p:spPr>
          <a:xfrm>
            <a:off x="-1" y="-31950"/>
            <a:ext cx="9144001" cy="66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829" name="Picture 3">
            <a:extLst>
              <a:ext uri="{FF2B5EF4-FFF2-40B4-BE49-F238E27FC236}">
                <a16:creationId xmlns:a16="http://schemas.microsoft.com/office/drawing/2014/main" xmlns="" id="{D65D47A8-6E43-194E-AFAA-F30A5F47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183" y="975835"/>
            <a:ext cx="2755296" cy="52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itle 1">
            <a:extLst>
              <a:ext uri="{FF2B5EF4-FFF2-40B4-BE49-F238E27FC236}">
                <a16:creationId xmlns:a16="http://schemas.microsoft.com/office/drawing/2014/main" xmlns="" id="{AA87277A-B4B2-1F40-A00C-58CADCCD49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859" y="-58215"/>
            <a:ext cx="8174887" cy="713883"/>
          </a:xfrm>
        </p:spPr>
        <p:txBody>
          <a:bodyPr>
            <a:spAutoFit/>
          </a:bodyPr>
          <a:lstStyle/>
          <a:p>
            <a:pPr eaLnBrk="1"/>
            <a:r>
              <a:rPr lang="en-US" altLang="en-US" sz="3439" dirty="0">
                <a:latin typeface="Calibri" panose="020F0502020204030204" pitchFamily="34" charset="0"/>
              </a:rPr>
              <a:t>In terms of “unknown” incentivized users</a:t>
            </a:r>
          </a:p>
        </p:txBody>
      </p:sp>
      <p:pic>
        <p:nvPicPr>
          <p:cNvPr id="77828" name="Picture 2">
            <a:extLst>
              <a:ext uri="{FF2B5EF4-FFF2-40B4-BE49-F238E27FC236}">
                <a16:creationId xmlns:a16="http://schemas.microsoft.com/office/drawing/2014/main" xmlns="" id="{A073BE15-4263-F74C-9780-4A0B58352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2924703"/>
            <a:ext cx="8207087" cy="126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4">
            <a:extLst>
              <a:ext uri="{FF2B5EF4-FFF2-40B4-BE49-F238E27FC236}">
                <a16:creationId xmlns:a16="http://schemas.microsoft.com/office/drawing/2014/main" xmlns="" id="{E1DE4D3B-6333-D643-B9F7-E011B582C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67" y="1782263"/>
            <a:ext cx="7626066" cy="6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379341B-25F5-A141-BF62-9566174C4F1E}"/>
              </a:ext>
            </a:extLst>
          </p:cNvPr>
          <p:cNvSpPr/>
          <p:nvPr/>
        </p:nvSpPr>
        <p:spPr bwMode="auto">
          <a:xfrm>
            <a:off x="5310526" y="908633"/>
            <a:ext cx="2620892" cy="6048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r>
              <a:rPr lang="en-US" sz="1764" dirty="0">
                <a:latin typeface="Arial" charset="0"/>
                <a:ea typeface="ＭＳ Ｐゴシック" pitchFamily="32" charset="-128"/>
              </a:rPr>
              <a:t>One hot representation   of Incentivized users</a:t>
            </a:r>
          </a:p>
        </p:txBody>
      </p:sp>
      <p:sp>
        <p:nvSpPr>
          <p:cNvPr id="77832" name="Left Arrow 25">
            <a:extLst>
              <a:ext uri="{FF2B5EF4-FFF2-40B4-BE49-F238E27FC236}">
                <a16:creationId xmlns:a16="http://schemas.microsoft.com/office/drawing/2014/main" xmlns="" id="{878D89E0-A430-DE43-9B7B-7B53FAF99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491" y="1043038"/>
            <a:ext cx="940833" cy="268809"/>
          </a:xfrm>
          <a:prstGeom prst="leftArrow">
            <a:avLst>
              <a:gd name="adj1" fmla="val 50000"/>
              <a:gd name="adj2" fmla="val 50005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 sz="1235"/>
          </a:p>
        </p:txBody>
      </p:sp>
      <p:sp>
        <p:nvSpPr>
          <p:cNvPr id="77833" name="Left Arrow 34">
            <a:extLst>
              <a:ext uri="{FF2B5EF4-FFF2-40B4-BE49-F238E27FC236}">
                <a16:creationId xmlns:a16="http://schemas.microsoft.com/office/drawing/2014/main" xmlns="" id="{3006815B-ADFD-7E43-85EC-2500ED109625}"/>
              </a:ext>
            </a:extLst>
          </p:cNvPr>
          <p:cNvSpPr>
            <a:spLocks noChangeArrowheads="1"/>
          </p:cNvSpPr>
          <p:nvPr/>
        </p:nvSpPr>
        <p:spPr bwMode="auto">
          <a:xfrm rot="13323496">
            <a:off x="3273455" y="2569091"/>
            <a:ext cx="698625" cy="403214"/>
          </a:xfrm>
          <a:prstGeom prst="leftArrow">
            <a:avLst>
              <a:gd name="adj1" fmla="val 50000"/>
              <a:gd name="adj2" fmla="val 49918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 sz="1235"/>
          </a:p>
        </p:txBody>
      </p:sp>
      <p:sp>
        <p:nvSpPr>
          <p:cNvPr id="77834" name="Left Arrow 35">
            <a:extLst>
              <a:ext uri="{FF2B5EF4-FFF2-40B4-BE49-F238E27FC236}">
                <a16:creationId xmlns:a16="http://schemas.microsoft.com/office/drawing/2014/main" xmlns="" id="{F122CDE3-D6C3-8F46-B8C4-DE99E1EF7603}"/>
              </a:ext>
            </a:extLst>
          </p:cNvPr>
          <p:cNvSpPr>
            <a:spLocks noChangeArrowheads="1"/>
          </p:cNvSpPr>
          <p:nvPr/>
        </p:nvSpPr>
        <p:spPr bwMode="auto">
          <a:xfrm rot="13323496">
            <a:off x="5356728" y="2569091"/>
            <a:ext cx="698625" cy="403214"/>
          </a:xfrm>
          <a:prstGeom prst="leftArrow">
            <a:avLst>
              <a:gd name="adj1" fmla="val 50000"/>
              <a:gd name="adj2" fmla="val 49918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 sz="1235"/>
          </a:p>
        </p:txBody>
      </p:sp>
    </p:spTree>
    <p:extLst>
      <p:ext uri="{BB962C8B-B14F-4D97-AF65-F5344CB8AC3E}">
        <p14:creationId xmlns:p14="http://schemas.microsoft.com/office/powerpoint/2010/main" val="31011836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0F3EA92-7A28-324E-A123-892303215F98}"/>
              </a:ext>
            </a:extLst>
          </p:cNvPr>
          <p:cNvSpPr/>
          <p:nvPr/>
        </p:nvSpPr>
        <p:spPr>
          <a:xfrm>
            <a:off x="-1" y="-31950"/>
            <a:ext cx="9144001" cy="66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FCB3418-1DA1-A945-8B10-D8D01126C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77" y="3649929"/>
            <a:ext cx="6857440" cy="116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xmlns="" id="{89ED9E5B-9F2C-DD47-86D7-A508E54107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430566" y="5206783"/>
            <a:ext cx="1997869" cy="39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054" tIns="37027" rIns="74054" bIns="37027" anchor="ctr" anchorCtr="0">
            <a:noAutofit/>
          </a:bodyPr>
          <a:lstStyle/>
          <a:p>
            <a:fld id="{0A9F1A5B-0035-D446-81F2-1CA81290B8CB}" type="slidenum">
              <a:rPr lang="fi-FI" altLang="en-US"/>
              <a:pPr/>
              <a:t>92</a:t>
            </a:fld>
            <a:endParaRPr lang="fi-FI" altLang="en-US"/>
          </a:p>
        </p:txBody>
      </p:sp>
      <p:sp>
        <p:nvSpPr>
          <p:cNvPr id="78852" name="Title 1">
            <a:extLst>
              <a:ext uri="{FF2B5EF4-FFF2-40B4-BE49-F238E27FC236}">
                <a16:creationId xmlns:a16="http://schemas.microsoft.com/office/drawing/2014/main" xmlns="" id="{D2F2F782-B898-8C43-B2B6-C735D58869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" y="-22011"/>
            <a:ext cx="8174887" cy="632451"/>
          </a:xfrm>
        </p:spPr>
        <p:txBody>
          <a:bodyPr>
            <a:spAutoFit/>
          </a:bodyPr>
          <a:lstStyle/>
          <a:p>
            <a:pPr eaLnBrk="1"/>
            <a:r>
              <a:rPr lang="en-US" altLang="en-US" sz="2910" dirty="0">
                <a:latin typeface="Calibri" panose="020F0502020204030204" pitchFamily="34" charset="0"/>
              </a:rPr>
              <a:t>Activity shaping problem</a:t>
            </a:r>
          </a:p>
        </p:txBody>
      </p:sp>
      <p:sp>
        <p:nvSpPr>
          <p:cNvPr id="78853" name="Rectangle 8">
            <a:extLst>
              <a:ext uri="{FF2B5EF4-FFF2-40B4-BE49-F238E27FC236}">
                <a16:creationId xmlns:a16="http://schemas.microsoft.com/office/drawing/2014/main" xmlns="" id="{66032524-B8F0-A345-A220-F631A7135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563" y="1225044"/>
            <a:ext cx="7960679" cy="45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054" tIns="37027" rIns="74054" bIns="37027">
            <a:spAutoFit/>
          </a:bodyPr>
          <a:lstStyle/>
          <a:p>
            <a:r>
              <a:rPr lang="en-US" altLang="en-US" sz="2469">
                <a:latin typeface="Calibri" panose="020F0502020204030204" pitchFamily="34" charset="0"/>
              </a:rPr>
              <a:t>Once we know that</a:t>
            </a:r>
          </a:p>
        </p:txBody>
      </p:sp>
      <p:sp>
        <p:nvSpPr>
          <p:cNvPr id="78854" name="Rectangle 17">
            <a:extLst>
              <a:ext uri="{FF2B5EF4-FFF2-40B4-BE49-F238E27FC236}">
                <a16:creationId xmlns:a16="http://schemas.microsoft.com/office/drawing/2014/main" xmlns="" id="{D29D8CA2-1B20-6B40-9721-D39019C15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563" y="1713660"/>
            <a:ext cx="7960679" cy="45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054" tIns="37027" rIns="74054" bIns="37027">
            <a:spAutoFit/>
          </a:bodyPr>
          <a:lstStyle/>
          <a:p>
            <a:r>
              <a:rPr lang="en-US" altLang="en-US" sz="2469">
                <a:latin typeface="Calibri" panose="020F0502020204030204" pitchFamily="34" charset="0"/>
              </a:rPr>
              <a:t>we can find         and         to satisfy </a:t>
            </a:r>
            <a:r>
              <a:rPr lang="en-US" altLang="en-US" sz="2469" b="1">
                <a:latin typeface="Calibri" panose="020F0502020204030204" pitchFamily="34" charset="0"/>
              </a:rPr>
              <a:t>many different goals</a:t>
            </a:r>
            <a:r>
              <a:rPr lang="en-US" altLang="en-US" sz="2469"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9C21748-EF61-204A-B046-B7279E2C70D0}"/>
              </a:ext>
            </a:extLst>
          </p:cNvPr>
          <p:cNvSpPr/>
          <p:nvPr/>
        </p:nvSpPr>
        <p:spPr>
          <a:xfrm>
            <a:off x="714165" y="2312882"/>
            <a:ext cx="4347153" cy="522592"/>
          </a:xfrm>
          <a:prstGeom prst="rect">
            <a:avLst/>
          </a:prstGeom>
        </p:spPr>
        <p:txBody>
          <a:bodyPr lIns="74054" tIns="37027" rIns="74054" bIns="37027">
            <a:spAutoFit/>
          </a:bodyPr>
          <a:lstStyle/>
          <a:p>
            <a:pPr>
              <a:defRPr/>
            </a:pPr>
            <a:r>
              <a:rPr lang="en-US" sz="2910" b="1" cap="small" dirty="0">
                <a:latin typeface="Calibri"/>
              </a:rPr>
              <a:t>Opinion Shaping Problem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EE806D6A-609C-A149-A902-95079798D0E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12632" y="3253714"/>
            <a:ext cx="0" cy="365413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DE7BC0B-5F9E-2442-A1D1-0CA7CF589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607" y="2912103"/>
            <a:ext cx="1836864" cy="36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054" tIns="37027" rIns="74054" bIns="37027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2293" b="1">
                <a:latin typeface="Calibri" panose="020F0502020204030204" pitchFamily="34" charset="0"/>
              </a:rPr>
              <a:t>Utility (Goal)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E59A2C44-99BC-8A41-B847-69F201F80D6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510793" y="4436757"/>
            <a:ext cx="795228" cy="490017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0B4A728-4975-FC4F-8845-5043CA0D5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48" y="4979976"/>
            <a:ext cx="2816899" cy="36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054" tIns="37027" rIns="74054" bIns="37027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2293" b="1">
                <a:latin typeface="Calibri" panose="020F0502020204030204" pitchFamily="34" charset="0"/>
              </a:rPr>
              <a:t>Cost for incentivizing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94A6ED1-2C2D-C348-A66C-FD42C58FA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497" y="4926774"/>
            <a:ext cx="1225043" cy="36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054" tIns="37027" rIns="74054" bIns="37027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2293" b="1">
                <a:latin typeface="Calibri" panose="020F0502020204030204" pitchFamily="34" charset="0"/>
              </a:rPr>
              <a:t>Budget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2B9B712F-4B90-C544-8ED8-CBB7D8981640}"/>
              </a:ext>
            </a:extLst>
          </p:cNvPr>
          <p:cNvCxnSpPr>
            <a:cxnSpLocks noChangeShapeType="1"/>
            <a:stCxn id="29" idx="0"/>
          </p:cNvCxnSpPr>
          <p:nvPr/>
        </p:nvCxnSpPr>
        <p:spPr bwMode="auto">
          <a:xfrm flipH="1" flipV="1">
            <a:off x="4572700" y="4489959"/>
            <a:ext cx="489319" cy="436815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78862" name="Picture 2">
            <a:extLst>
              <a:ext uri="{FF2B5EF4-FFF2-40B4-BE49-F238E27FC236}">
                <a16:creationId xmlns:a16="http://schemas.microsoft.com/office/drawing/2014/main" xmlns="" id="{5D2F8166-EBD5-834C-BA32-4C9C067D2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683" y="1170442"/>
            <a:ext cx="4552959" cy="65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3" name="Picture 5">
            <a:extLst>
              <a:ext uri="{FF2B5EF4-FFF2-40B4-BE49-F238E27FC236}">
                <a16:creationId xmlns:a16="http://schemas.microsoft.com/office/drawing/2014/main" xmlns="" id="{3F4F4167-10F4-1D4C-8268-D82187F8D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60" y="1332847"/>
            <a:ext cx="637023" cy="3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4" name="Picture 6">
            <a:extLst>
              <a:ext uri="{FF2B5EF4-FFF2-40B4-BE49-F238E27FC236}">
                <a16:creationId xmlns:a16="http://schemas.microsoft.com/office/drawing/2014/main" xmlns="" id="{D530C2B0-7A07-A54C-8F36-ACCDE68C1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624" y="1768263"/>
            <a:ext cx="494217" cy="41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5" name="Picture 7">
            <a:extLst>
              <a:ext uri="{FF2B5EF4-FFF2-40B4-BE49-F238E27FC236}">
                <a16:creationId xmlns:a16="http://schemas.microsoft.com/office/drawing/2014/main" xmlns="" id="{5232B0FF-C991-2542-B2A3-ADC25E1EF8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462" y="1792063"/>
            <a:ext cx="505418" cy="35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840492A-5680-1D49-B0EF-461918C2F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4505" y="2909303"/>
            <a:ext cx="1530253" cy="64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054" tIns="37027" rIns="74054" bIns="37027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2293" b="1">
                <a:latin typeface="Calibri" panose="020F0502020204030204" pitchFamily="34" charset="0"/>
              </a:rPr>
              <a:t>Sentiment value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5A7214C2-2904-8049-9EE3-59C62376288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694505" y="3511323"/>
            <a:ext cx="366813" cy="420015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xmlns="" id="{A2AD1C14-1E36-1E42-8516-9C48BBE90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599" y="2454287"/>
            <a:ext cx="4855370" cy="1843864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48006" cmpd="thickThin">
            <a:solidFill>
              <a:srgbClr val="448495"/>
            </a:solidFill>
            <a:round/>
            <a:headEnd/>
            <a:tailEnd/>
          </a:ln>
        </p:spPr>
        <p:txBody>
          <a:bodyPr lIns="74054" tIns="37027" rIns="74054" bIns="37027" anchor="ctr"/>
          <a:lstStyle/>
          <a:p>
            <a:pPr algn="ctr">
              <a:defRPr/>
            </a:pPr>
            <a:r>
              <a:rPr lang="en-US" sz="2910" dirty="0">
                <a:latin typeface="Corbel" charset="0"/>
              </a:rPr>
              <a:t>We can solve this problem</a:t>
            </a:r>
            <a:r>
              <a:rPr lang="en-US" sz="2910" b="1" dirty="0">
                <a:latin typeface="Corbel" charset="0"/>
              </a:rPr>
              <a:t> efficiently </a:t>
            </a:r>
            <a:r>
              <a:rPr lang="en-US" sz="2910" dirty="0">
                <a:latin typeface="Corbel" charset="0"/>
              </a:rPr>
              <a:t>for </a:t>
            </a:r>
            <a:r>
              <a:rPr lang="en-US" sz="2910" b="1" dirty="0">
                <a:latin typeface="Corbel" charset="0"/>
              </a:rPr>
              <a:t>a large </a:t>
            </a:r>
            <a:br>
              <a:rPr lang="en-US" sz="2910" b="1" dirty="0">
                <a:latin typeface="Corbel" charset="0"/>
              </a:rPr>
            </a:br>
            <a:r>
              <a:rPr lang="en-US" sz="2910" b="1" dirty="0">
                <a:latin typeface="Corbel" charset="0"/>
              </a:rPr>
              <a:t>family of utilities!</a:t>
            </a:r>
            <a:endParaRPr lang="en-US" sz="291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7758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6" grpId="0"/>
      <p:bldP spid="29" grpId="0"/>
      <p:bldP spid="28" grpId="0"/>
      <p:bldP spid="2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4818AF9-74D1-0B4A-B69A-A9BF1F106C52}"/>
              </a:ext>
            </a:extLst>
          </p:cNvPr>
          <p:cNvSpPr/>
          <p:nvPr/>
        </p:nvSpPr>
        <p:spPr>
          <a:xfrm>
            <a:off x="-1" y="-31950"/>
            <a:ext cx="9144001" cy="66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874" name="Title 1">
            <a:extLst>
              <a:ext uri="{FF2B5EF4-FFF2-40B4-BE49-F238E27FC236}">
                <a16:creationId xmlns:a16="http://schemas.microsoft.com/office/drawing/2014/main" xmlns="" id="{3A8F7728-0322-9445-AD81-B1F26C5F6B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" y="-20877"/>
            <a:ext cx="8174887" cy="632451"/>
          </a:xfrm>
        </p:spPr>
        <p:txBody>
          <a:bodyPr>
            <a:spAutoFit/>
          </a:bodyPr>
          <a:lstStyle/>
          <a:p>
            <a:pPr eaLnBrk="1"/>
            <a:r>
              <a:rPr lang="en-US" altLang="en-US" sz="2910" dirty="0" err="1">
                <a:latin typeface="Calibri" panose="020F0502020204030204" pitchFamily="34" charset="0"/>
              </a:rPr>
              <a:t>SmartShape</a:t>
            </a:r>
            <a:r>
              <a:rPr lang="en-US" altLang="en-US" sz="2910" dirty="0">
                <a:latin typeface="Calibri" panose="020F0502020204030204" pitchFamily="34" charset="0"/>
              </a:rPr>
              <a:t>-Basic</a:t>
            </a:r>
          </a:p>
        </p:txBody>
      </p:sp>
      <p:pic>
        <p:nvPicPr>
          <p:cNvPr id="79875" name="Picture 2">
            <a:extLst>
              <a:ext uri="{FF2B5EF4-FFF2-40B4-BE49-F238E27FC236}">
                <a16:creationId xmlns:a16="http://schemas.microsoft.com/office/drawing/2014/main" xmlns="" id="{2F5F718E-055B-DF4B-B967-E1B700E0A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992" y="1177443"/>
            <a:ext cx="3645728" cy="69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3">
            <a:extLst>
              <a:ext uri="{FF2B5EF4-FFF2-40B4-BE49-F238E27FC236}">
                <a16:creationId xmlns:a16="http://schemas.microsoft.com/office/drawing/2014/main" xmlns="" id="{1F3019D0-9F72-2D45-A4A4-C31228C78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993" y="3638729"/>
            <a:ext cx="4894571" cy="56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2">
            <a:extLst>
              <a:ext uri="{FF2B5EF4-FFF2-40B4-BE49-F238E27FC236}">
                <a16:creationId xmlns:a16="http://schemas.microsoft.com/office/drawing/2014/main" xmlns="" id="{E5239EDF-91E1-354C-84C8-CAAC6A5F0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76" y="2618092"/>
            <a:ext cx="5495193" cy="84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EC42A90C-C41D-ED4E-88AE-FAB6F95A8182}"/>
              </a:ext>
            </a:extLst>
          </p:cNvPr>
          <p:cNvSpPr/>
          <p:nvPr/>
        </p:nvSpPr>
        <p:spPr bwMode="auto">
          <a:xfrm>
            <a:off x="2499228" y="4435486"/>
            <a:ext cx="2016071" cy="403214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r>
              <a:rPr lang="en-US" altLang="en-US" sz="1600" dirty="0">
                <a:solidFill>
                  <a:srgbClr val="FF0000"/>
                </a:solidFill>
              </a:rPr>
              <a:t> Budget </a:t>
            </a:r>
            <a:r>
              <a:rPr lang="en-US" altLang="en-US" sz="1600" dirty="0">
                <a:solidFill>
                  <a:schemeClr val="tx1"/>
                </a:solidFill>
              </a:rPr>
              <a:t>constraint</a:t>
            </a:r>
          </a:p>
        </p:txBody>
      </p:sp>
      <p:sp>
        <p:nvSpPr>
          <p:cNvPr id="79880" name="Down Arrow 37">
            <a:extLst>
              <a:ext uri="{FF2B5EF4-FFF2-40B4-BE49-F238E27FC236}">
                <a16:creationId xmlns:a16="http://schemas.microsoft.com/office/drawing/2014/main" xmlns="" id="{EDC16A5C-EEB7-2543-8C4A-8AB3EB570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8861" y="4134345"/>
            <a:ext cx="268809" cy="33601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 sz="1235"/>
          </a:p>
        </p:txBody>
      </p:sp>
      <p:sp>
        <p:nvSpPr>
          <p:cNvPr id="79881" name="TextBox 38">
            <a:extLst>
              <a:ext uri="{FF2B5EF4-FFF2-40B4-BE49-F238E27FC236}">
                <a16:creationId xmlns:a16="http://schemas.microsoft.com/office/drawing/2014/main" xmlns="" id="{E8572551-91D8-CB45-8253-561EC2B49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5588" y="2051073"/>
            <a:ext cx="1478452" cy="41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117"/>
              <a:t>So that,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xmlns="" id="{C7DFD475-B45A-FB4B-B57E-E13FE7AA8F3F}"/>
              </a:ext>
            </a:extLst>
          </p:cNvPr>
          <p:cNvSpPr/>
          <p:nvPr/>
        </p:nvSpPr>
        <p:spPr bwMode="auto">
          <a:xfrm>
            <a:off x="4670997" y="4798340"/>
            <a:ext cx="1747261" cy="403214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r>
              <a:rPr lang="en-US" altLang="en-US" sz="1600" dirty="0">
                <a:solidFill>
                  <a:srgbClr val="FF0000"/>
                </a:solidFill>
              </a:rPr>
              <a:t>Well posed rate</a:t>
            </a:r>
            <a:endParaRPr lang="en-US" altLang="en-US" sz="1600" dirty="0">
              <a:solidFill>
                <a:schemeClr val="tx1"/>
              </a:solidFill>
            </a:endParaRPr>
          </a:p>
        </p:txBody>
      </p:sp>
      <p:sp>
        <p:nvSpPr>
          <p:cNvPr id="79884" name="Down Arrow 43">
            <a:extLst>
              <a:ext uri="{FF2B5EF4-FFF2-40B4-BE49-F238E27FC236}">
                <a16:creationId xmlns:a16="http://schemas.microsoft.com/office/drawing/2014/main" xmlns="" id="{E2685FAB-CF71-9B40-853D-7D2155DC3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527" y="4134345"/>
            <a:ext cx="268809" cy="67202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 sz="1235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0412265B-62A3-8E4B-AD08-0591FF45F0B1}"/>
              </a:ext>
            </a:extLst>
          </p:cNvPr>
          <p:cNvSpPr/>
          <p:nvPr/>
        </p:nvSpPr>
        <p:spPr bwMode="auto">
          <a:xfrm>
            <a:off x="5444931" y="1647858"/>
            <a:ext cx="2419285" cy="739226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 sz="1235">
              <a:latin typeface="Arial" charset="0"/>
              <a:ea typeface="ＭＳ Ｐゴシック" pitchFamily="32" charset="-128"/>
            </a:endParaRPr>
          </a:p>
        </p:txBody>
      </p:sp>
      <p:sp>
        <p:nvSpPr>
          <p:cNvPr id="79886" name="TextBox 46">
            <a:extLst>
              <a:ext uri="{FF2B5EF4-FFF2-40B4-BE49-F238E27FC236}">
                <a16:creationId xmlns:a16="http://schemas.microsoft.com/office/drawing/2014/main" xmlns="" id="{D1596663-D826-2540-9D09-B23E6D73D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6539" y="1695460"/>
            <a:ext cx="1838965" cy="63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764">
                <a:solidFill>
                  <a:schemeClr val="tx1"/>
                </a:solidFill>
              </a:rPr>
              <a:t>Steady state</a:t>
            </a:r>
          </a:p>
          <a:p>
            <a:r>
              <a:rPr lang="en-US" altLang="en-US" sz="1764">
                <a:solidFill>
                  <a:schemeClr val="tx1"/>
                </a:solidFill>
              </a:rPr>
              <a:t> characterization</a:t>
            </a:r>
          </a:p>
        </p:txBody>
      </p:sp>
      <p:sp>
        <p:nvSpPr>
          <p:cNvPr id="79887" name="Left Arrow 47">
            <a:extLst>
              <a:ext uri="{FF2B5EF4-FFF2-40B4-BE49-F238E27FC236}">
                <a16:creationId xmlns:a16="http://schemas.microsoft.com/office/drawing/2014/main" xmlns="" id="{AD7A8D54-6874-104C-827C-12838149834A}"/>
              </a:ext>
            </a:extLst>
          </p:cNvPr>
          <p:cNvSpPr>
            <a:spLocks noChangeArrowheads="1"/>
          </p:cNvSpPr>
          <p:nvPr/>
        </p:nvSpPr>
        <p:spPr bwMode="auto">
          <a:xfrm rot="20372191">
            <a:off x="3972080" y="2277881"/>
            <a:ext cx="1344047" cy="268809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 sz="1235"/>
          </a:p>
        </p:txBody>
      </p:sp>
    </p:spTree>
    <p:extLst>
      <p:ext uri="{BB962C8B-B14F-4D97-AF65-F5344CB8AC3E}">
        <p14:creationId xmlns:p14="http://schemas.microsoft.com/office/powerpoint/2010/main" val="31600954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BAF7517-BB85-2443-B23A-CBD9585FE83E}"/>
              </a:ext>
            </a:extLst>
          </p:cNvPr>
          <p:cNvSpPr/>
          <p:nvPr/>
        </p:nvSpPr>
        <p:spPr>
          <a:xfrm>
            <a:off x="-1" y="-31950"/>
            <a:ext cx="9144001" cy="66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A3FC6FA-E365-4248-9318-F8A06C8C72C5}"/>
              </a:ext>
            </a:extLst>
          </p:cNvPr>
          <p:cNvSpPr/>
          <p:nvPr/>
        </p:nvSpPr>
        <p:spPr bwMode="auto">
          <a:xfrm>
            <a:off x="1447800" y="1485900"/>
            <a:ext cx="4838569" cy="2486487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 sz="1235" dirty="0">
              <a:latin typeface="Arial" charset="0"/>
              <a:ea typeface="ＭＳ Ｐゴシック" pitchFamily="32" charset="-128"/>
            </a:endParaRPr>
          </a:p>
        </p:txBody>
      </p:sp>
      <p:sp>
        <p:nvSpPr>
          <p:cNvPr id="80899" name="Title 1">
            <a:extLst>
              <a:ext uri="{FF2B5EF4-FFF2-40B4-BE49-F238E27FC236}">
                <a16:creationId xmlns:a16="http://schemas.microsoft.com/office/drawing/2014/main" xmlns="" id="{41509CD5-9EE2-CA43-8664-D196BF66C7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" y="-17499"/>
            <a:ext cx="8174887" cy="632451"/>
          </a:xfrm>
        </p:spPr>
        <p:txBody>
          <a:bodyPr>
            <a:spAutoFit/>
          </a:bodyPr>
          <a:lstStyle/>
          <a:p>
            <a:pPr eaLnBrk="1"/>
            <a:r>
              <a:rPr lang="en-US" altLang="en-US" sz="2910" dirty="0" err="1">
                <a:latin typeface="Calibri" panose="020F0502020204030204" pitchFamily="34" charset="0"/>
              </a:rPr>
              <a:t>SmartShape</a:t>
            </a:r>
            <a:r>
              <a:rPr lang="en-US" altLang="en-US" sz="2910" dirty="0">
                <a:latin typeface="Calibri" panose="020F0502020204030204" pitchFamily="34" charset="0"/>
              </a:rPr>
              <a:t>-Basic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4505E65E-7E17-234A-9EF0-7BC653F95B03}"/>
              </a:ext>
            </a:extLst>
          </p:cNvPr>
          <p:cNvSpPr/>
          <p:nvPr/>
        </p:nvSpPr>
        <p:spPr bwMode="auto">
          <a:xfrm>
            <a:off x="2084813" y="2857501"/>
            <a:ext cx="3360118" cy="8064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 sz="1235">
              <a:latin typeface="Arial" charset="0"/>
              <a:ea typeface="ＭＳ Ｐゴシック" pitchFamily="32" charset="-128"/>
            </a:endParaRPr>
          </a:p>
        </p:txBody>
      </p:sp>
      <p:sp>
        <p:nvSpPr>
          <p:cNvPr id="80901" name="TextBox 46">
            <a:extLst>
              <a:ext uri="{FF2B5EF4-FFF2-40B4-BE49-F238E27FC236}">
                <a16:creationId xmlns:a16="http://schemas.microsoft.com/office/drawing/2014/main" xmlns="" id="{7290158C-736E-CD43-9A28-99F7A1242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016" y="2924704"/>
            <a:ext cx="3743731" cy="66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704"/>
              <a:t> Non convex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B1A4C122-D114-0D48-9E98-1E77E2C6158D}"/>
              </a:ext>
            </a:extLst>
          </p:cNvPr>
          <p:cNvSpPr/>
          <p:nvPr/>
        </p:nvSpPr>
        <p:spPr bwMode="auto">
          <a:xfrm>
            <a:off x="3092849" y="1849466"/>
            <a:ext cx="1276845" cy="60482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 sz="1235">
              <a:latin typeface="Arial" charset="0"/>
              <a:ea typeface="ＭＳ Ｐゴシック" pitchFamily="32" charset="-128"/>
            </a:endParaRPr>
          </a:p>
        </p:txBody>
      </p:sp>
      <p:sp>
        <p:nvSpPr>
          <p:cNvPr id="80903" name="TextBox 16">
            <a:extLst>
              <a:ext uri="{FF2B5EF4-FFF2-40B4-BE49-F238E27FC236}">
                <a16:creationId xmlns:a16="http://schemas.microsoft.com/office/drawing/2014/main" xmlns="" id="{40E574AB-100C-1E4A-8A75-EEC426031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254" y="1849466"/>
            <a:ext cx="1142440" cy="66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704" dirty="0"/>
              <a:t>MIP</a:t>
            </a:r>
          </a:p>
        </p:txBody>
      </p:sp>
    </p:spTree>
    <p:extLst>
      <p:ext uri="{BB962C8B-B14F-4D97-AF65-F5344CB8AC3E}">
        <p14:creationId xmlns:p14="http://schemas.microsoft.com/office/powerpoint/2010/main" val="8326218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7460F2-61CD-9043-AA13-CE6D733CA6C1}"/>
              </a:ext>
            </a:extLst>
          </p:cNvPr>
          <p:cNvSpPr/>
          <p:nvPr/>
        </p:nvSpPr>
        <p:spPr>
          <a:xfrm>
            <a:off x="-1" y="-31950"/>
            <a:ext cx="9144001" cy="66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23" name="Title 1">
            <a:extLst>
              <a:ext uri="{FF2B5EF4-FFF2-40B4-BE49-F238E27FC236}">
                <a16:creationId xmlns:a16="http://schemas.microsoft.com/office/drawing/2014/main" xmlns="" id="{72D3A28A-C1E5-D547-8C4B-B1E9808492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" y="-17499"/>
            <a:ext cx="8174887" cy="632451"/>
          </a:xfrm>
        </p:spPr>
        <p:txBody>
          <a:bodyPr>
            <a:spAutoFit/>
          </a:bodyPr>
          <a:lstStyle/>
          <a:p>
            <a:pPr eaLnBrk="1"/>
            <a:r>
              <a:rPr lang="en-US" altLang="en-US" sz="2910" dirty="0" err="1">
                <a:latin typeface="Calibri" panose="020F0502020204030204" pitchFamily="34" charset="0"/>
              </a:rPr>
              <a:t>SmartShape</a:t>
            </a:r>
            <a:r>
              <a:rPr lang="en-US" altLang="en-US" sz="2910" dirty="0">
                <a:latin typeface="Calibri" panose="020F0502020204030204" pitchFamily="34" charset="0"/>
              </a:rPr>
              <a:t>-Basic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E79655C-B4EC-6542-B839-6320C3322FEB}"/>
              </a:ext>
            </a:extLst>
          </p:cNvPr>
          <p:cNvSpPr/>
          <p:nvPr/>
        </p:nvSpPr>
        <p:spPr bwMode="auto">
          <a:xfrm>
            <a:off x="1447800" y="1485900"/>
            <a:ext cx="4838569" cy="2486487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 sz="1235" dirty="0">
              <a:latin typeface="Arial" charset="0"/>
              <a:ea typeface="ＭＳ Ｐゴシック" pitchFamily="32" charset="-128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AE302156-9DF3-B34C-888B-91FF7459FB22}"/>
              </a:ext>
            </a:extLst>
          </p:cNvPr>
          <p:cNvSpPr/>
          <p:nvPr/>
        </p:nvSpPr>
        <p:spPr bwMode="auto">
          <a:xfrm>
            <a:off x="2084813" y="2857501"/>
            <a:ext cx="3360118" cy="8064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 sz="1235">
              <a:latin typeface="Arial" charset="0"/>
              <a:ea typeface="ＭＳ Ｐゴシック" pitchFamily="32" charset="-128"/>
            </a:endParaRPr>
          </a:p>
        </p:txBody>
      </p:sp>
      <p:sp>
        <p:nvSpPr>
          <p:cNvPr id="14" name="TextBox 46">
            <a:extLst>
              <a:ext uri="{FF2B5EF4-FFF2-40B4-BE49-F238E27FC236}">
                <a16:creationId xmlns:a16="http://schemas.microsoft.com/office/drawing/2014/main" xmlns="" id="{E73FCA76-ACFD-7E4C-9B69-431C6C89B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016" y="2924704"/>
            <a:ext cx="3743731" cy="66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704"/>
              <a:t> Non convex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98943ED6-6227-374F-8A89-D9001D14A1CB}"/>
              </a:ext>
            </a:extLst>
          </p:cNvPr>
          <p:cNvSpPr/>
          <p:nvPr/>
        </p:nvSpPr>
        <p:spPr bwMode="auto">
          <a:xfrm>
            <a:off x="3092849" y="1849466"/>
            <a:ext cx="1276845" cy="60482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 sz="1235">
              <a:latin typeface="Arial" charset="0"/>
              <a:ea typeface="ＭＳ Ｐゴシック" pitchFamily="32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1451AE7-7003-AB41-8A5E-84B6B6231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254" y="1849466"/>
            <a:ext cx="1142440" cy="66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704" dirty="0"/>
              <a:t>MIP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E577AAAF-B868-FE42-870D-F8213B097AD9}"/>
              </a:ext>
            </a:extLst>
          </p:cNvPr>
          <p:cNvSpPr/>
          <p:nvPr/>
        </p:nvSpPr>
        <p:spPr>
          <a:xfrm>
            <a:off x="2152016" y="1849466"/>
            <a:ext cx="3639184" cy="17375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2"/>
                </a:solidFill>
              </a:rPr>
              <a:t>Linearization of variables</a:t>
            </a:r>
          </a:p>
        </p:txBody>
      </p:sp>
    </p:spTree>
    <p:extLst>
      <p:ext uri="{BB962C8B-B14F-4D97-AF65-F5344CB8AC3E}">
        <p14:creationId xmlns:p14="http://schemas.microsoft.com/office/powerpoint/2010/main" val="8627673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DF2B4F9-237A-4D4F-B02F-EFC6E5673126}"/>
              </a:ext>
            </a:extLst>
          </p:cNvPr>
          <p:cNvSpPr/>
          <p:nvPr/>
        </p:nvSpPr>
        <p:spPr>
          <a:xfrm>
            <a:off x="-1" y="-31950"/>
            <a:ext cx="9144001" cy="66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946" name="Title 1">
            <a:extLst>
              <a:ext uri="{FF2B5EF4-FFF2-40B4-BE49-F238E27FC236}">
                <a16:creationId xmlns:a16="http://schemas.microsoft.com/office/drawing/2014/main" xmlns="" id="{F4B9CE42-EC44-A340-AF67-5014588408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82" y="-26229"/>
            <a:ext cx="8174887" cy="632451"/>
          </a:xfrm>
        </p:spPr>
        <p:txBody>
          <a:bodyPr>
            <a:spAutoFit/>
          </a:bodyPr>
          <a:lstStyle/>
          <a:p>
            <a:pPr eaLnBrk="1"/>
            <a:r>
              <a:rPr lang="en-US" altLang="en-US" sz="2910" dirty="0">
                <a:latin typeface="Calibri" panose="020F0502020204030204" pitchFamily="34" charset="0"/>
              </a:rPr>
              <a:t>Linearization of variables</a:t>
            </a:r>
          </a:p>
        </p:txBody>
      </p:sp>
      <p:pic>
        <p:nvPicPr>
          <p:cNvPr id="82947" name="Picture 3">
            <a:extLst>
              <a:ext uri="{FF2B5EF4-FFF2-40B4-BE49-F238E27FC236}">
                <a16:creationId xmlns:a16="http://schemas.microsoft.com/office/drawing/2014/main" xmlns="" id="{06289FD1-8FE8-954E-848E-D99630EF6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187" y="908633"/>
            <a:ext cx="4289750" cy="161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>
            <a:extLst>
              <a:ext uri="{FF2B5EF4-FFF2-40B4-BE49-F238E27FC236}">
                <a16:creationId xmlns:a16="http://schemas.microsoft.com/office/drawing/2014/main" xmlns="" id="{6902FB51-97A5-9142-A43F-1171D5A26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300" y="2924703"/>
            <a:ext cx="3918737" cy="18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Rectangle 18">
            <a:extLst>
              <a:ext uri="{FF2B5EF4-FFF2-40B4-BE49-F238E27FC236}">
                <a16:creationId xmlns:a16="http://schemas.microsoft.com/office/drawing/2014/main" xmlns="" id="{06F20AA6-1F2D-B74B-8F22-265079CF4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64" y="3529525"/>
            <a:ext cx="4284150" cy="85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235">
                <a:solidFill>
                  <a:srgbClr val="7030A0"/>
                </a:solidFill>
              </a:rPr>
              <a:t>Francisco E Torres. Linearization of mixed-integer products. </a:t>
            </a:r>
            <a:r>
              <a:rPr lang="en-US" altLang="en-US" sz="1235" i="1">
                <a:solidFill>
                  <a:srgbClr val="7030A0"/>
                </a:solidFill>
              </a:rPr>
              <a:t>Mathematical</a:t>
            </a:r>
            <a:br>
              <a:rPr lang="en-US" altLang="en-US" sz="1235" i="1">
                <a:solidFill>
                  <a:srgbClr val="7030A0"/>
                </a:solidFill>
              </a:rPr>
            </a:br>
            <a:r>
              <a:rPr lang="en-US" altLang="en-US" sz="1235" i="1">
                <a:solidFill>
                  <a:srgbClr val="7030A0"/>
                </a:solidFill>
              </a:rPr>
              <a:t>programming</a:t>
            </a:r>
            <a:r>
              <a:rPr lang="en-US" altLang="en-US" sz="1235">
                <a:solidFill>
                  <a:srgbClr val="7030A0"/>
                </a:solidFill>
              </a:rPr>
              <a:t>, 49(1):427–428, 1990 </a:t>
            </a:r>
            <a:r>
              <a:rPr lang="en-US" altLang="en-US" sz="1235"/>
              <a:t/>
            </a:r>
            <a:br>
              <a:rPr lang="en-US" altLang="en-US" sz="1235"/>
            </a:br>
            <a:endParaRPr lang="en-US" altLang="en-US" sz="1235"/>
          </a:p>
        </p:txBody>
      </p:sp>
    </p:spTree>
    <p:extLst>
      <p:ext uri="{BB962C8B-B14F-4D97-AF65-F5344CB8AC3E}">
        <p14:creationId xmlns:p14="http://schemas.microsoft.com/office/powerpoint/2010/main" val="17049362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6CF20B6-DD49-9444-91C4-29AA6123BBBD}"/>
              </a:ext>
            </a:extLst>
          </p:cNvPr>
          <p:cNvSpPr/>
          <p:nvPr/>
        </p:nvSpPr>
        <p:spPr>
          <a:xfrm>
            <a:off x="-1" y="-31950"/>
            <a:ext cx="9144001" cy="66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970" name="Title 1">
            <a:extLst>
              <a:ext uri="{FF2B5EF4-FFF2-40B4-BE49-F238E27FC236}">
                <a16:creationId xmlns:a16="http://schemas.microsoft.com/office/drawing/2014/main" xmlns="" id="{4DA2493F-DC9A-524C-AAEA-5EEF442454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" y="-11652"/>
            <a:ext cx="8174887" cy="632451"/>
          </a:xfrm>
        </p:spPr>
        <p:txBody>
          <a:bodyPr>
            <a:spAutoFit/>
          </a:bodyPr>
          <a:lstStyle/>
          <a:p>
            <a:pPr eaLnBrk="1"/>
            <a:r>
              <a:rPr lang="en-US" altLang="en-US" sz="2910" dirty="0" err="1">
                <a:latin typeface="Calibri" panose="020F0502020204030204" pitchFamily="34" charset="0"/>
              </a:rPr>
              <a:t>SmartShape</a:t>
            </a:r>
            <a:r>
              <a:rPr lang="en-US" altLang="en-US" sz="2910" dirty="0">
                <a:latin typeface="Calibri" panose="020F0502020204030204" pitchFamily="34" charset="0"/>
              </a:rPr>
              <a:t>-Basic</a:t>
            </a:r>
          </a:p>
        </p:txBody>
      </p:sp>
      <p:pic>
        <p:nvPicPr>
          <p:cNvPr id="83971" name="Picture 2">
            <a:extLst>
              <a:ext uri="{FF2B5EF4-FFF2-40B4-BE49-F238E27FC236}">
                <a16:creationId xmlns:a16="http://schemas.microsoft.com/office/drawing/2014/main" xmlns="" id="{BCBF7464-4CE7-464F-B6BE-3685CDA95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9" y="1244645"/>
            <a:ext cx="8334492" cy="332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2897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ECD76BB-3331-DE4A-9460-877BD164941B}"/>
              </a:ext>
            </a:extLst>
          </p:cNvPr>
          <p:cNvSpPr/>
          <p:nvPr/>
        </p:nvSpPr>
        <p:spPr>
          <a:xfrm>
            <a:off x="0" y="0"/>
            <a:ext cx="9144001" cy="66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94" name="Title 1">
            <a:extLst>
              <a:ext uri="{FF2B5EF4-FFF2-40B4-BE49-F238E27FC236}">
                <a16:creationId xmlns:a16="http://schemas.microsoft.com/office/drawing/2014/main" xmlns="" id="{98FE720A-DB79-F04A-8EB8-7E23C01CFF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29" y="28903"/>
            <a:ext cx="8174887" cy="632451"/>
          </a:xfrm>
        </p:spPr>
        <p:txBody>
          <a:bodyPr>
            <a:spAutoFit/>
          </a:bodyPr>
          <a:lstStyle/>
          <a:p>
            <a:pPr eaLnBrk="1"/>
            <a:r>
              <a:rPr lang="en-US" altLang="en-US" sz="2910" dirty="0" err="1">
                <a:latin typeface="Calibri" panose="020F0502020204030204" pitchFamily="34" charset="0"/>
              </a:rPr>
              <a:t>SmartShape</a:t>
            </a:r>
            <a:r>
              <a:rPr lang="en-US" altLang="en-US" sz="2910" dirty="0">
                <a:latin typeface="Calibri" panose="020F0502020204030204" pitchFamily="34" charset="0"/>
              </a:rPr>
              <a:t>-Robust</a:t>
            </a:r>
          </a:p>
        </p:txBody>
      </p:sp>
      <p:pic>
        <p:nvPicPr>
          <p:cNvPr id="84995" name="Picture 3">
            <a:extLst>
              <a:ext uri="{FF2B5EF4-FFF2-40B4-BE49-F238E27FC236}">
                <a16:creationId xmlns:a16="http://schemas.microsoft.com/office/drawing/2014/main" xmlns="" id="{0E5DC964-3523-AA4C-A5F4-33720F74B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81" y="2387085"/>
            <a:ext cx="6653033" cy="97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1367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D96E952-8883-8E4D-A387-B779219133D6}"/>
              </a:ext>
            </a:extLst>
          </p:cNvPr>
          <p:cNvSpPr/>
          <p:nvPr/>
        </p:nvSpPr>
        <p:spPr>
          <a:xfrm>
            <a:off x="-1" y="-31950"/>
            <a:ext cx="9144001" cy="66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018" name="Title 1">
            <a:extLst>
              <a:ext uri="{FF2B5EF4-FFF2-40B4-BE49-F238E27FC236}">
                <a16:creationId xmlns:a16="http://schemas.microsoft.com/office/drawing/2014/main" xmlns="" id="{8C58D7F7-19FA-5242-BBBE-819CA383DE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5688"/>
            <a:ext cx="8174887" cy="632451"/>
          </a:xfrm>
        </p:spPr>
        <p:txBody>
          <a:bodyPr>
            <a:spAutoFit/>
          </a:bodyPr>
          <a:lstStyle/>
          <a:p>
            <a:pPr eaLnBrk="1"/>
            <a:r>
              <a:rPr lang="en-US" altLang="en-US" sz="2910" dirty="0">
                <a:latin typeface="Calibri" panose="020F0502020204030204" pitchFamily="34" charset="0"/>
              </a:rPr>
              <a:t>Examples of utility U(.)</a:t>
            </a:r>
          </a:p>
        </p:txBody>
      </p:sp>
      <p:pic>
        <p:nvPicPr>
          <p:cNvPr id="86019" name="Picture 2">
            <a:extLst>
              <a:ext uri="{FF2B5EF4-FFF2-40B4-BE49-F238E27FC236}">
                <a16:creationId xmlns:a16="http://schemas.microsoft.com/office/drawing/2014/main" xmlns="" id="{0F4B46D2-4975-AD4B-BEEF-0AA79A8B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88" y="1177442"/>
            <a:ext cx="5981009" cy="60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3">
            <a:extLst>
              <a:ext uri="{FF2B5EF4-FFF2-40B4-BE49-F238E27FC236}">
                <a16:creationId xmlns:a16="http://schemas.microsoft.com/office/drawing/2014/main" xmlns="" id="{B9616900-4A75-1C42-B26A-696534480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88" y="1782263"/>
            <a:ext cx="5717800" cy="6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4">
            <a:extLst>
              <a:ext uri="{FF2B5EF4-FFF2-40B4-BE49-F238E27FC236}">
                <a16:creationId xmlns:a16="http://schemas.microsoft.com/office/drawing/2014/main" xmlns="" id="{87E30348-E407-F64B-9472-418E87F16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392" y="2790299"/>
            <a:ext cx="5376188" cy="72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5">
            <a:extLst>
              <a:ext uri="{FF2B5EF4-FFF2-40B4-BE49-F238E27FC236}">
                <a16:creationId xmlns:a16="http://schemas.microsoft.com/office/drawing/2014/main" xmlns="" id="{C7F1873B-E15D-DD49-AA3A-50688A5D9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88" y="3327917"/>
            <a:ext cx="5161980" cy="94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242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2414</TotalTime>
  <Words>4819</Words>
  <Application>Microsoft Macintosh PowerPoint</Application>
  <PresentationFormat>On-screen Show (16:10)</PresentationFormat>
  <Paragraphs>1108</Paragraphs>
  <Slides>137</Slides>
  <Notes>137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137</vt:i4>
      </vt:variant>
    </vt:vector>
  </HeadingPairs>
  <TitlesOfParts>
    <vt:vector size="143" baseType="lpstr">
      <vt:lpstr>Droid Serif</vt:lpstr>
      <vt:lpstr>Lato</vt:lpstr>
      <vt:lpstr>Raleway</vt:lpstr>
      <vt:lpstr>Calibri</vt:lpstr>
      <vt:lpstr>Streamline</vt:lpstr>
      <vt:lpstr>Streamline</vt:lpstr>
      <vt:lpstr>Information and Opinion Dynamics in Online Social Networks </vt:lpstr>
      <vt:lpstr>Collaborators</vt:lpstr>
      <vt:lpstr>Activities over Social Network and Social Media</vt:lpstr>
      <vt:lpstr>Events are observations of complex dynamic process</vt:lpstr>
      <vt:lpstr> Accurate Modelling</vt:lpstr>
      <vt:lpstr>Mathematical device to capture the diffusion process</vt:lpstr>
      <vt:lpstr>What is a temporal point process ?</vt:lpstr>
      <vt:lpstr>Poisson Process</vt:lpstr>
      <vt:lpstr>Inhomogeneous poisson process</vt:lpstr>
      <vt:lpstr>Terminating (or survival) process</vt:lpstr>
      <vt:lpstr>Hawkes Process</vt:lpstr>
      <vt:lpstr>Two important problems in information diffusion </vt:lpstr>
      <vt:lpstr>Hashtag Diffusion in social media            IJCAI’17, Infocom’17</vt:lpstr>
      <vt:lpstr>Hashtag diffusion in social media - is it new?</vt:lpstr>
      <vt:lpstr>Drawbacks of existing models</vt:lpstr>
      <vt:lpstr>Realistic Scenario</vt:lpstr>
      <vt:lpstr>Hashtag is a collection of tweet-chains</vt:lpstr>
      <vt:lpstr>Hashtag diffusion in social Media  Real world reinforcement factors</vt:lpstr>
      <vt:lpstr>Some example from the real data</vt:lpstr>
      <vt:lpstr>Hashtag-tweet reinforcement</vt:lpstr>
      <vt:lpstr>Inter-hashtag competition</vt:lpstr>
      <vt:lpstr>LMPP (Large Margin Point Process)</vt:lpstr>
      <vt:lpstr>PowerPoint Presentation</vt:lpstr>
      <vt:lpstr>PowerPoint Presentation</vt:lpstr>
      <vt:lpstr>PowerPoint Presentation</vt:lpstr>
      <vt:lpstr>Dataset</vt:lpstr>
      <vt:lpstr>Evaluation protocol </vt:lpstr>
      <vt:lpstr>Results for jump prediction</vt:lpstr>
      <vt:lpstr>Learning Opinion Dynamics in Social Networks               NIPS’16</vt:lpstr>
      <vt:lpstr>Opinions in Social media</vt:lpstr>
      <vt:lpstr>Opinion modeling in social media - is it new?</vt:lpstr>
      <vt:lpstr>Difference with the hashtag diffusion model</vt:lpstr>
      <vt:lpstr>Key Idea: Temporal and Informational influence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Nonlinear Opinion Dynamics in Social Networks               ICDM 17</vt:lpstr>
      <vt:lpstr>SLANT+:  A nonlinear departure from SLANT</vt:lpstr>
      <vt:lpstr>SLANT+: An intuitive approach</vt:lpstr>
      <vt:lpstr>Nonlinear Modeling: A networked guided RNN approach</vt:lpstr>
      <vt:lpstr>Experimental  Results</vt:lpstr>
      <vt:lpstr>Summary</vt:lpstr>
      <vt:lpstr>Subprocesses in information and opinion dynamics </vt:lpstr>
      <vt:lpstr>Demarcating Endogenous and Exogenous Opinion Diffusion Process in Social Networks               WWW 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roadblocks</vt:lpstr>
      <vt:lpstr>A simple solution…</vt:lpstr>
      <vt:lpstr>A simple solution…</vt:lpstr>
      <vt:lpstr>PowerPoint Presentation</vt:lpstr>
      <vt:lpstr>Our work..</vt:lpstr>
      <vt:lpstr>Models for endogenous dynamics</vt:lpstr>
      <vt:lpstr>SLANT</vt:lpstr>
      <vt:lpstr>SLANT: Parameter estimation</vt:lpstr>
      <vt:lpstr>Reality</vt:lpstr>
      <vt:lpstr>Reality</vt:lpstr>
      <vt:lpstr>Reality</vt:lpstr>
      <vt:lpstr>Setup</vt:lpstr>
      <vt:lpstr>Setup</vt:lpstr>
      <vt:lpstr>The core problem</vt:lpstr>
      <vt:lpstr>The core problem</vt:lpstr>
      <vt:lpstr>The core problem</vt:lpstr>
      <vt:lpstr>The core problem</vt:lpstr>
      <vt:lpstr>CherryPick</vt:lpstr>
      <vt:lpstr>CherryPick</vt:lpstr>
      <vt:lpstr>Organic  and Extrinsic Users</vt:lpstr>
      <vt:lpstr>Summary of the approach..</vt:lpstr>
      <vt:lpstr>Experiments</vt:lpstr>
      <vt:lpstr>Evaluation protocol</vt:lpstr>
      <vt:lpstr>PowerPoint Presentation</vt:lpstr>
      <vt:lpstr>Datasets</vt:lpstr>
      <vt:lpstr>Comparative Analysis</vt:lpstr>
      <vt:lpstr>Impact of pre-specified size on</vt:lpstr>
      <vt:lpstr>Examples from US Election dataset</vt:lpstr>
      <vt:lpstr>Effect of extrinsic user identification</vt:lpstr>
      <vt:lpstr>Conclusion</vt:lpstr>
      <vt:lpstr>Complex Network Research Group (CNReG)</vt:lpstr>
      <vt:lpstr>Shaping Opinion Dynamics in Social Networks               AAMAS 18</vt:lpstr>
      <vt:lpstr>Shaping opinion dynamics</vt:lpstr>
      <vt:lpstr>Our goal</vt:lpstr>
      <vt:lpstr>Steady state shaping</vt:lpstr>
      <vt:lpstr>Differential dynamics</vt:lpstr>
      <vt:lpstr>Steady state opinion</vt:lpstr>
      <vt:lpstr>In terms of “unknown” incentivized users</vt:lpstr>
      <vt:lpstr>Activity shaping problem</vt:lpstr>
      <vt:lpstr>SmartShape-Basic</vt:lpstr>
      <vt:lpstr>SmartShape-Basic</vt:lpstr>
      <vt:lpstr>SmartShape-Basic</vt:lpstr>
      <vt:lpstr>Linearization of variables</vt:lpstr>
      <vt:lpstr>SmartShape-Basic</vt:lpstr>
      <vt:lpstr>SmartShape-Robust</vt:lpstr>
      <vt:lpstr>Examples of utility U(.)</vt:lpstr>
      <vt:lpstr>Top-k-opinion-shaping</vt:lpstr>
      <vt:lpstr>Experiments on Politics dataset</vt:lpstr>
      <vt:lpstr>Experiments on SmartShape-Robust</vt:lpstr>
      <vt:lpstr>Experiments on SmartShape-Robust</vt:lpstr>
      <vt:lpstr>Characterization of incentivized users</vt:lpstr>
      <vt:lpstr>Conclusion</vt:lpstr>
      <vt:lpstr>Few points to work in future</vt:lpstr>
      <vt:lpstr>Complex Network Research Group (CNReG)</vt:lpstr>
      <vt:lpstr>Thank You</vt:lpstr>
      <vt:lpstr>Accepted papers</vt:lpstr>
      <vt:lpstr>Outline of the talk</vt:lpstr>
      <vt:lpstr>Not only temporality but also informations hidden in text influences the propagation</vt:lpstr>
      <vt:lpstr>Outline of the talk</vt:lpstr>
      <vt:lpstr>Evaluation protocol </vt:lpstr>
      <vt:lpstr>Terminology </vt:lpstr>
      <vt:lpstr>Metrics</vt:lpstr>
      <vt:lpstr>Research problem</vt:lpstr>
      <vt:lpstr>What about the opinion and information propagation dynamics?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and discussions</vt:lpstr>
      <vt:lpstr>Example: Idea adoption or opinion influence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Collaborators</vt:lpstr>
      <vt:lpstr>Key Idea: Latent vs expressed opinion</vt:lpstr>
      <vt:lpstr>Explainability: A data driven construction</vt:lpstr>
      <vt:lpstr>Disagreement fitting</vt:lpstr>
      <vt:lpstr>CherryPick</vt:lpstr>
      <vt:lpstr>CherryPick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and Opinion Dynamics in Online Social Networks </dc:title>
  <cp:lastModifiedBy>Niloy Ganguly</cp:lastModifiedBy>
  <cp:revision>23</cp:revision>
  <dcterms:modified xsi:type="dcterms:W3CDTF">2018-06-29T02:05:50Z</dcterms:modified>
</cp:coreProperties>
</file>