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Lst>
  <p:sldSz cy="5143500" cx="9144000"/>
  <p:notesSz cx="6858000" cy="9144000"/>
  <p:embeddedFontLst>
    <p:embeddedFont>
      <p:font typeface="Helvetica Neue"/>
      <p:regular r:id="rId158"/>
      <p:bold r:id="rId159"/>
      <p:italic r:id="rId160"/>
      <p:boldItalic r:id="rId1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47BD01D-81EA-4423-BD9B-FF76A25D104D}">
  <a:tblStyle styleId="{B47BD01D-81EA-4423-BD9B-FF76A25D104D}"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band1H>
      <a:tcTxStyle/>
    </a:band1H>
    <a:band2H>
      <a:tcTxStyle b="off" i="off"/>
      <a:tcStyle>
        <a:fill>
          <a:solidFill>
            <a:srgbClr val="FFFFFF"/>
          </a:solidFill>
        </a:fill>
      </a:tcStyle>
    </a:band2H>
    <a:band1V>
      <a:tcTxStyle/>
    </a:band1V>
    <a:band2V>
      <a:tcTxStyle/>
    </a:band2V>
    <a:lastCol>
      <a:tcTxStyle/>
    </a:lastCol>
    <a:firstCo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seCell>
      <a:tcTxStyle/>
    </a:seCell>
    <a:swCell>
      <a:tcTxStyle/>
    </a:swCell>
    <a:fir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font" Target="fonts/HelveticaNeue-boldItalic.fntdata"/><Relationship Id="rId54" Type="http://schemas.openxmlformats.org/officeDocument/2006/relationships/slide" Target="slides/slide49.xml"/><Relationship Id="rId160" Type="http://schemas.openxmlformats.org/officeDocument/2006/relationships/font" Target="fonts/HelveticaNeue-italic.fntdata"/><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font" Target="fonts/HelveticaNeue-bold.fntdata"/><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font" Target="fonts/HelveticaNeue-regular.fntdata"/><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2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2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2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2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2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2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2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1" Type="http://schemas.openxmlformats.org/officeDocument/2006/relationships/hyperlink" Target="https://en.wikipedia.org/wiki/Bayesian_information_criterion#cite_note-2" TargetMode="External"/><Relationship Id="rId10" Type="http://schemas.openxmlformats.org/officeDocument/2006/relationships/hyperlink" Target="https://en.wikipedia.org/wiki/Bayesian_information_criterion#cite_note-2" TargetMode="External"/><Relationship Id="rId13" Type="http://schemas.openxmlformats.org/officeDocument/2006/relationships/hyperlink" Target="https://en.wikipedia.org/wiki/Likelihood_function" TargetMode="External"/><Relationship Id="rId12" Type="http://schemas.openxmlformats.org/officeDocument/2006/relationships/hyperlink" Target="https://en.wikipedia.org/wiki/Likelihood_function" TargetMode="External"/><Relationship Id="rId1" Type="http://schemas.openxmlformats.org/officeDocument/2006/relationships/notesMaster" Target="../notesMasters/notesMaster1.xml"/><Relationship Id="rId2" Type="http://schemas.openxmlformats.org/officeDocument/2006/relationships/hyperlink" Target="https://en.wikipedia.org/wiki/Statistics" TargetMode="External"/><Relationship Id="rId3" Type="http://schemas.openxmlformats.org/officeDocument/2006/relationships/hyperlink" Target="https://en.wikipedia.org/wiki/Statistics" TargetMode="External"/><Relationship Id="rId4" Type="http://schemas.openxmlformats.org/officeDocument/2006/relationships/hyperlink" Target="https://en.wikipedia.org/wiki/Model_selection" TargetMode="External"/><Relationship Id="rId9" Type="http://schemas.openxmlformats.org/officeDocument/2006/relationships/hyperlink" Target="https://en.wikipedia.org/wiki/Akaike_information_criterion" TargetMode="External"/><Relationship Id="rId15" Type="http://schemas.openxmlformats.org/officeDocument/2006/relationships/hyperlink" Target="https://en.wikipedia.org/wiki/Observation" TargetMode="External"/><Relationship Id="rId14" Type="http://schemas.openxmlformats.org/officeDocument/2006/relationships/hyperlink" Target="https://en.wikipedia.org/wiki/Observation" TargetMode="External"/><Relationship Id="rId17" Type="http://schemas.openxmlformats.org/officeDocument/2006/relationships/hyperlink" Target="https://en.wikipedia.org/wiki/Parameter" TargetMode="External"/><Relationship Id="rId16" Type="http://schemas.openxmlformats.org/officeDocument/2006/relationships/hyperlink" Target="https://en.wikipedia.org/wiki/Parameter" TargetMode="External"/><Relationship Id="rId5" Type="http://schemas.openxmlformats.org/officeDocument/2006/relationships/hyperlink" Target="https://en.wikipedia.org/wiki/Model_selection" TargetMode="External"/><Relationship Id="rId19" Type="http://schemas.openxmlformats.org/officeDocument/2006/relationships/hyperlink" Target="https://en.wikipedia.org/wiki/Multiple_linear_regression" TargetMode="External"/><Relationship Id="rId6" Type="http://schemas.openxmlformats.org/officeDocument/2006/relationships/hyperlink" Target="https://en.wikipedia.org/wiki/Likelihood_function" TargetMode="External"/><Relationship Id="rId18" Type="http://schemas.openxmlformats.org/officeDocument/2006/relationships/hyperlink" Target="https://en.wikipedia.org/wiki/Multiple_linear_regression" TargetMode="External"/><Relationship Id="rId7" Type="http://schemas.openxmlformats.org/officeDocument/2006/relationships/hyperlink" Target="https://en.wikipedia.org/wiki/Likelihood_function" TargetMode="External"/><Relationship Id="rId8" Type="http://schemas.openxmlformats.org/officeDocument/2006/relationships/hyperlink" Target="https://en.wikipedia.org/wiki/Akaike_information_criterion" TargetMode="Externa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9" name="Shape 1039"/>
        <p:cNvGrpSpPr/>
        <p:nvPr/>
      </p:nvGrpSpPr>
      <p:grpSpPr>
        <a:xfrm>
          <a:off x="0" y="0"/>
          <a:ext cx="0" cy="0"/>
          <a:chOff x="0" y="0"/>
          <a:chExt cx="0" cy="0"/>
        </a:xfrm>
      </p:grpSpPr>
      <p:sp>
        <p:nvSpPr>
          <p:cNvPr id="1040" name="Shape 104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41" name="Shape 10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3" name="Shape 1053"/>
        <p:cNvGrpSpPr/>
        <p:nvPr/>
      </p:nvGrpSpPr>
      <p:grpSpPr>
        <a:xfrm>
          <a:off x="0" y="0"/>
          <a:ext cx="0" cy="0"/>
          <a:chOff x="0" y="0"/>
          <a:chExt cx="0" cy="0"/>
        </a:xfrm>
      </p:grpSpPr>
      <p:sp>
        <p:nvSpPr>
          <p:cNvPr id="1054" name="Shape 105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55" name="Shape 10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0" name="Shape 1060"/>
        <p:cNvGrpSpPr/>
        <p:nvPr/>
      </p:nvGrpSpPr>
      <p:grpSpPr>
        <a:xfrm>
          <a:off x="0" y="0"/>
          <a:ext cx="0" cy="0"/>
          <a:chOff x="0" y="0"/>
          <a:chExt cx="0" cy="0"/>
        </a:xfrm>
      </p:grpSpPr>
      <p:sp>
        <p:nvSpPr>
          <p:cNvPr id="1061" name="Shape 106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62" name="Shape 10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4" name="Shape 1084"/>
        <p:cNvGrpSpPr/>
        <p:nvPr/>
      </p:nvGrpSpPr>
      <p:grpSpPr>
        <a:xfrm>
          <a:off x="0" y="0"/>
          <a:ext cx="0" cy="0"/>
          <a:chOff x="0" y="0"/>
          <a:chExt cx="0" cy="0"/>
        </a:xfrm>
      </p:grpSpPr>
      <p:sp>
        <p:nvSpPr>
          <p:cNvPr id="1085" name="Shape 108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86" name="Shape 10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1" name="Shape 1091"/>
        <p:cNvGrpSpPr/>
        <p:nvPr/>
      </p:nvGrpSpPr>
      <p:grpSpPr>
        <a:xfrm>
          <a:off x="0" y="0"/>
          <a:ext cx="0" cy="0"/>
          <a:chOff x="0" y="0"/>
          <a:chExt cx="0" cy="0"/>
        </a:xfrm>
      </p:grpSpPr>
      <p:sp>
        <p:nvSpPr>
          <p:cNvPr id="1092" name="Shape 109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3" name="Shape 10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9" name="Shape 1099"/>
        <p:cNvGrpSpPr/>
        <p:nvPr/>
      </p:nvGrpSpPr>
      <p:grpSpPr>
        <a:xfrm>
          <a:off x="0" y="0"/>
          <a:ext cx="0" cy="0"/>
          <a:chOff x="0" y="0"/>
          <a:chExt cx="0" cy="0"/>
        </a:xfrm>
      </p:grpSpPr>
      <p:sp>
        <p:nvSpPr>
          <p:cNvPr id="1100" name="Shape 110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01" name="Shape 11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2" name="Shape 1112"/>
        <p:cNvGrpSpPr/>
        <p:nvPr/>
      </p:nvGrpSpPr>
      <p:grpSpPr>
        <a:xfrm>
          <a:off x="0" y="0"/>
          <a:ext cx="0" cy="0"/>
          <a:chOff x="0" y="0"/>
          <a:chExt cx="0" cy="0"/>
        </a:xfrm>
      </p:grpSpPr>
      <p:sp>
        <p:nvSpPr>
          <p:cNvPr id="1113" name="Shape 1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14" name="Shape 111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8" name="Shape 1118"/>
        <p:cNvGrpSpPr/>
        <p:nvPr/>
      </p:nvGrpSpPr>
      <p:grpSpPr>
        <a:xfrm>
          <a:off x="0" y="0"/>
          <a:ext cx="0" cy="0"/>
          <a:chOff x="0" y="0"/>
          <a:chExt cx="0" cy="0"/>
        </a:xfrm>
      </p:grpSpPr>
      <p:sp>
        <p:nvSpPr>
          <p:cNvPr id="1119" name="Shape 111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20" name="Shape 1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6" name="Shape 1126"/>
        <p:cNvGrpSpPr/>
        <p:nvPr/>
      </p:nvGrpSpPr>
      <p:grpSpPr>
        <a:xfrm>
          <a:off x="0" y="0"/>
          <a:ext cx="0" cy="0"/>
          <a:chOff x="0" y="0"/>
          <a:chExt cx="0" cy="0"/>
        </a:xfrm>
      </p:grpSpPr>
      <p:sp>
        <p:nvSpPr>
          <p:cNvPr id="1127" name="Shape 112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28" name="Shape 1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4" name="Shape 1134"/>
        <p:cNvGrpSpPr/>
        <p:nvPr/>
      </p:nvGrpSpPr>
      <p:grpSpPr>
        <a:xfrm>
          <a:off x="0" y="0"/>
          <a:ext cx="0" cy="0"/>
          <a:chOff x="0" y="0"/>
          <a:chExt cx="0" cy="0"/>
        </a:xfrm>
      </p:grpSpPr>
      <p:sp>
        <p:nvSpPr>
          <p:cNvPr id="1135" name="Shape 1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36" name="Shape 113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0" name="Shape 1140"/>
        <p:cNvGrpSpPr/>
        <p:nvPr/>
      </p:nvGrpSpPr>
      <p:grpSpPr>
        <a:xfrm>
          <a:off x="0" y="0"/>
          <a:ext cx="0" cy="0"/>
          <a:chOff x="0" y="0"/>
          <a:chExt cx="0" cy="0"/>
        </a:xfrm>
      </p:grpSpPr>
      <p:sp>
        <p:nvSpPr>
          <p:cNvPr id="1141" name="Shape 114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42" name="Shape 1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7" name="Shape 1147"/>
        <p:cNvGrpSpPr/>
        <p:nvPr/>
      </p:nvGrpSpPr>
      <p:grpSpPr>
        <a:xfrm>
          <a:off x="0" y="0"/>
          <a:ext cx="0" cy="0"/>
          <a:chOff x="0" y="0"/>
          <a:chExt cx="0" cy="0"/>
        </a:xfrm>
      </p:grpSpPr>
      <p:sp>
        <p:nvSpPr>
          <p:cNvPr id="1148" name="Shape 1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49" name="Shape 114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3" name="Shape 1153"/>
        <p:cNvGrpSpPr/>
        <p:nvPr/>
      </p:nvGrpSpPr>
      <p:grpSpPr>
        <a:xfrm>
          <a:off x="0" y="0"/>
          <a:ext cx="0" cy="0"/>
          <a:chOff x="0" y="0"/>
          <a:chExt cx="0" cy="0"/>
        </a:xfrm>
      </p:grpSpPr>
      <p:sp>
        <p:nvSpPr>
          <p:cNvPr id="1154" name="Shape 1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55" name="Shape 115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9" name="Shape 1159"/>
        <p:cNvGrpSpPr/>
        <p:nvPr/>
      </p:nvGrpSpPr>
      <p:grpSpPr>
        <a:xfrm>
          <a:off x="0" y="0"/>
          <a:ext cx="0" cy="0"/>
          <a:chOff x="0" y="0"/>
          <a:chExt cx="0" cy="0"/>
        </a:xfrm>
      </p:grpSpPr>
      <p:sp>
        <p:nvSpPr>
          <p:cNvPr id="1160" name="Shape 1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61" name="Shape 116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6" name="Shape 1166"/>
        <p:cNvGrpSpPr/>
        <p:nvPr/>
      </p:nvGrpSpPr>
      <p:grpSpPr>
        <a:xfrm>
          <a:off x="0" y="0"/>
          <a:ext cx="0" cy="0"/>
          <a:chOff x="0" y="0"/>
          <a:chExt cx="0" cy="0"/>
        </a:xfrm>
      </p:grpSpPr>
      <p:sp>
        <p:nvSpPr>
          <p:cNvPr id="1167" name="Shape 116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68" name="Shape 1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3" name="Shape 1173"/>
        <p:cNvGrpSpPr/>
        <p:nvPr/>
      </p:nvGrpSpPr>
      <p:grpSpPr>
        <a:xfrm>
          <a:off x="0" y="0"/>
          <a:ext cx="0" cy="0"/>
          <a:chOff x="0" y="0"/>
          <a:chExt cx="0" cy="0"/>
        </a:xfrm>
      </p:grpSpPr>
      <p:sp>
        <p:nvSpPr>
          <p:cNvPr id="1174" name="Shape 1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75" name="Shape 117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9" name="Shape 1179"/>
        <p:cNvGrpSpPr/>
        <p:nvPr/>
      </p:nvGrpSpPr>
      <p:grpSpPr>
        <a:xfrm>
          <a:off x="0" y="0"/>
          <a:ext cx="0" cy="0"/>
          <a:chOff x="0" y="0"/>
          <a:chExt cx="0" cy="0"/>
        </a:xfrm>
      </p:grpSpPr>
      <p:sp>
        <p:nvSpPr>
          <p:cNvPr id="1180" name="Shape 1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81" name="Shape 118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100">
                <a:solidFill>
                  <a:schemeClr val="dk1"/>
                </a:solidFill>
                <a:latin typeface="Arial"/>
                <a:ea typeface="Arial"/>
                <a:cs typeface="Arial"/>
                <a:sym typeface="Arial"/>
              </a:rPr>
              <a:t>In</a:t>
            </a:r>
            <a:r>
              <a:rPr lang="en-US" sz="1100">
                <a:solidFill>
                  <a:schemeClr val="dk1"/>
                </a:solidFill>
                <a:latin typeface="Arial"/>
                <a:ea typeface="Arial"/>
                <a:cs typeface="Arial"/>
                <a:sym typeface="Arial"/>
                <a:hlinkClick r:id="rId2"/>
              </a:rPr>
              <a:t> </a:t>
            </a:r>
            <a:r>
              <a:rPr lang="en-US" sz="1100" u="sng">
                <a:solidFill>
                  <a:schemeClr val="hlink"/>
                </a:solidFill>
                <a:latin typeface="Arial"/>
                <a:ea typeface="Arial"/>
                <a:cs typeface="Arial"/>
                <a:sym typeface="Arial"/>
                <a:hlinkClick r:id="rId3"/>
              </a:rPr>
              <a:t>statistics</a:t>
            </a:r>
            <a:r>
              <a:rPr lang="en-US" sz="1100">
                <a:solidFill>
                  <a:schemeClr val="dk1"/>
                </a:solidFill>
                <a:latin typeface="Arial"/>
                <a:ea typeface="Arial"/>
                <a:cs typeface="Arial"/>
                <a:sym typeface="Arial"/>
              </a:rPr>
              <a:t>, the </a:t>
            </a:r>
            <a:r>
              <a:rPr b="1" lang="en-US" sz="1100">
                <a:solidFill>
                  <a:schemeClr val="dk1"/>
                </a:solidFill>
                <a:latin typeface="Arial"/>
                <a:ea typeface="Arial"/>
                <a:cs typeface="Arial"/>
                <a:sym typeface="Arial"/>
              </a:rPr>
              <a:t>Bayesian information criterion</a:t>
            </a:r>
            <a:r>
              <a:rPr lang="en-US" sz="1100">
                <a:solidFill>
                  <a:schemeClr val="dk1"/>
                </a:solidFill>
                <a:latin typeface="Arial"/>
                <a:ea typeface="Arial"/>
                <a:cs typeface="Arial"/>
                <a:sym typeface="Arial"/>
              </a:rPr>
              <a:t> (</a:t>
            </a:r>
            <a:r>
              <a:rPr b="1" lang="en-US" sz="1100">
                <a:solidFill>
                  <a:schemeClr val="dk1"/>
                </a:solidFill>
                <a:latin typeface="Arial"/>
                <a:ea typeface="Arial"/>
                <a:cs typeface="Arial"/>
                <a:sym typeface="Arial"/>
              </a:rPr>
              <a:t>BIC</a:t>
            </a:r>
            <a:r>
              <a:rPr lang="en-US" sz="1100">
                <a:solidFill>
                  <a:schemeClr val="dk1"/>
                </a:solidFill>
                <a:latin typeface="Arial"/>
                <a:ea typeface="Arial"/>
                <a:cs typeface="Arial"/>
                <a:sym typeface="Arial"/>
              </a:rPr>
              <a:t>) or </a:t>
            </a:r>
            <a:r>
              <a:rPr b="1" lang="en-US" sz="1100">
                <a:solidFill>
                  <a:schemeClr val="dk1"/>
                </a:solidFill>
                <a:latin typeface="Arial"/>
                <a:ea typeface="Arial"/>
                <a:cs typeface="Arial"/>
                <a:sym typeface="Arial"/>
              </a:rPr>
              <a:t>Schwarz criterion</a:t>
            </a:r>
            <a:r>
              <a:rPr lang="en-US" sz="1100">
                <a:solidFill>
                  <a:schemeClr val="dk1"/>
                </a:solidFill>
                <a:latin typeface="Arial"/>
                <a:ea typeface="Arial"/>
                <a:cs typeface="Arial"/>
                <a:sym typeface="Arial"/>
              </a:rPr>
              <a:t> (also </a:t>
            </a:r>
            <a:r>
              <a:rPr b="1" lang="en-US" sz="1100">
                <a:solidFill>
                  <a:schemeClr val="dk1"/>
                </a:solidFill>
                <a:latin typeface="Arial"/>
                <a:ea typeface="Arial"/>
                <a:cs typeface="Arial"/>
                <a:sym typeface="Arial"/>
              </a:rPr>
              <a:t>SBC</a:t>
            </a:r>
            <a:r>
              <a:rPr lang="en-US" sz="1100">
                <a:solidFill>
                  <a:schemeClr val="dk1"/>
                </a:solidFill>
                <a:latin typeface="Arial"/>
                <a:ea typeface="Arial"/>
                <a:cs typeface="Arial"/>
                <a:sym typeface="Arial"/>
              </a:rPr>
              <a:t>, </a:t>
            </a:r>
            <a:r>
              <a:rPr b="1" lang="en-US" sz="1100">
                <a:solidFill>
                  <a:schemeClr val="dk1"/>
                </a:solidFill>
                <a:latin typeface="Arial"/>
                <a:ea typeface="Arial"/>
                <a:cs typeface="Arial"/>
                <a:sym typeface="Arial"/>
              </a:rPr>
              <a:t>SBIC</a:t>
            </a:r>
            <a:r>
              <a:rPr lang="en-US" sz="1100">
                <a:solidFill>
                  <a:schemeClr val="dk1"/>
                </a:solidFill>
                <a:latin typeface="Arial"/>
                <a:ea typeface="Arial"/>
                <a:cs typeface="Arial"/>
                <a:sym typeface="Arial"/>
              </a:rPr>
              <a:t>) is a criterion for</a:t>
            </a:r>
            <a:r>
              <a:rPr lang="en-US" sz="1100">
                <a:solidFill>
                  <a:schemeClr val="dk1"/>
                </a:solid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5"/>
              </a:rPr>
              <a:t>model selection</a:t>
            </a:r>
            <a:r>
              <a:rPr lang="en-US" sz="1100">
                <a:solidFill>
                  <a:schemeClr val="dk1"/>
                </a:solidFill>
                <a:latin typeface="Arial"/>
                <a:ea typeface="Arial"/>
                <a:cs typeface="Arial"/>
                <a:sym typeface="Arial"/>
              </a:rPr>
              <a:t> among a finite set of models; the model with the lowest BIC is preferred. It is based, in part, on the</a:t>
            </a:r>
            <a:r>
              <a:rPr lang="en-US" sz="1100">
                <a:solidFill>
                  <a:schemeClr val="dk1"/>
                </a:solidFill>
                <a:latin typeface="Arial"/>
                <a:ea typeface="Arial"/>
                <a:cs typeface="Arial"/>
                <a:sym typeface="Arial"/>
                <a:hlinkClick r:id="rId6"/>
              </a:rPr>
              <a:t> </a:t>
            </a:r>
            <a:r>
              <a:rPr lang="en-US" sz="1100" u="sng">
                <a:solidFill>
                  <a:schemeClr val="hlink"/>
                </a:solidFill>
                <a:latin typeface="Arial"/>
                <a:ea typeface="Arial"/>
                <a:cs typeface="Arial"/>
                <a:sym typeface="Arial"/>
                <a:hlinkClick r:id="rId7"/>
              </a:rPr>
              <a:t>likelihood function</a:t>
            </a:r>
            <a:r>
              <a:rPr lang="en-US" sz="1100">
                <a:solidFill>
                  <a:schemeClr val="dk1"/>
                </a:solidFill>
                <a:latin typeface="Arial"/>
                <a:ea typeface="Arial"/>
                <a:cs typeface="Arial"/>
                <a:sym typeface="Arial"/>
              </a:rPr>
              <a:t> and it is closely related to the</a:t>
            </a:r>
            <a:r>
              <a:rPr lang="en-US" sz="1100">
                <a:solidFill>
                  <a:schemeClr val="dk1"/>
                </a:solidFill>
                <a:latin typeface="Arial"/>
                <a:ea typeface="Arial"/>
                <a:cs typeface="Arial"/>
                <a:sym typeface="Arial"/>
                <a:hlinkClick r:id="rId8"/>
              </a:rPr>
              <a:t> </a:t>
            </a:r>
            <a:r>
              <a:rPr lang="en-US" sz="1100" u="sng">
                <a:solidFill>
                  <a:schemeClr val="hlink"/>
                </a:solidFill>
                <a:latin typeface="Arial"/>
                <a:ea typeface="Arial"/>
                <a:cs typeface="Arial"/>
                <a:sym typeface="Arial"/>
                <a:hlinkClick r:id="rId9"/>
              </a:rPr>
              <a:t>Akaike information criterion</a:t>
            </a:r>
            <a:r>
              <a:rPr lang="en-US" sz="1100">
                <a:solidFill>
                  <a:schemeClr val="dk1"/>
                </a:solidFill>
                <a:latin typeface="Arial"/>
                <a:ea typeface="Arial"/>
                <a:cs typeface="Arial"/>
                <a:sym typeface="Arial"/>
              </a:rPr>
              <a:t> (AIC).</a:t>
            </a:r>
            <a:endParaRPr sz="1100">
              <a:solidFill>
                <a:schemeClr val="dk1"/>
              </a:solidFill>
              <a:latin typeface="Arial"/>
              <a:ea typeface="Arial"/>
              <a:cs typeface="Arial"/>
              <a:sym typeface="Arial"/>
            </a:endParaRPr>
          </a:p>
          <a:p>
            <a:pPr indent="0" lvl="0" marL="0" rtl="0">
              <a:spcBef>
                <a:spcPts val="0"/>
              </a:spcBef>
              <a:spcAft>
                <a:spcPts val="0"/>
              </a:spcAft>
              <a:buNone/>
            </a:pPr>
            <a:r>
              <a:rPr lang="en-US" sz="1100">
                <a:latin typeface="Arial"/>
                <a:ea typeface="Arial"/>
                <a:cs typeface="Arial"/>
                <a:sym typeface="Arial"/>
              </a:rPr>
              <a:t>he BIC is formally defined as</a:t>
            </a:r>
            <a:r>
              <a:rPr baseline="30000" lang="en-US" sz="1100" u="sng">
                <a:solidFill>
                  <a:schemeClr val="hlink"/>
                </a:solidFill>
                <a:latin typeface="Arial"/>
                <a:ea typeface="Arial"/>
                <a:cs typeface="Arial"/>
                <a:sym typeface="Arial"/>
                <a:hlinkClick r:id="rId10"/>
              </a:rPr>
              <a:t>[2]</a:t>
            </a:r>
            <a:endParaRPr baseline="30000" sz="1100" u="sng">
              <a:solidFill>
                <a:schemeClr val="hlink"/>
              </a:solidFill>
              <a:latin typeface="Arial"/>
              <a:ea typeface="Arial"/>
              <a:cs typeface="Arial"/>
              <a:sym typeface="Arial"/>
              <a:hlinkClick r:id="rId11"/>
            </a:endParaRPr>
          </a:p>
          <a:p>
            <a:pPr indent="0" lvl="0" marL="0" rtl="0">
              <a:spcBef>
                <a:spcPts val="0"/>
              </a:spcBef>
              <a:spcAft>
                <a:spcPts val="0"/>
              </a:spcAft>
              <a:buNone/>
            </a:pPr>
            <a:r>
              <a:rPr lang="en-US" sz="1100">
                <a:latin typeface="Arial"/>
                <a:ea typeface="Arial"/>
                <a:cs typeface="Arial"/>
                <a:sym typeface="Arial"/>
              </a:rPr>
              <a:t>B I C = ln ⁡ ( n ) k − 2 ln ⁡ ( L ^ ) .   {\displaystyle \mathrm {BIC} ={\ln(n)k-2\ln({\hat {L}})}.\ }</a:t>
            </a:r>
            <a:endParaRPr sz="1100">
              <a:latin typeface="Arial"/>
              <a:ea typeface="Arial"/>
              <a:cs typeface="Arial"/>
              <a:sym typeface="Arial"/>
            </a:endParaRPr>
          </a:p>
          <a:p>
            <a:pPr indent="0" lvl="0" marL="0" rtl="0">
              <a:spcBef>
                <a:spcPts val="0"/>
              </a:spcBef>
              <a:spcAft>
                <a:spcPts val="0"/>
              </a:spcAft>
              <a:buNone/>
            </a:pPr>
            <a:r>
              <a:rPr lang="en-US" sz="1100">
                <a:latin typeface="Arial"/>
                <a:ea typeface="Arial"/>
                <a:cs typeface="Arial"/>
                <a:sym typeface="Arial"/>
              </a:rPr>
              <a:t>where</a:t>
            </a:r>
            <a:endParaRPr sz="1100">
              <a:latin typeface="Arial"/>
              <a:ea typeface="Arial"/>
              <a:cs typeface="Arial"/>
              <a:sym typeface="Arial"/>
            </a:endParaRPr>
          </a:p>
          <a:p>
            <a:pPr indent="-298450" lvl="0" marL="457200" rtl="0">
              <a:lnSpc>
                <a:spcPct val="115000"/>
              </a:lnSpc>
              <a:spcBef>
                <a:spcPts val="0"/>
              </a:spcBef>
              <a:spcAft>
                <a:spcPts val="0"/>
              </a:spcAft>
              <a:buSzPts val="1100"/>
              <a:buChar char="●"/>
            </a:pPr>
            <a:r>
              <a:rPr lang="en-US" sz="1100">
                <a:latin typeface="Arial"/>
                <a:ea typeface="Arial"/>
                <a:cs typeface="Arial"/>
                <a:sym typeface="Arial"/>
              </a:rPr>
              <a:t>L ^ {\displaystyle {\hat {L}}} = the maximized value of the</a:t>
            </a:r>
            <a:r>
              <a:rPr lang="en-US" sz="1100">
                <a:latin typeface="Arial"/>
                <a:ea typeface="Arial"/>
                <a:cs typeface="Arial"/>
                <a:sym typeface="Arial"/>
                <a:hlinkClick r:id="rId12"/>
              </a:rPr>
              <a:t> </a:t>
            </a:r>
            <a:r>
              <a:rPr lang="en-US" sz="1100" u="sng">
                <a:solidFill>
                  <a:schemeClr val="hlink"/>
                </a:solidFill>
                <a:latin typeface="Arial"/>
                <a:ea typeface="Arial"/>
                <a:cs typeface="Arial"/>
                <a:sym typeface="Arial"/>
                <a:hlinkClick r:id="rId13"/>
              </a:rPr>
              <a:t>likelihood function</a:t>
            </a:r>
            <a:r>
              <a:rPr lang="en-US" sz="1100">
                <a:latin typeface="Arial"/>
                <a:ea typeface="Arial"/>
                <a:cs typeface="Arial"/>
                <a:sym typeface="Arial"/>
              </a:rPr>
              <a:t> of the model M {\displaystyle M} , i.e. L ^ = p ( x | θ ^ , M ) {\displaystyle {\hat {L}}=p(x|{\hat {\theta }},M)} , where θ ^ {\displaystyle {\hat {\theta }}} are the parameter values that maximize the likelihood function;</a:t>
            </a:r>
            <a:endParaRPr sz="1100">
              <a:latin typeface="Arial"/>
              <a:ea typeface="Arial"/>
              <a:cs typeface="Arial"/>
              <a:sym typeface="Arial"/>
            </a:endParaRPr>
          </a:p>
          <a:p>
            <a:pPr indent="-298450" lvl="0" marL="457200" rtl="0">
              <a:lnSpc>
                <a:spcPct val="115000"/>
              </a:lnSpc>
              <a:spcBef>
                <a:spcPts val="0"/>
              </a:spcBef>
              <a:spcAft>
                <a:spcPts val="0"/>
              </a:spcAft>
              <a:buSzPts val="1100"/>
              <a:buChar char="●"/>
            </a:pPr>
            <a:r>
              <a:rPr lang="en-US" sz="1100">
                <a:latin typeface="Arial"/>
                <a:ea typeface="Arial"/>
                <a:cs typeface="Arial"/>
                <a:sym typeface="Arial"/>
              </a:rPr>
              <a:t>x {\displaystyle x} = the observed data;</a:t>
            </a:r>
            <a:endParaRPr sz="1100">
              <a:latin typeface="Arial"/>
              <a:ea typeface="Arial"/>
              <a:cs typeface="Arial"/>
              <a:sym typeface="Arial"/>
            </a:endParaRPr>
          </a:p>
          <a:p>
            <a:pPr indent="-298450" lvl="0" marL="457200" rtl="0">
              <a:lnSpc>
                <a:spcPct val="115000"/>
              </a:lnSpc>
              <a:spcBef>
                <a:spcPts val="0"/>
              </a:spcBef>
              <a:spcAft>
                <a:spcPts val="0"/>
              </a:spcAft>
              <a:buSzPts val="1100"/>
              <a:buChar char="●"/>
            </a:pPr>
            <a:r>
              <a:rPr lang="en-US" sz="1100">
                <a:latin typeface="Arial"/>
                <a:ea typeface="Arial"/>
                <a:cs typeface="Arial"/>
                <a:sym typeface="Arial"/>
              </a:rPr>
              <a:t>n {\displaystyle n} = the number of data points in x {\displaystyle x} , the number of</a:t>
            </a:r>
            <a:r>
              <a:rPr lang="en-US" sz="1100">
                <a:latin typeface="Arial"/>
                <a:ea typeface="Arial"/>
                <a:cs typeface="Arial"/>
                <a:sym typeface="Arial"/>
                <a:hlinkClick r:id="rId14"/>
              </a:rPr>
              <a:t> </a:t>
            </a:r>
            <a:r>
              <a:rPr lang="en-US" sz="1100" u="sng">
                <a:solidFill>
                  <a:schemeClr val="hlink"/>
                </a:solidFill>
                <a:latin typeface="Arial"/>
                <a:ea typeface="Arial"/>
                <a:cs typeface="Arial"/>
                <a:sym typeface="Arial"/>
                <a:hlinkClick r:id="rId15"/>
              </a:rPr>
              <a:t>observations</a:t>
            </a:r>
            <a:r>
              <a:rPr lang="en-US" sz="1100">
                <a:latin typeface="Arial"/>
                <a:ea typeface="Arial"/>
                <a:cs typeface="Arial"/>
                <a:sym typeface="Arial"/>
              </a:rPr>
              <a:t>, or equivalently, the sample size;</a:t>
            </a:r>
            <a:endParaRPr sz="1100">
              <a:latin typeface="Arial"/>
              <a:ea typeface="Arial"/>
              <a:cs typeface="Arial"/>
              <a:sym typeface="Arial"/>
            </a:endParaRPr>
          </a:p>
          <a:p>
            <a:pPr indent="-298450" lvl="0" marL="457200" rtl="0">
              <a:lnSpc>
                <a:spcPct val="115000"/>
              </a:lnSpc>
              <a:spcBef>
                <a:spcPts val="0"/>
              </a:spcBef>
              <a:spcAft>
                <a:spcPts val="0"/>
              </a:spcAft>
              <a:buSzPts val="1100"/>
              <a:buChar char="●"/>
            </a:pPr>
            <a:r>
              <a:rPr lang="en-US" sz="1100">
                <a:latin typeface="Arial"/>
                <a:ea typeface="Arial"/>
                <a:cs typeface="Arial"/>
                <a:sym typeface="Arial"/>
              </a:rPr>
              <a:t>k {\displaystyle k} = the number of</a:t>
            </a:r>
            <a:r>
              <a:rPr lang="en-US" sz="1100">
                <a:latin typeface="Arial"/>
                <a:ea typeface="Arial"/>
                <a:cs typeface="Arial"/>
                <a:sym typeface="Arial"/>
                <a:hlinkClick r:id="rId16"/>
              </a:rPr>
              <a:t> </a:t>
            </a:r>
            <a:r>
              <a:rPr lang="en-US" sz="1100" u="sng">
                <a:solidFill>
                  <a:schemeClr val="hlink"/>
                </a:solidFill>
                <a:latin typeface="Arial"/>
                <a:ea typeface="Arial"/>
                <a:cs typeface="Arial"/>
                <a:sym typeface="Arial"/>
                <a:hlinkClick r:id="rId17"/>
              </a:rPr>
              <a:t>parameters</a:t>
            </a:r>
            <a:r>
              <a:rPr lang="en-US" sz="1100">
                <a:latin typeface="Arial"/>
                <a:ea typeface="Arial"/>
                <a:cs typeface="Arial"/>
                <a:sym typeface="Arial"/>
              </a:rPr>
              <a:t> estimated by the model. If the model under consideration is a</a:t>
            </a:r>
            <a:r>
              <a:rPr lang="en-US" sz="1100">
                <a:latin typeface="Arial"/>
                <a:ea typeface="Arial"/>
                <a:cs typeface="Arial"/>
                <a:sym typeface="Arial"/>
                <a:hlinkClick r:id="rId18"/>
              </a:rPr>
              <a:t> </a:t>
            </a:r>
            <a:r>
              <a:rPr lang="en-US" sz="1100" u="sng">
                <a:solidFill>
                  <a:schemeClr val="hlink"/>
                </a:solidFill>
                <a:latin typeface="Arial"/>
                <a:ea typeface="Arial"/>
                <a:cs typeface="Arial"/>
                <a:sym typeface="Arial"/>
                <a:hlinkClick r:id="rId19"/>
              </a:rPr>
              <a:t>multiple linear regression</a:t>
            </a:r>
            <a:r>
              <a:rPr lang="en-US" sz="1100">
                <a:latin typeface="Arial"/>
                <a:ea typeface="Arial"/>
                <a:cs typeface="Arial"/>
                <a:sym typeface="Arial"/>
              </a:rPr>
              <a:t>, then the estimated parameters are the intercept, q {\displaystyle q} slope parameters and the constant variance of the errors. Thus, k = q + 2 {\displaystyle k=q+2} ;</a:t>
            </a:r>
            <a:endParaRPr sz="1100">
              <a:latin typeface="Arial"/>
              <a:ea typeface="Arial"/>
              <a:cs typeface="Arial"/>
              <a:sym typeface="Arial"/>
            </a:endParaRPr>
          </a:p>
          <a:p>
            <a:pPr indent="0" lvl="0" marL="0">
              <a:spcBef>
                <a:spcPts val="0"/>
              </a:spcBef>
              <a:spcAft>
                <a:spcPts val="0"/>
              </a:spcAft>
              <a:buNone/>
            </a:pPr>
            <a:r>
              <a:t/>
            </a:r>
            <a:endParaRPr sz="1100">
              <a:solidFill>
                <a:schemeClr val="dk1"/>
              </a:solidFill>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7" name="Shape 1187"/>
        <p:cNvGrpSpPr/>
        <p:nvPr/>
      </p:nvGrpSpPr>
      <p:grpSpPr>
        <a:xfrm>
          <a:off x="0" y="0"/>
          <a:ext cx="0" cy="0"/>
          <a:chOff x="0" y="0"/>
          <a:chExt cx="0" cy="0"/>
        </a:xfrm>
      </p:grpSpPr>
      <p:sp>
        <p:nvSpPr>
          <p:cNvPr id="1188" name="Shape 1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89" name="Shape 118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3" name="Shape 1193"/>
        <p:cNvGrpSpPr/>
        <p:nvPr/>
      </p:nvGrpSpPr>
      <p:grpSpPr>
        <a:xfrm>
          <a:off x="0" y="0"/>
          <a:ext cx="0" cy="0"/>
          <a:chOff x="0" y="0"/>
          <a:chExt cx="0" cy="0"/>
        </a:xfrm>
      </p:grpSpPr>
      <p:sp>
        <p:nvSpPr>
          <p:cNvPr id="1194" name="Shape 119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95" name="Shape 1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2" name="Shape 1202"/>
        <p:cNvGrpSpPr/>
        <p:nvPr/>
      </p:nvGrpSpPr>
      <p:grpSpPr>
        <a:xfrm>
          <a:off x="0" y="0"/>
          <a:ext cx="0" cy="0"/>
          <a:chOff x="0" y="0"/>
          <a:chExt cx="0" cy="0"/>
        </a:xfrm>
      </p:grpSpPr>
      <p:sp>
        <p:nvSpPr>
          <p:cNvPr id="1203" name="Shape 120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04" name="Shape 1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3" name="Shape 1213"/>
        <p:cNvGrpSpPr/>
        <p:nvPr/>
      </p:nvGrpSpPr>
      <p:grpSpPr>
        <a:xfrm>
          <a:off x="0" y="0"/>
          <a:ext cx="0" cy="0"/>
          <a:chOff x="0" y="0"/>
          <a:chExt cx="0" cy="0"/>
        </a:xfrm>
      </p:grpSpPr>
      <p:sp>
        <p:nvSpPr>
          <p:cNvPr id="1214" name="Shape 121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15" name="Shape 1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0" name="Shape 1220"/>
        <p:cNvGrpSpPr/>
        <p:nvPr/>
      </p:nvGrpSpPr>
      <p:grpSpPr>
        <a:xfrm>
          <a:off x="0" y="0"/>
          <a:ext cx="0" cy="0"/>
          <a:chOff x="0" y="0"/>
          <a:chExt cx="0" cy="0"/>
        </a:xfrm>
      </p:grpSpPr>
      <p:sp>
        <p:nvSpPr>
          <p:cNvPr id="1221" name="Shape 1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22" name="Shape 122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7" name="Shape 1227"/>
        <p:cNvGrpSpPr/>
        <p:nvPr/>
      </p:nvGrpSpPr>
      <p:grpSpPr>
        <a:xfrm>
          <a:off x="0" y="0"/>
          <a:ext cx="0" cy="0"/>
          <a:chOff x="0" y="0"/>
          <a:chExt cx="0" cy="0"/>
        </a:xfrm>
      </p:grpSpPr>
      <p:sp>
        <p:nvSpPr>
          <p:cNvPr id="1228" name="Shape 1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29" name="Shape 122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4" name="Shape 1234"/>
        <p:cNvGrpSpPr/>
        <p:nvPr/>
      </p:nvGrpSpPr>
      <p:grpSpPr>
        <a:xfrm>
          <a:off x="0" y="0"/>
          <a:ext cx="0" cy="0"/>
          <a:chOff x="0" y="0"/>
          <a:chExt cx="0" cy="0"/>
        </a:xfrm>
      </p:grpSpPr>
      <p:sp>
        <p:nvSpPr>
          <p:cNvPr id="1235" name="Shape 1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36" name="Shape 123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2" name="Shape 1242"/>
        <p:cNvGrpSpPr/>
        <p:nvPr/>
      </p:nvGrpSpPr>
      <p:grpSpPr>
        <a:xfrm>
          <a:off x="0" y="0"/>
          <a:ext cx="0" cy="0"/>
          <a:chOff x="0" y="0"/>
          <a:chExt cx="0" cy="0"/>
        </a:xfrm>
      </p:grpSpPr>
      <p:sp>
        <p:nvSpPr>
          <p:cNvPr id="1243" name="Shape 124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44" name="Shape 1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6" name="Shape 1256"/>
        <p:cNvGrpSpPr/>
        <p:nvPr/>
      </p:nvGrpSpPr>
      <p:grpSpPr>
        <a:xfrm>
          <a:off x="0" y="0"/>
          <a:ext cx="0" cy="0"/>
          <a:chOff x="0" y="0"/>
          <a:chExt cx="0" cy="0"/>
        </a:xfrm>
      </p:grpSpPr>
      <p:sp>
        <p:nvSpPr>
          <p:cNvPr id="1257" name="Shape 125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58" name="Shape 1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3" name="Shape 1263"/>
        <p:cNvGrpSpPr/>
        <p:nvPr/>
      </p:nvGrpSpPr>
      <p:grpSpPr>
        <a:xfrm>
          <a:off x="0" y="0"/>
          <a:ext cx="0" cy="0"/>
          <a:chOff x="0" y="0"/>
          <a:chExt cx="0" cy="0"/>
        </a:xfrm>
      </p:grpSpPr>
      <p:sp>
        <p:nvSpPr>
          <p:cNvPr id="1264" name="Shape 126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65" name="Shape 1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6" name="Shape 1276"/>
        <p:cNvGrpSpPr/>
        <p:nvPr/>
      </p:nvGrpSpPr>
      <p:grpSpPr>
        <a:xfrm>
          <a:off x="0" y="0"/>
          <a:ext cx="0" cy="0"/>
          <a:chOff x="0" y="0"/>
          <a:chExt cx="0" cy="0"/>
        </a:xfrm>
      </p:grpSpPr>
      <p:sp>
        <p:nvSpPr>
          <p:cNvPr id="1277" name="Shape 127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78" name="Shape 1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3" name="Shape 1283"/>
        <p:cNvGrpSpPr/>
        <p:nvPr/>
      </p:nvGrpSpPr>
      <p:grpSpPr>
        <a:xfrm>
          <a:off x="0" y="0"/>
          <a:ext cx="0" cy="0"/>
          <a:chOff x="0" y="0"/>
          <a:chExt cx="0" cy="0"/>
        </a:xfrm>
      </p:grpSpPr>
      <p:sp>
        <p:nvSpPr>
          <p:cNvPr id="1284" name="Shape 128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85" name="Shape 1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0" name="Shape 1290"/>
        <p:cNvGrpSpPr/>
        <p:nvPr/>
      </p:nvGrpSpPr>
      <p:grpSpPr>
        <a:xfrm>
          <a:off x="0" y="0"/>
          <a:ext cx="0" cy="0"/>
          <a:chOff x="0" y="0"/>
          <a:chExt cx="0" cy="0"/>
        </a:xfrm>
      </p:grpSpPr>
      <p:sp>
        <p:nvSpPr>
          <p:cNvPr id="1291" name="Shape 129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2" name="Shape 1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7" name="Shape 1297"/>
        <p:cNvGrpSpPr/>
        <p:nvPr/>
      </p:nvGrpSpPr>
      <p:grpSpPr>
        <a:xfrm>
          <a:off x="0" y="0"/>
          <a:ext cx="0" cy="0"/>
          <a:chOff x="0" y="0"/>
          <a:chExt cx="0" cy="0"/>
        </a:xfrm>
      </p:grpSpPr>
      <p:sp>
        <p:nvSpPr>
          <p:cNvPr id="1298" name="Shape 129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9" name="Shape 12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4" name="Shape 1304"/>
        <p:cNvGrpSpPr/>
        <p:nvPr/>
      </p:nvGrpSpPr>
      <p:grpSpPr>
        <a:xfrm>
          <a:off x="0" y="0"/>
          <a:ext cx="0" cy="0"/>
          <a:chOff x="0" y="0"/>
          <a:chExt cx="0" cy="0"/>
        </a:xfrm>
      </p:grpSpPr>
      <p:sp>
        <p:nvSpPr>
          <p:cNvPr id="1305" name="Shape 130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06" name="Shape 1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2" name="Shape 1312"/>
        <p:cNvGrpSpPr/>
        <p:nvPr/>
      </p:nvGrpSpPr>
      <p:grpSpPr>
        <a:xfrm>
          <a:off x="0" y="0"/>
          <a:ext cx="0" cy="0"/>
          <a:chOff x="0" y="0"/>
          <a:chExt cx="0" cy="0"/>
        </a:xfrm>
      </p:grpSpPr>
      <p:sp>
        <p:nvSpPr>
          <p:cNvPr id="1313" name="Shape 131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14" name="Shape 1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6" name="Shape 1326"/>
        <p:cNvGrpSpPr/>
        <p:nvPr/>
      </p:nvGrpSpPr>
      <p:grpSpPr>
        <a:xfrm>
          <a:off x="0" y="0"/>
          <a:ext cx="0" cy="0"/>
          <a:chOff x="0" y="0"/>
          <a:chExt cx="0" cy="0"/>
        </a:xfrm>
      </p:grpSpPr>
      <p:sp>
        <p:nvSpPr>
          <p:cNvPr id="1327" name="Shape 132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28" name="Shape 1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5" name="Shape 1335"/>
        <p:cNvGrpSpPr/>
        <p:nvPr/>
      </p:nvGrpSpPr>
      <p:grpSpPr>
        <a:xfrm>
          <a:off x="0" y="0"/>
          <a:ext cx="0" cy="0"/>
          <a:chOff x="0" y="0"/>
          <a:chExt cx="0" cy="0"/>
        </a:xfrm>
      </p:grpSpPr>
      <p:sp>
        <p:nvSpPr>
          <p:cNvPr id="1336" name="Shape 133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37" name="Shape 1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5" name="Shape 1345"/>
        <p:cNvGrpSpPr/>
        <p:nvPr/>
      </p:nvGrpSpPr>
      <p:grpSpPr>
        <a:xfrm>
          <a:off x="0" y="0"/>
          <a:ext cx="0" cy="0"/>
          <a:chOff x="0" y="0"/>
          <a:chExt cx="0" cy="0"/>
        </a:xfrm>
      </p:grpSpPr>
      <p:sp>
        <p:nvSpPr>
          <p:cNvPr id="1346" name="Shape 134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47" name="Shape 1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7" name="Shape 1357"/>
        <p:cNvGrpSpPr/>
        <p:nvPr/>
      </p:nvGrpSpPr>
      <p:grpSpPr>
        <a:xfrm>
          <a:off x="0" y="0"/>
          <a:ext cx="0" cy="0"/>
          <a:chOff x="0" y="0"/>
          <a:chExt cx="0" cy="0"/>
        </a:xfrm>
      </p:grpSpPr>
      <p:sp>
        <p:nvSpPr>
          <p:cNvPr id="1358" name="Shape 135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59" name="Shape 1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4" name="Shape 1374"/>
        <p:cNvGrpSpPr/>
        <p:nvPr/>
      </p:nvGrpSpPr>
      <p:grpSpPr>
        <a:xfrm>
          <a:off x="0" y="0"/>
          <a:ext cx="0" cy="0"/>
          <a:chOff x="0" y="0"/>
          <a:chExt cx="0" cy="0"/>
        </a:xfrm>
      </p:grpSpPr>
      <p:sp>
        <p:nvSpPr>
          <p:cNvPr id="1375" name="Shape 137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76" name="Shape 13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0" name="Shape 1380"/>
        <p:cNvGrpSpPr/>
        <p:nvPr/>
      </p:nvGrpSpPr>
      <p:grpSpPr>
        <a:xfrm>
          <a:off x="0" y="0"/>
          <a:ext cx="0" cy="0"/>
          <a:chOff x="0" y="0"/>
          <a:chExt cx="0" cy="0"/>
        </a:xfrm>
      </p:grpSpPr>
      <p:sp>
        <p:nvSpPr>
          <p:cNvPr id="1381" name="Shape 138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82" name="Shape 1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7" name="Shape 1387"/>
        <p:cNvGrpSpPr/>
        <p:nvPr/>
      </p:nvGrpSpPr>
      <p:grpSpPr>
        <a:xfrm>
          <a:off x="0" y="0"/>
          <a:ext cx="0" cy="0"/>
          <a:chOff x="0" y="0"/>
          <a:chExt cx="0" cy="0"/>
        </a:xfrm>
      </p:grpSpPr>
      <p:sp>
        <p:nvSpPr>
          <p:cNvPr id="1388" name="Shape 138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89" name="Shape 1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4" name="Shape 1394"/>
        <p:cNvGrpSpPr/>
        <p:nvPr/>
      </p:nvGrpSpPr>
      <p:grpSpPr>
        <a:xfrm>
          <a:off x="0" y="0"/>
          <a:ext cx="0" cy="0"/>
          <a:chOff x="0" y="0"/>
          <a:chExt cx="0" cy="0"/>
        </a:xfrm>
      </p:grpSpPr>
      <p:sp>
        <p:nvSpPr>
          <p:cNvPr id="1395" name="Shape 139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96" name="Shape 1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1" name="Shape 1401"/>
        <p:cNvGrpSpPr/>
        <p:nvPr/>
      </p:nvGrpSpPr>
      <p:grpSpPr>
        <a:xfrm>
          <a:off x="0" y="0"/>
          <a:ext cx="0" cy="0"/>
          <a:chOff x="0" y="0"/>
          <a:chExt cx="0" cy="0"/>
        </a:xfrm>
      </p:grpSpPr>
      <p:sp>
        <p:nvSpPr>
          <p:cNvPr id="1402" name="Shape 140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03" name="Shape 1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6" name="Shape 1416"/>
        <p:cNvGrpSpPr/>
        <p:nvPr/>
      </p:nvGrpSpPr>
      <p:grpSpPr>
        <a:xfrm>
          <a:off x="0" y="0"/>
          <a:ext cx="0" cy="0"/>
          <a:chOff x="0" y="0"/>
          <a:chExt cx="0" cy="0"/>
        </a:xfrm>
      </p:grpSpPr>
      <p:sp>
        <p:nvSpPr>
          <p:cNvPr id="1417" name="Shape 141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18" name="Shape 14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4" name="Shape 1424"/>
        <p:cNvGrpSpPr/>
        <p:nvPr/>
      </p:nvGrpSpPr>
      <p:grpSpPr>
        <a:xfrm>
          <a:off x="0" y="0"/>
          <a:ext cx="0" cy="0"/>
          <a:chOff x="0" y="0"/>
          <a:chExt cx="0" cy="0"/>
        </a:xfrm>
      </p:grpSpPr>
      <p:sp>
        <p:nvSpPr>
          <p:cNvPr id="1425" name="Shape 142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26" name="Shape 14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1" name="Shape 1431"/>
        <p:cNvGrpSpPr/>
        <p:nvPr/>
      </p:nvGrpSpPr>
      <p:grpSpPr>
        <a:xfrm>
          <a:off x="0" y="0"/>
          <a:ext cx="0" cy="0"/>
          <a:chOff x="0" y="0"/>
          <a:chExt cx="0" cy="0"/>
        </a:xfrm>
      </p:grpSpPr>
      <p:sp>
        <p:nvSpPr>
          <p:cNvPr id="1432" name="Shape 143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33" name="Shape 1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8" name="Shape 1438"/>
        <p:cNvGrpSpPr/>
        <p:nvPr/>
      </p:nvGrpSpPr>
      <p:grpSpPr>
        <a:xfrm>
          <a:off x="0" y="0"/>
          <a:ext cx="0" cy="0"/>
          <a:chOff x="0" y="0"/>
          <a:chExt cx="0" cy="0"/>
        </a:xfrm>
      </p:grpSpPr>
      <p:sp>
        <p:nvSpPr>
          <p:cNvPr id="1439" name="Shape 143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40" name="Shape 14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7" name="Shape 1447"/>
        <p:cNvGrpSpPr/>
        <p:nvPr/>
      </p:nvGrpSpPr>
      <p:grpSpPr>
        <a:xfrm>
          <a:off x="0" y="0"/>
          <a:ext cx="0" cy="0"/>
          <a:chOff x="0" y="0"/>
          <a:chExt cx="0" cy="0"/>
        </a:xfrm>
      </p:grpSpPr>
      <p:sp>
        <p:nvSpPr>
          <p:cNvPr id="1448" name="Shape 144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49" name="Shape 14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7" name="Shape 1457"/>
        <p:cNvGrpSpPr/>
        <p:nvPr/>
      </p:nvGrpSpPr>
      <p:grpSpPr>
        <a:xfrm>
          <a:off x="0" y="0"/>
          <a:ext cx="0" cy="0"/>
          <a:chOff x="0" y="0"/>
          <a:chExt cx="0" cy="0"/>
        </a:xfrm>
      </p:grpSpPr>
      <p:sp>
        <p:nvSpPr>
          <p:cNvPr id="1458" name="Shape 145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59" name="Shape 14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4" name="Shape 1464"/>
        <p:cNvGrpSpPr/>
        <p:nvPr/>
      </p:nvGrpSpPr>
      <p:grpSpPr>
        <a:xfrm>
          <a:off x="0" y="0"/>
          <a:ext cx="0" cy="0"/>
          <a:chOff x="0" y="0"/>
          <a:chExt cx="0" cy="0"/>
        </a:xfrm>
      </p:grpSpPr>
      <p:sp>
        <p:nvSpPr>
          <p:cNvPr id="1465" name="Shape 146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66" name="Shape 1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2" name="Shape 1472"/>
        <p:cNvGrpSpPr/>
        <p:nvPr/>
      </p:nvGrpSpPr>
      <p:grpSpPr>
        <a:xfrm>
          <a:off x="0" y="0"/>
          <a:ext cx="0" cy="0"/>
          <a:chOff x="0" y="0"/>
          <a:chExt cx="0" cy="0"/>
        </a:xfrm>
      </p:grpSpPr>
      <p:sp>
        <p:nvSpPr>
          <p:cNvPr id="1473" name="Shape 147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74" name="Shape 1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1" name="Shape 1481"/>
        <p:cNvGrpSpPr/>
        <p:nvPr/>
      </p:nvGrpSpPr>
      <p:grpSpPr>
        <a:xfrm>
          <a:off x="0" y="0"/>
          <a:ext cx="0" cy="0"/>
          <a:chOff x="0" y="0"/>
          <a:chExt cx="0" cy="0"/>
        </a:xfrm>
      </p:grpSpPr>
      <p:sp>
        <p:nvSpPr>
          <p:cNvPr id="1482" name="Shape 148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83" name="Shape 14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0" name="Shape 1490"/>
        <p:cNvGrpSpPr/>
        <p:nvPr/>
      </p:nvGrpSpPr>
      <p:grpSpPr>
        <a:xfrm>
          <a:off x="0" y="0"/>
          <a:ext cx="0" cy="0"/>
          <a:chOff x="0" y="0"/>
          <a:chExt cx="0" cy="0"/>
        </a:xfrm>
      </p:grpSpPr>
      <p:sp>
        <p:nvSpPr>
          <p:cNvPr id="1491" name="Shape 149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92" name="Shape 14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9" name="Shape 1499"/>
        <p:cNvGrpSpPr/>
        <p:nvPr/>
      </p:nvGrpSpPr>
      <p:grpSpPr>
        <a:xfrm>
          <a:off x="0" y="0"/>
          <a:ext cx="0" cy="0"/>
          <a:chOff x="0" y="0"/>
          <a:chExt cx="0" cy="0"/>
        </a:xfrm>
      </p:grpSpPr>
      <p:sp>
        <p:nvSpPr>
          <p:cNvPr id="1500" name="Shape 150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01" name="Shape 1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1" name="Shape 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1" name="Shape 3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75" name="Shape 3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3" name="Shape 3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7" name="Shape 3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03" name="Shape 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8" name="Shape 4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39" name="Shape 4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46" name="Shape 4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8" name="Shape 4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Shape 48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81" name="Shape 4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Shape 49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94" name="Shape 4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09" name="Shape 5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17" name="Shape 5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Shape 52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25" name="Shape 5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38" name="Shape 5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Shape 55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1" name="Shape 5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Shape 55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9" name="Shape 5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Shape 56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68" name="Shape 5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98" name="Shape 5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Shape 60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07" name="Shape 6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Shape 61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14" name="Shape 6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Shape 62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21" name="Shape 6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Shape 62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28" name="Shape 6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Shape 63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35" name="Shape 6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Shape 64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46" name="Shape 6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Shape 65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55" name="Shape 6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Shape 66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64" name="Shape 6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Shape 70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02" name="Shape 7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Shape 71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14" name="Shape 7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Shape 72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21" name="Shape 7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7" name="Shape 727"/>
        <p:cNvGrpSpPr/>
        <p:nvPr/>
      </p:nvGrpSpPr>
      <p:grpSpPr>
        <a:xfrm>
          <a:off x="0" y="0"/>
          <a:ext cx="0" cy="0"/>
          <a:chOff x="0" y="0"/>
          <a:chExt cx="0" cy="0"/>
        </a:xfrm>
      </p:grpSpPr>
      <p:sp>
        <p:nvSpPr>
          <p:cNvPr id="728" name="Shape 72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29" name="Shape 7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Shape 74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41" name="Shape 7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0" name="Shape 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7" name="Shape 747"/>
        <p:cNvGrpSpPr/>
        <p:nvPr/>
      </p:nvGrpSpPr>
      <p:grpSpPr>
        <a:xfrm>
          <a:off x="0" y="0"/>
          <a:ext cx="0" cy="0"/>
          <a:chOff x="0" y="0"/>
          <a:chExt cx="0" cy="0"/>
        </a:xfrm>
      </p:grpSpPr>
      <p:sp>
        <p:nvSpPr>
          <p:cNvPr id="748" name="Shape 74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49" name="Shape 7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Shape 75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60" name="Shape 7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Shape 76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67" name="Shape 7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2" name="Shape 772"/>
        <p:cNvGrpSpPr/>
        <p:nvPr/>
      </p:nvGrpSpPr>
      <p:grpSpPr>
        <a:xfrm>
          <a:off x="0" y="0"/>
          <a:ext cx="0" cy="0"/>
          <a:chOff x="0" y="0"/>
          <a:chExt cx="0" cy="0"/>
        </a:xfrm>
      </p:grpSpPr>
      <p:sp>
        <p:nvSpPr>
          <p:cNvPr id="773" name="Shape 77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74" name="Shape 7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Shape 78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82" name="Shape 7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Shape 78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89" name="Shape 7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Shape 80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02" name="Shape 8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7" name="Shape 807"/>
        <p:cNvGrpSpPr/>
        <p:nvPr/>
      </p:nvGrpSpPr>
      <p:grpSpPr>
        <a:xfrm>
          <a:off x="0" y="0"/>
          <a:ext cx="0" cy="0"/>
          <a:chOff x="0" y="0"/>
          <a:chExt cx="0" cy="0"/>
        </a:xfrm>
      </p:grpSpPr>
      <p:sp>
        <p:nvSpPr>
          <p:cNvPr id="808" name="Shape 80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09" name="Shape 8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4" name="Shape 814"/>
        <p:cNvGrpSpPr/>
        <p:nvPr/>
      </p:nvGrpSpPr>
      <p:grpSpPr>
        <a:xfrm>
          <a:off x="0" y="0"/>
          <a:ext cx="0" cy="0"/>
          <a:chOff x="0" y="0"/>
          <a:chExt cx="0" cy="0"/>
        </a:xfrm>
      </p:grpSpPr>
      <p:sp>
        <p:nvSpPr>
          <p:cNvPr id="815" name="Shape 81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16" name="Shape 8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2" name="Shape 822"/>
        <p:cNvGrpSpPr/>
        <p:nvPr/>
      </p:nvGrpSpPr>
      <p:grpSpPr>
        <a:xfrm>
          <a:off x="0" y="0"/>
          <a:ext cx="0" cy="0"/>
          <a:chOff x="0" y="0"/>
          <a:chExt cx="0" cy="0"/>
        </a:xfrm>
      </p:grpSpPr>
      <p:sp>
        <p:nvSpPr>
          <p:cNvPr id="823" name="Shape 82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4" name="Shape 8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9" name="Shape 829"/>
        <p:cNvGrpSpPr/>
        <p:nvPr/>
      </p:nvGrpSpPr>
      <p:grpSpPr>
        <a:xfrm>
          <a:off x="0" y="0"/>
          <a:ext cx="0" cy="0"/>
          <a:chOff x="0" y="0"/>
          <a:chExt cx="0" cy="0"/>
        </a:xfrm>
      </p:grpSpPr>
      <p:sp>
        <p:nvSpPr>
          <p:cNvPr id="830" name="Shape 83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31" name="Shape 8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6" name="Shape 836"/>
        <p:cNvGrpSpPr/>
        <p:nvPr/>
      </p:nvGrpSpPr>
      <p:grpSpPr>
        <a:xfrm>
          <a:off x="0" y="0"/>
          <a:ext cx="0" cy="0"/>
          <a:chOff x="0" y="0"/>
          <a:chExt cx="0" cy="0"/>
        </a:xfrm>
      </p:grpSpPr>
      <p:sp>
        <p:nvSpPr>
          <p:cNvPr id="837" name="Shape 83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38" name="Shape 8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8" name="Shape 848"/>
        <p:cNvGrpSpPr/>
        <p:nvPr/>
      </p:nvGrpSpPr>
      <p:grpSpPr>
        <a:xfrm>
          <a:off x="0" y="0"/>
          <a:ext cx="0" cy="0"/>
          <a:chOff x="0" y="0"/>
          <a:chExt cx="0" cy="0"/>
        </a:xfrm>
      </p:grpSpPr>
      <p:sp>
        <p:nvSpPr>
          <p:cNvPr id="849" name="Shape 84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50" name="Shape 8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2" name="Shape 862"/>
        <p:cNvGrpSpPr/>
        <p:nvPr/>
      </p:nvGrpSpPr>
      <p:grpSpPr>
        <a:xfrm>
          <a:off x="0" y="0"/>
          <a:ext cx="0" cy="0"/>
          <a:chOff x="0" y="0"/>
          <a:chExt cx="0" cy="0"/>
        </a:xfrm>
      </p:grpSpPr>
      <p:sp>
        <p:nvSpPr>
          <p:cNvPr id="863" name="Shape 86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64" name="Shape 8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7" name="Shape 877"/>
        <p:cNvGrpSpPr/>
        <p:nvPr/>
      </p:nvGrpSpPr>
      <p:grpSpPr>
        <a:xfrm>
          <a:off x="0" y="0"/>
          <a:ext cx="0" cy="0"/>
          <a:chOff x="0" y="0"/>
          <a:chExt cx="0" cy="0"/>
        </a:xfrm>
      </p:grpSpPr>
      <p:sp>
        <p:nvSpPr>
          <p:cNvPr id="878" name="Shape 87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79" name="Shape 8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5" name="Shape 885"/>
        <p:cNvGrpSpPr/>
        <p:nvPr/>
      </p:nvGrpSpPr>
      <p:grpSpPr>
        <a:xfrm>
          <a:off x="0" y="0"/>
          <a:ext cx="0" cy="0"/>
          <a:chOff x="0" y="0"/>
          <a:chExt cx="0" cy="0"/>
        </a:xfrm>
      </p:grpSpPr>
      <p:sp>
        <p:nvSpPr>
          <p:cNvPr id="886" name="Shape 88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87" name="Shape 8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Shape 89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95" name="Shape 8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7" name="Shape 907"/>
        <p:cNvGrpSpPr/>
        <p:nvPr/>
      </p:nvGrpSpPr>
      <p:grpSpPr>
        <a:xfrm>
          <a:off x="0" y="0"/>
          <a:ext cx="0" cy="0"/>
          <a:chOff x="0" y="0"/>
          <a:chExt cx="0" cy="0"/>
        </a:xfrm>
      </p:grpSpPr>
      <p:sp>
        <p:nvSpPr>
          <p:cNvPr id="908" name="Shape 90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09" name="Shape 9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4" name="Shape 914"/>
        <p:cNvGrpSpPr/>
        <p:nvPr/>
      </p:nvGrpSpPr>
      <p:grpSpPr>
        <a:xfrm>
          <a:off x="0" y="0"/>
          <a:ext cx="0" cy="0"/>
          <a:chOff x="0" y="0"/>
          <a:chExt cx="0" cy="0"/>
        </a:xfrm>
      </p:grpSpPr>
      <p:sp>
        <p:nvSpPr>
          <p:cNvPr id="915" name="Shape 91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16" name="Shape 9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2" name="Shape 922"/>
        <p:cNvGrpSpPr/>
        <p:nvPr/>
      </p:nvGrpSpPr>
      <p:grpSpPr>
        <a:xfrm>
          <a:off x="0" y="0"/>
          <a:ext cx="0" cy="0"/>
          <a:chOff x="0" y="0"/>
          <a:chExt cx="0" cy="0"/>
        </a:xfrm>
      </p:grpSpPr>
      <p:sp>
        <p:nvSpPr>
          <p:cNvPr id="923" name="Shape 92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24" name="Shape 9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4" name="Shape 934"/>
        <p:cNvGrpSpPr/>
        <p:nvPr/>
      </p:nvGrpSpPr>
      <p:grpSpPr>
        <a:xfrm>
          <a:off x="0" y="0"/>
          <a:ext cx="0" cy="0"/>
          <a:chOff x="0" y="0"/>
          <a:chExt cx="0" cy="0"/>
        </a:xfrm>
      </p:grpSpPr>
      <p:sp>
        <p:nvSpPr>
          <p:cNvPr id="935" name="Shape 93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36" name="Shape 9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2" name="Shape 942"/>
        <p:cNvGrpSpPr/>
        <p:nvPr/>
      </p:nvGrpSpPr>
      <p:grpSpPr>
        <a:xfrm>
          <a:off x="0" y="0"/>
          <a:ext cx="0" cy="0"/>
          <a:chOff x="0" y="0"/>
          <a:chExt cx="0" cy="0"/>
        </a:xfrm>
      </p:grpSpPr>
      <p:sp>
        <p:nvSpPr>
          <p:cNvPr id="943" name="Shape 94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44" name="Shape 9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2" name="Shape 962"/>
        <p:cNvGrpSpPr/>
        <p:nvPr/>
      </p:nvGrpSpPr>
      <p:grpSpPr>
        <a:xfrm>
          <a:off x="0" y="0"/>
          <a:ext cx="0" cy="0"/>
          <a:chOff x="0" y="0"/>
          <a:chExt cx="0" cy="0"/>
        </a:xfrm>
      </p:grpSpPr>
      <p:sp>
        <p:nvSpPr>
          <p:cNvPr id="963" name="Shape 96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64" name="Shape 9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5" name="Shape 975"/>
        <p:cNvGrpSpPr/>
        <p:nvPr/>
      </p:nvGrpSpPr>
      <p:grpSpPr>
        <a:xfrm>
          <a:off x="0" y="0"/>
          <a:ext cx="0" cy="0"/>
          <a:chOff x="0" y="0"/>
          <a:chExt cx="0" cy="0"/>
        </a:xfrm>
      </p:grpSpPr>
      <p:sp>
        <p:nvSpPr>
          <p:cNvPr id="976" name="Shape 97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77" name="Shape 9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3" name="Shape 983"/>
        <p:cNvGrpSpPr/>
        <p:nvPr/>
      </p:nvGrpSpPr>
      <p:grpSpPr>
        <a:xfrm>
          <a:off x="0" y="0"/>
          <a:ext cx="0" cy="0"/>
          <a:chOff x="0" y="0"/>
          <a:chExt cx="0" cy="0"/>
        </a:xfrm>
      </p:grpSpPr>
      <p:sp>
        <p:nvSpPr>
          <p:cNvPr id="984" name="Shape 98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85" name="Shape 9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2" name="Shape 992"/>
        <p:cNvGrpSpPr/>
        <p:nvPr/>
      </p:nvGrpSpPr>
      <p:grpSpPr>
        <a:xfrm>
          <a:off x="0" y="0"/>
          <a:ext cx="0" cy="0"/>
          <a:chOff x="0" y="0"/>
          <a:chExt cx="0" cy="0"/>
        </a:xfrm>
      </p:grpSpPr>
      <p:sp>
        <p:nvSpPr>
          <p:cNvPr id="993" name="Shape 99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94" name="Shape 9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Shape 100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01" name="Shape 10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0" name="Shape 1010"/>
        <p:cNvGrpSpPr/>
        <p:nvPr/>
      </p:nvGrpSpPr>
      <p:grpSpPr>
        <a:xfrm>
          <a:off x="0" y="0"/>
          <a:ext cx="0" cy="0"/>
          <a:chOff x="0" y="0"/>
          <a:chExt cx="0" cy="0"/>
        </a:xfrm>
      </p:grpSpPr>
      <p:sp>
        <p:nvSpPr>
          <p:cNvPr id="1011" name="Shape 101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12" name="Shape 10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0" name="Shape 1020"/>
        <p:cNvGrpSpPr/>
        <p:nvPr/>
      </p:nvGrpSpPr>
      <p:grpSpPr>
        <a:xfrm>
          <a:off x="0" y="0"/>
          <a:ext cx="0" cy="0"/>
          <a:chOff x="0" y="0"/>
          <a:chExt cx="0" cy="0"/>
        </a:xfrm>
      </p:grpSpPr>
      <p:sp>
        <p:nvSpPr>
          <p:cNvPr id="1021" name="Shape 102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22" name="Shape 10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2" name="Shape 1032"/>
        <p:cNvGrpSpPr/>
        <p:nvPr/>
      </p:nvGrpSpPr>
      <p:grpSpPr>
        <a:xfrm>
          <a:off x="0" y="0"/>
          <a:ext cx="0" cy="0"/>
          <a:chOff x="0" y="0"/>
          <a:chExt cx="0" cy="0"/>
        </a:xfrm>
      </p:grpSpPr>
      <p:sp>
        <p:nvSpPr>
          <p:cNvPr id="1033" name="Shape 103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34" name="Shape 10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Content">
    <p:spTree>
      <p:nvGrpSpPr>
        <p:cNvPr id="9" name="Shape 9"/>
        <p:cNvGrpSpPr/>
        <p:nvPr/>
      </p:nvGrpSpPr>
      <p:grpSpPr>
        <a:xfrm>
          <a:off x="0" y="0"/>
          <a:ext cx="0" cy="0"/>
          <a:chOff x="0" y="0"/>
          <a:chExt cx="0" cy="0"/>
        </a:xfrm>
      </p:grpSpPr>
      <p:sp>
        <p:nvSpPr>
          <p:cNvPr id="10" name="Shape 10"/>
          <p:cNvSpPr txBox="1"/>
          <p:nvPr>
            <p:ph type="title"/>
          </p:nvPr>
        </p:nvSpPr>
        <p:spPr>
          <a:xfrm>
            <a:off x="384723" y="503825"/>
            <a:ext cx="8374554" cy="488826"/>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1pPr>
            <a:lvl2pPr lvl="1"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2pPr>
            <a:lvl3pPr lvl="2"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3pPr>
            <a:lvl4pPr lvl="3"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4pPr>
            <a:lvl5pPr lvl="4"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5pPr>
            <a:lvl6pPr lvl="5"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6pPr>
            <a:lvl7pPr lvl="6"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7pPr>
            <a:lvl8pPr lvl="7"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8pPr>
            <a:lvl9pPr lvl="8"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9pPr>
          </a:lstStyle>
          <a:p/>
        </p:txBody>
      </p:sp>
      <p:sp>
        <p:nvSpPr>
          <p:cNvPr id="11" name="Shape 11"/>
          <p:cNvSpPr txBox="1"/>
          <p:nvPr>
            <p:ph idx="1" type="body"/>
          </p:nvPr>
        </p:nvSpPr>
        <p:spPr>
          <a:xfrm>
            <a:off x="384723" y="1176349"/>
            <a:ext cx="8374552" cy="1482727"/>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535353"/>
              </a:buClr>
              <a:buSzPts val="1800"/>
              <a:buFont typeface="Helvetica Neue"/>
              <a:buNone/>
              <a:defRPr b="0" i="0" sz="1800" u="none" cap="none" strike="noStrike">
                <a:solidFill>
                  <a:srgbClr val="535353"/>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535353"/>
              </a:buClr>
              <a:buSzPts val="1800"/>
              <a:buFont typeface="Helvetica Neue"/>
              <a:buNone/>
              <a:defRPr b="0" i="0" sz="1800" u="none" cap="none" strike="noStrike">
                <a:solidFill>
                  <a:srgbClr val="535353"/>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535353"/>
              </a:buClr>
              <a:buSzPts val="1800"/>
              <a:buFont typeface="Helvetica Neue"/>
              <a:buNone/>
              <a:defRPr b="0" i="0" sz="1800" u="none" cap="none" strike="noStrike">
                <a:solidFill>
                  <a:srgbClr val="535353"/>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535353"/>
              </a:buClr>
              <a:buSzPts val="1800"/>
              <a:buFont typeface="Helvetica Neue"/>
              <a:buNone/>
              <a:defRPr b="0" i="0" sz="1800" u="none" cap="none" strike="noStrike">
                <a:solidFill>
                  <a:srgbClr val="535353"/>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535353"/>
              </a:buClr>
              <a:buSzPts val="1800"/>
              <a:buFont typeface="Helvetica Neue"/>
              <a:buNone/>
              <a:defRPr b="0" i="0" sz="1800" u="none" cap="none" strike="noStrike">
                <a:solidFill>
                  <a:srgbClr val="535353"/>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6pPr>
            <a:lvl7pPr indent="-228600" lvl="6" marL="32004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7pPr>
            <a:lvl8pPr indent="-228600" lvl="7" marL="36576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8pPr>
            <a:lvl9pPr indent="-228600" lvl="8" marL="41148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9pPr>
          </a:lstStyle>
          <a:p/>
        </p:txBody>
      </p:sp>
      <p:sp>
        <p:nvSpPr>
          <p:cNvPr id="12" name="Shape 1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lvl1pPr indent="95885" lvl="0"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95885" lvl="1"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95885" lvl="2"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95885" lvl="3"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95885" lvl="4"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95885" lvl="5"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95885" lvl="6"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95885" lvl="7"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95885" lvl="8"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95885"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3" name="Shape 13"/>
        <p:cNvGrpSpPr/>
        <p:nvPr/>
      </p:nvGrpSpPr>
      <p:grpSpPr>
        <a:xfrm>
          <a:off x="0" y="0"/>
          <a:ext cx="0" cy="0"/>
          <a:chOff x="0" y="0"/>
          <a:chExt cx="0" cy="0"/>
        </a:xfrm>
      </p:grpSpPr>
      <p:sp>
        <p:nvSpPr>
          <p:cNvPr id="14" name="Shape 14"/>
          <p:cNvSpPr txBox="1"/>
          <p:nvPr>
            <p:ph type="title"/>
          </p:nvPr>
        </p:nvSpPr>
        <p:spPr>
          <a:xfrm>
            <a:off x="384723" y="503825"/>
            <a:ext cx="8374552" cy="45212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1pPr>
            <a:lvl2pPr lvl="1"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2pPr>
            <a:lvl3pPr lvl="2"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3pPr>
            <a:lvl4pPr lvl="3"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4pPr>
            <a:lvl5pPr lvl="4"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5pPr>
            <a:lvl6pPr lvl="5"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6pPr>
            <a:lvl7pPr lvl="6"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7pPr>
            <a:lvl8pPr lvl="7"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8pPr>
            <a:lvl9pPr lvl="8"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9pPr>
          </a:lstStyle>
          <a:p/>
        </p:txBody>
      </p:sp>
      <p:sp>
        <p:nvSpPr>
          <p:cNvPr id="15" name="Shape 15"/>
          <p:cNvSpPr txBox="1"/>
          <p:nvPr>
            <p:ph idx="1" type="body"/>
          </p:nvPr>
        </p:nvSpPr>
        <p:spPr>
          <a:xfrm>
            <a:off x="384723" y="3164519"/>
            <a:ext cx="8374552" cy="968377"/>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1pPr>
            <a:lvl2pPr indent="-228600" lvl="1" marL="9144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2pPr>
            <a:lvl3pPr indent="-228600" lvl="2" marL="13716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3pPr>
            <a:lvl4pPr indent="-228600" lvl="3" marL="18288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4pPr>
            <a:lvl5pPr indent="-228600" lvl="4" marL="22860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5pPr>
            <a:lvl6pPr indent="-228600" lvl="5" marL="27432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6pPr>
            <a:lvl7pPr indent="-228600" lvl="6" marL="32004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7pPr>
            <a:lvl8pPr indent="-228600" lvl="7" marL="36576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8pPr>
            <a:lvl9pPr indent="-228600" lvl="8" marL="41148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9pPr>
          </a:lstStyle>
          <a:p/>
        </p:txBody>
      </p:sp>
      <p:sp>
        <p:nvSpPr>
          <p:cNvPr id="16" name="Shape 16"/>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lvl1pPr indent="95885" lvl="0"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95885" lvl="1"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95885" lvl="2"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95885" lvl="3"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95885" lvl="4"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95885" lvl="5"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95885" lvl="6"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95885" lvl="7"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95885" lvl="8"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95885"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wo Content">
    <p:spTree>
      <p:nvGrpSpPr>
        <p:cNvPr id="17" name="Shape 17"/>
        <p:cNvGrpSpPr/>
        <p:nvPr/>
      </p:nvGrpSpPr>
      <p:grpSpPr>
        <a:xfrm>
          <a:off x="0" y="0"/>
          <a:ext cx="0" cy="0"/>
          <a:chOff x="0" y="0"/>
          <a:chExt cx="0" cy="0"/>
        </a:xfrm>
      </p:grpSpPr>
      <p:sp>
        <p:nvSpPr>
          <p:cNvPr id="18" name="Shape 18"/>
          <p:cNvSpPr txBox="1"/>
          <p:nvPr>
            <p:ph type="title"/>
          </p:nvPr>
        </p:nvSpPr>
        <p:spPr>
          <a:xfrm>
            <a:off x="384723" y="503825"/>
            <a:ext cx="8374554" cy="452421"/>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1pPr>
            <a:lvl2pPr lvl="1"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2pPr>
            <a:lvl3pPr lvl="2"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3pPr>
            <a:lvl4pPr lvl="3"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4pPr>
            <a:lvl5pPr lvl="4"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5pPr>
            <a:lvl6pPr lvl="5"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6pPr>
            <a:lvl7pPr lvl="6"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7pPr>
            <a:lvl8pPr lvl="7"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8pPr>
            <a:lvl9pPr lvl="8"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9pPr>
          </a:lstStyle>
          <a:p/>
        </p:txBody>
      </p:sp>
      <p:sp>
        <p:nvSpPr>
          <p:cNvPr id="19" name="Shape 19"/>
          <p:cNvSpPr txBox="1"/>
          <p:nvPr>
            <p:ph idx="1" type="body"/>
          </p:nvPr>
        </p:nvSpPr>
        <p:spPr>
          <a:xfrm>
            <a:off x="457200" y="1183005"/>
            <a:ext cx="3977641" cy="339471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595959"/>
              </a:buClr>
              <a:buSzPts val="1800"/>
              <a:buFont typeface="Helvetica Neue"/>
              <a:buNone/>
              <a:defRPr b="0" i="0" sz="1800" u="none" cap="none" strike="noStrike">
                <a:solidFill>
                  <a:srgbClr val="595959"/>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595959"/>
              </a:buClr>
              <a:buSzPts val="1800"/>
              <a:buFont typeface="Helvetica Neue"/>
              <a:buNone/>
              <a:defRPr b="0" i="0" sz="1800" u="none" cap="none" strike="noStrike">
                <a:solidFill>
                  <a:srgbClr val="595959"/>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595959"/>
              </a:buClr>
              <a:buSzPts val="1800"/>
              <a:buFont typeface="Helvetica Neue"/>
              <a:buNone/>
              <a:defRPr b="0" i="0" sz="1800" u="none" cap="none" strike="noStrike">
                <a:solidFill>
                  <a:srgbClr val="595959"/>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595959"/>
              </a:buClr>
              <a:buSzPts val="1800"/>
              <a:buFont typeface="Helvetica Neue"/>
              <a:buNone/>
              <a:defRPr b="0" i="0" sz="1800" u="none" cap="none" strike="noStrike">
                <a:solidFill>
                  <a:srgbClr val="595959"/>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595959"/>
              </a:buClr>
              <a:buSzPts val="1800"/>
              <a:buFont typeface="Helvetica Neue"/>
              <a:buNone/>
              <a:defRPr b="0" i="0" sz="1800" u="none" cap="none" strike="noStrike">
                <a:solidFill>
                  <a:srgbClr val="595959"/>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6pPr>
            <a:lvl7pPr indent="-228600" lvl="6" marL="32004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7pPr>
            <a:lvl8pPr indent="-228600" lvl="7" marL="36576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8pPr>
            <a:lvl9pPr indent="-228600" lvl="8" marL="41148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9pPr>
          </a:lstStyle>
          <a:p/>
        </p:txBody>
      </p:sp>
      <p:sp>
        <p:nvSpPr>
          <p:cNvPr id="20" name="Shape 20"/>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lvl1pPr indent="95885" lvl="0"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95885" lvl="1"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95885" lvl="2"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95885" lvl="3"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95885" lvl="4"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95885" lvl="5"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95885" lvl="6"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95885" lvl="7"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95885" lvl="8"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95885"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384723" y="503825"/>
            <a:ext cx="8224116" cy="578671"/>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1pPr>
            <a:lvl2pPr lvl="1"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2pPr>
            <a:lvl3pPr lvl="2"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3pPr>
            <a:lvl4pPr lvl="3"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4pPr>
            <a:lvl5pPr lvl="4"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5pPr>
            <a:lvl6pPr lvl="5"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6pPr>
            <a:lvl7pPr lvl="6"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7pPr>
            <a:lvl8pPr lvl="7"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8pPr>
            <a:lvl9pPr lvl="8"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9pPr>
          </a:lstStyle>
          <a:p/>
        </p:txBody>
      </p:sp>
      <p:sp>
        <p:nvSpPr>
          <p:cNvPr id="23" name="Shape 2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lvl1pPr indent="95885" lvl="0"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95885" lvl="1"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95885" lvl="2"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95885" lvl="3"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95885" lvl="4"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95885" lvl="5"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95885" lvl="6"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95885" lvl="7"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95885" lvl="8"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95885"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Default">
    <p:spTree>
      <p:nvGrpSpPr>
        <p:cNvPr id="24" name="Shape 24"/>
        <p:cNvGrpSpPr/>
        <p:nvPr/>
      </p:nvGrpSpPr>
      <p:grpSpPr>
        <a:xfrm>
          <a:off x="0" y="0"/>
          <a:ext cx="0" cy="0"/>
          <a:chOff x="0" y="0"/>
          <a:chExt cx="0" cy="0"/>
        </a:xfrm>
      </p:grpSpPr>
      <p:sp>
        <p:nvSpPr>
          <p:cNvPr id="25" name="Shape 25"/>
          <p:cNvSpPr txBox="1"/>
          <p:nvPr>
            <p:ph idx="12" type="sldNum"/>
          </p:nvPr>
        </p:nvSpPr>
        <p:spPr>
          <a:xfrm>
            <a:off x="7460960" y="4800045"/>
            <a:ext cx="197141" cy="208279"/>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000">
              <a:solidFill>
                <a:srgbClr val="595959"/>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Default">
    <p:spTree>
      <p:nvGrpSpPr>
        <p:cNvPr id="26" name="Shape 26"/>
        <p:cNvGrpSpPr/>
        <p:nvPr/>
      </p:nvGrpSpPr>
      <p:grpSpPr>
        <a:xfrm>
          <a:off x="0" y="0"/>
          <a:ext cx="0" cy="0"/>
          <a:chOff x="0" y="0"/>
          <a:chExt cx="0" cy="0"/>
        </a:xfrm>
      </p:grpSpPr>
      <p:sp>
        <p:nvSpPr>
          <p:cNvPr id="27" name="Shape 27"/>
          <p:cNvSpPr txBox="1"/>
          <p:nvPr>
            <p:ph type="title"/>
          </p:nvPr>
        </p:nvSpPr>
        <p:spPr>
          <a:xfrm>
            <a:off x="1657350" y="457200"/>
            <a:ext cx="5829300" cy="85725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3200"/>
              <a:buFont typeface="Times New Roman"/>
              <a:buNone/>
              <a:defRPr b="0" i="0" sz="3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2pPr>
            <a:lvl3pPr lvl="2"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3pPr>
            <a:lvl4pPr lvl="3"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4pPr>
            <a:lvl5pPr lvl="4"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5pPr>
            <a:lvl6pPr lvl="5"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6pPr>
            <a:lvl7pPr lvl="6"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7pPr>
            <a:lvl8pPr lvl="7"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8pPr>
            <a:lvl9pPr lvl="8"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9pPr>
          </a:lstStyle>
          <a:p/>
        </p:txBody>
      </p:sp>
      <p:sp>
        <p:nvSpPr>
          <p:cNvPr id="28" name="Shape 28"/>
          <p:cNvSpPr txBox="1"/>
          <p:nvPr>
            <p:ph idx="1" type="body"/>
          </p:nvPr>
        </p:nvSpPr>
        <p:spPr>
          <a:xfrm>
            <a:off x="1657350" y="1485900"/>
            <a:ext cx="5829300" cy="30861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500"/>
              </a:spcBef>
              <a:spcAft>
                <a:spcPts val="0"/>
              </a:spcAft>
              <a:buClr>
                <a:srgbClr val="000000"/>
              </a:buClr>
              <a:buSzPts val="2400"/>
              <a:buFont typeface="Times New Roman"/>
              <a:buChar char="»"/>
              <a:defRPr b="0" i="0" sz="2400" u="none" cap="none" strike="noStrike">
                <a:solidFill>
                  <a:srgbClr val="000000"/>
                </a:solidFill>
                <a:latin typeface="Times New Roman"/>
                <a:ea typeface="Times New Roman"/>
                <a:cs typeface="Times New Roman"/>
                <a:sym typeface="Times New Roman"/>
              </a:defRPr>
            </a:lvl1pPr>
            <a:lvl2pPr indent="-381000" lvl="1" marL="914400" marR="0" rtl="0" algn="l">
              <a:lnSpc>
                <a:spcPct val="100000"/>
              </a:lnSpc>
              <a:spcBef>
                <a:spcPts val="500"/>
              </a:spcBef>
              <a:spcAft>
                <a:spcPts val="0"/>
              </a:spcAft>
              <a:buClr>
                <a:srgbClr val="000000"/>
              </a:buClr>
              <a:buSzPts val="2400"/>
              <a:buFont typeface="Times New Roman"/>
              <a:buChar char="–"/>
              <a:defRPr b="0" i="0" sz="2400" u="none" cap="none" strike="noStrike">
                <a:solidFill>
                  <a:srgbClr val="000000"/>
                </a:solidFill>
                <a:latin typeface="Times New Roman"/>
                <a:ea typeface="Times New Roman"/>
                <a:cs typeface="Times New Roman"/>
                <a:sym typeface="Times New Roman"/>
              </a:defRPr>
            </a:lvl2pPr>
            <a:lvl3pPr indent="-381000" lvl="2" marL="1371600" marR="0" rtl="0" algn="l">
              <a:lnSpc>
                <a:spcPct val="100000"/>
              </a:lnSpc>
              <a:spcBef>
                <a:spcPts val="500"/>
              </a:spcBef>
              <a:spcAft>
                <a:spcPts val="0"/>
              </a:spcAft>
              <a:buClr>
                <a:srgbClr val="000000"/>
              </a:buClr>
              <a:buSzPts val="2400"/>
              <a:buFont typeface="Times New Roman"/>
              <a:buChar char="•"/>
              <a:defRPr b="0" i="0" sz="2400" u="none" cap="none" strike="noStrike">
                <a:solidFill>
                  <a:srgbClr val="000000"/>
                </a:solidFill>
                <a:latin typeface="Times New Roman"/>
                <a:ea typeface="Times New Roman"/>
                <a:cs typeface="Times New Roman"/>
                <a:sym typeface="Times New Roman"/>
              </a:defRPr>
            </a:lvl3pPr>
            <a:lvl4pPr indent="-381000" lvl="3" marL="1828800" marR="0" rtl="0" algn="l">
              <a:lnSpc>
                <a:spcPct val="100000"/>
              </a:lnSpc>
              <a:spcBef>
                <a:spcPts val="500"/>
              </a:spcBef>
              <a:spcAft>
                <a:spcPts val="0"/>
              </a:spcAft>
              <a:buClr>
                <a:srgbClr val="000000"/>
              </a:buClr>
              <a:buSzPts val="2400"/>
              <a:buFont typeface="Times New Roman"/>
              <a:buChar char="–"/>
              <a:defRPr b="0" i="0" sz="2400" u="none" cap="none" strike="noStrike">
                <a:solidFill>
                  <a:srgbClr val="000000"/>
                </a:solidFill>
                <a:latin typeface="Times New Roman"/>
                <a:ea typeface="Times New Roman"/>
                <a:cs typeface="Times New Roman"/>
                <a:sym typeface="Times New Roman"/>
              </a:defRPr>
            </a:lvl4pPr>
            <a:lvl5pPr indent="-381000" lvl="4" marL="2286000" marR="0" rtl="0" algn="l">
              <a:lnSpc>
                <a:spcPct val="100000"/>
              </a:lnSpc>
              <a:spcBef>
                <a:spcPts val="500"/>
              </a:spcBef>
              <a:spcAft>
                <a:spcPts val="0"/>
              </a:spcAft>
              <a:buClr>
                <a:srgbClr val="000000"/>
              </a:buClr>
              <a:buSzPts val="2400"/>
              <a:buFont typeface="Times New Roman"/>
              <a:buChar char="»"/>
              <a:defRPr b="0" i="0" sz="24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6pPr>
            <a:lvl7pPr indent="-228600" lvl="6" marL="32004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7pPr>
            <a:lvl8pPr indent="-228600" lvl="7" marL="36576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8pPr>
            <a:lvl9pPr indent="-228600" lvl="8" marL="41148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9pPr>
          </a:lstStyle>
          <a:p/>
        </p:txBody>
      </p:sp>
      <p:sp>
        <p:nvSpPr>
          <p:cNvPr id="29" name="Shape 29"/>
          <p:cNvSpPr txBox="1"/>
          <p:nvPr>
            <p:ph idx="12" type="sldNum"/>
          </p:nvPr>
        </p:nvSpPr>
        <p:spPr>
          <a:xfrm>
            <a:off x="7278372" y="4686300"/>
            <a:ext cx="208279" cy="202883"/>
          </a:xfrm>
          <a:prstGeom prst="rect">
            <a:avLst/>
          </a:prstGeom>
          <a:noFill/>
          <a:ln>
            <a:noFill/>
          </a:ln>
        </p:spPr>
        <p:txBody>
          <a:bodyPr anchorCtr="0" anchor="t" bIns="34275" lIns="34275" spcFirstLastPara="1" rIns="34275" wrap="square" tIns="34275">
            <a:noAutofit/>
          </a:bodyPr>
          <a:lstStyle>
            <a:lvl1pPr indent="0" lvl="0" marL="0" marR="0" rtl="0" algn="r">
              <a:lnSpc>
                <a:spcPct val="100000"/>
              </a:lnSpc>
              <a:spcBef>
                <a:spcPts val="0"/>
              </a:spcBef>
              <a:spcAft>
                <a:spcPts val="0"/>
              </a:spcAft>
              <a:buClr>
                <a:srgbClr val="000000"/>
              </a:buClr>
              <a:buSzPts val="1000"/>
              <a:buFont typeface="Times New Roman"/>
              <a:buNone/>
              <a:defRPr b="0" i="0" sz="1000" u="none" cap="none"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000"/>
              <a:buFont typeface="Times New Roman"/>
              <a:buNone/>
              <a:defRPr b="0" i="0" sz="1000" u="none" cap="none"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000"/>
              <a:buFont typeface="Times New Roman"/>
              <a:buNone/>
              <a:defRPr b="0" i="0" sz="1000" u="none" cap="none"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000"/>
              <a:buFont typeface="Times New Roman"/>
              <a:buNone/>
              <a:defRPr b="0" i="0" sz="1000" u="none" cap="none"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000"/>
              <a:buFont typeface="Times New Roman"/>
              <a:buNone/>
              <a:defRPr b="0" i="0" sz="1000" u="none" cap="none"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000"/>
              <a:buFont typeface="Times New Roman"/>
              <a:buNone/>
              <a:defRPr b="0" i="0" sz="1000" u="none" cap="none"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000"/>
              <a:buFont typeface="Times New Roman"/>
              <a:buNone/>
              <a:defRPr b="0" i="0" sz="1000" u="none" cap="none"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000"/>
              <a:buFont typeface="Times New Roman"/>
              <a:buNone/>
              <a:defRPr b="0" i="0" sz="1000" u="none" cap="none"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000"/>
              <a:buFont typeface="Times New Roman"/>
              <a:buNone/>
              <a:defRPr b="0" i="0" sz="1000" u="none" cap="none" strike="noStrike">
                <a:solidFill>
                  <a:srgbClr val="000000"/>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solidFill>
                <a:srgbClr val="595959"/>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ontent 0">
    <p:spTree>
      <p:nvGrpSpPr>
        <p:cNvPr id="30" name="Shape 30"/>
        <p:cNvGrpSpPr/>
        <p:nvPr/>
      </p:nvGrpSpPr>
      <p:grpSpPr>
        <a:xfrm>
          <a:off x="0" y="0"/>
          <a:ext cx="0" cy="0"/>
          <a:chOff x="0" y="0"/>
          <a:chExt cx="0" cy="0"/>
        </a:xfrm>
      </p:grpSpPr>
      <p:sp>
        <p:nvSpPr>
          <p:cNvPr id="31" name="Shape 31"/>
          <p:cNvSpPr txBox="1"/>
          <p:nvPr>
            <p:ph type="title"/>
          </p:nvPr>
        </p:nvSpPr>
        <p:spPr>
          <a:xfrm>
            <a:off x="384723" y="503825"/>
            <a:ext cx="6683376" cy="116014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2pPr>
            <a:lvl3pPr lvl="2"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3pPr>
            <a:lvl4pPr lvl="3"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4pPr>
            <a:lvl5pPr lvl="4"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5pPr>
            <a:lvl6pPr lvl="5"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6pPr>
            <a:lvl7pPr lvl="6"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7pPr>
            <a:lvl8pPr lvl="7"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8pPr>
            <a:lvl9pPr lvl="8"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9pPr>
          </a:lstStyle>
          <a:p/>
        </p:txBody>
      </p:sp>
      <p:sp>
        <p:nvSpPr>
          <p:cNvPr id="32" name="Shape 32"/>
          <p:cNvSpPr txBox="1"/>
          <p:nvPr>
            <p:ph idx="1" type="body"/>
          </p:nvPr>
        </p:nvSpPr>
        <p:spPr>
          <a:xfrm>
            <a:off x="384723" y="1176349"/>
            <a:ext cx="8374552" cy="1482727"/>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1pPr>
            <a:lvl2pPr indent="-228600" lvl="1" marL="9144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2pPr>
            <a:lvl3pPr indent="-228600" lvl="2" marL="13716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3pPr>
            <a:lvl4pPr indent="-228600" lvl="3" marL="18288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4pPr>
            <a:lvl5pPr indent="-228600" lvl="4" marL="22860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5pPr>
            <a:lvl6pPr indent="-228600" lvl="5" marL="27432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6pPr>
            <a:lvl7pPr indent="-228600" lvl="6" marL="32004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7pPr>
            <a:lvl8pPr indent="-228600" lvl="7" marL="36576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8pPr>
            <a:lvl9pPr indent="-228600" lvl="8" marL="41148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9pPr>
          </a:lstStyle>
          <a:p/>
        </p:txBody>
      </p:sp>
      <p:sp>
        <p:nvSpPr>
          <p:cNvPr id="33" name="Shape 3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lvl1pPr indent="95885" lvl="0"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95885" lvl="1"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95885" lvl="2"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95885" lvl="3"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95885" lvl="4"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95885" lvl="5"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95885" lvl="6"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95885" lvl="7"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95885" lvl="8"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95885"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Only 0">
    <p:spTree>
      <p:nvGrpSpPr>
        <p:cNvPr id="34" name="Shape 34"/>
        <p:cNvGrpSpPr/>
        <p:nvPr/>
      </p:nvGrpSpPr>
      <p:grpSpPr>
        <a:xfrm>
          <a:off x="0" y="0"/>
          <a:ext cx="0" cy="0"/>
          <a:chOff x="0" y="0"/>
          <a:chExt cx="0" cy="0"/>
        </a:xfrm>
      </p:grpSpPr>
      <p:sp>
        <p:nvSpPr>
          <p:cNvPr id="35" name="Shape 35"/>
          <p:cNvSpPr txBox="1"/>
          <p:nvPr>
            <p:ph type="title"/>
          </p:nvPr>
        </p:nvSpPr>
        <p:spPr>
          <a:xfrm>
            <a:off x="384723" y="503825"/>
            <a:ext cx="6683376" cy="116014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2pPr>
            <a:lvl3pPr lvl="2"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3pPr>
            <a:lvl4pPr lvl="3"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4pPr>
            <a:lvl5pPr lvl="4"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5pPr>
            <a:lvl6pPr lvl="5"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6pPr>
            <a:lvl7pPr lvl="6"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7pPr>
            <a:lvl8pPr lvl="7"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8pPr>
            <a:lvl9pPr lvl="8"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9pPr>
          </a:lstStyle>
          <a:p/>
        </p:txBody>
      </p:sp>
      <p:sp>
        <p:nvSpPr>
          <p:cNvPr id="36" name="Shape 36"/>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lvl1pPr indent="95885" lvl="0"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95885" lvl="1"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95885" lvl="2"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95885" lvl="3"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95885" lvl="4"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95885" lvl="5"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95885" lvl="6"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95885" lvl="7"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95885" lvl="8"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95885"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4723" y="503825"/>
            <a:ext cx="8374552" cy="45212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1pPr>
            <a:lvl2pPr lvl="1"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2pPr>
            <a:lvl3pPr lvl="2"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3pPr>
            <a:lvl4pPr lvl="3"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4pPr>
            <a:lvl5pPr lvl="4"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5pPr>
            <a:lvl6pPr lvl="5"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6pPr>
            <a:lvl7pPr lvl="6"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7pPr>
            <a:lvl8pPr lvl="7"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8pPr>
            <a:lvl9pPr lvl="8" marR="0" rtl="0" algn="l">
              <a:lnSpc>
                <a:spcPct val="100000"/>
              </a:lnSpc>
              <a:spcBef>
                <a:spcPts val="0"/>
              </a:spcBef>
              <a:spcAft>
                <a:spcPts val="0"/>
              </a:spcAft>
              <a:buClr>
                <a:srgbClr val="664F81"/>
              </a:buClr>
              <a:buSzPts val="2800"/>
              <a:buFont typeface="Palatino"/>
              <a:buNone/>
              <a:defRPr b="0" i="0" sz="2800" u="none" cap="none" strike="noStrike">
                <a:solidFill>
                  <a:srgbClr val="664F81"/>
                </a:solidFill>
                <a:latin typeface="Palatino"/>
                <a:ea typeface="Palatino"/>
                <a:cs typeface="Palatino"/>
                <a:sym typeface="Palatino"/>
              </a:defRPr>
            </a:lvl9pPr>
          </a:lstStyle>
          <a:p/>
        </p:txBody>
      </p:sp>
      <p:sp>
        <p:nvSpPr>
          <p:cNvPr id="7" name="Shape 7"/>
          <p:cNvSpPr txBox="1"/>
          <p:nvPr>
            <p:ph idx="1" type="body"/>
          </p:nvPr>
        </p:nvSpPr>
        <p:spPr>
          <a:xfrm>
            <a:off x="384723" y="3164519"/>
            <a:ext cx="8374552" cy="968377"/>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1pPr>
            <a:lvl2pPr indent="-228600" lvl="1" marL="9144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2pPr>
            <a:lvl3pPr indent="-228600" lvl="2" marL="13716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3pPr>
            <a:lvl4pPr indent="-228600" lvl="3" marL="18288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4pPr>
            <a:lvl5pPr indent="-228600" lvl="4" marL="22860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5pPr>
            <a:lvl6pPr indent="-228600" lvl="5" marL="27432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6pPr>
            <a:lvl7pPr indent="-228600" lvl="6" marL="32004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7pPr>
            <a:lvl8pPr indent="-228600" lvl="7" marL="36576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8pPr>
            <a:lvl9pPr indent="-228600" lvl="8" marL="4114800" marR="0" rtl="0" algn="l">
              <a:lnSpc>
                <a:spcPct val="100000"/>
              </a:lnSpc>
              <a:spcBef>
                <a:spcPts val="0"/>
              </a:spcBef>
              <a:spcAft>
                <a:spcPts val="0"/>
              </a:spcAft>
              <a:buClr>
                <a:srgbClr val="595959"/>
              </a:buClr>
              <a:buSzPts val="1800"/>
              <a:buFont typeface="Arial"/>
              <a:buNone/>
              <a:defRPr b="0" i="0" sz="1800" u="none" cap="none" strike="noStrike">
                <a:solidFill>
                  <a:srgbClr val="595959"/>
                </a:solidFill>
                <a:latin typeface="Arial"/>
                <a:ea typeface="Arial"/>
                <a:cs typeface="Arial"/>
                <a:sym typeface="Arial"/>
              </a:defRPr>
            </a:lvl9pPr>
          </a:lstStyle>
          <a:p/>
        </p:txBody>
      </p:sp>
      <p:sp>
        <p:nvSpPr>
          <p:cNvPr id="8" name="Shape 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lvl1pPr indent="95885" lvl="0"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95885" lvl="1"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95885" lvl="2"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95885" lvl="3"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95885" lvl="4"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95885" lvl="5"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95885" lvl="6"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95885" lvl="7"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95885" lvl="8" marL="0" marR="0" rtl="0" algn="l">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95885" lvl="0" marL="0">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hyperlink" Target="http://www.hup.harvard.edu/catalog.php?isbn=9780674368279"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60.jpg"/><Relationship Id="rId4" Type="http://schemas.openxmlformats.org/officeDocument/2006/relationships/image" Target="../media/image2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 Id="rId3" Type="http://schemas.openxmlformats.org/officeDocument/2006/relationships/image" Target="../media/image62.png"/><Relationship Id="rId4" Type="http://schemas.openxmlformats.org/officeDocument/2006/relationships/image" Target="../media/image56.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76.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hyperlink" Target="http://arxiv.org/abs/1510.00552"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 Id="rId3" Type="http://schemas.openxmlformats.org/officeDocument/2006/relationships/image" Target="../media/image63.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67.jpg"/><Relationship Id="rId4" Type="http://schemas.openxmlformats.org/officeDocument/2006/relationships/hyperlink" Target="https://archive.ics.uci.edu/ml/datasets/Adult"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hyperlink" Target="http://emis.ams.org/journals/JGAA/getPaper-268.html?id=124" TargetMode="External"/><Relationship Id="rId4" Type="http://schemas.openxmlformats.org/officeDocument/2006/relationships/image" Target="../media/image6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medium.com/%40mrtz/how-big-data-is-unfair-9aa544d739de#.tln514fv3" TargetMode="External"/><Relationship Id="rId4" Type="http://schemas.openxmlformats.org/officeDocument/2006/relationships/image" Target="../media/image6.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 Id="rId3" Type="http://schemas.openxmlformats.org/officeDocument/2006/relationships/image" Target="../media/image75.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 Id="rId3" Type="http://schemas.openxmlformats.org/officeDocument/2006/relationships/image" Target="../media/image66.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70.png"/><Relationship Id="rId4" Type="http://schemas.openxmlformats.org/officeDocument/2006/relationships/image" Target="../media/image7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 Id="rId3" Type="http://schemas.openxmlformats.org/officeDocument/2006/relationships/image" Target="../media/image69.jpg"/><Relationship Id="rId4" Type="http://schemas.openxmlformats.org/officeDocument/2006/relationships/image" Target="../media/image65.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 Id="rId3" Type="http://schemas.openxmlformats.org/officeDocument/2006/relationships/image" Target="../media/image72.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 Id="rId3" Type="http://schemas.openxmlformats.org/officeDocument/2006/relationships/hyperlink" Target="http://link.springer.com/chapter/10.1007%2F978-3-662-44851-9_44"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link.springer.com/chapter/10.1007/978-3-642-30487-3_3"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 Id="rId3" Type="http://schemas.openxmlformats.org/officeDocument/2006/relationships/image" Target="../media/image71.jpg"/><Relationship Id="rId4" Type="http://schemas.openxmlformats.org/officeDocument/2006/relationships/image" Target="../media/image79.png"/><Relationship Id="rId5" Type="http://schemas.openxmlformats.org/officeDocument/2006/relationships/image" Target="../media/image68.jp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 Id="rId3" Type="http://schemas.openxmlformats.org/officeDocument/2006/relationships/image" Target="../media/image78.jp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 Id="rId3" Type="http://schemas.openxmlformats.org/officeDocument/2006/relationships/image" Target="../media/image74.jpg"/><Relationship Id="rId4" Type="http://schemas.openxmlformats.org/officeDocument/2006/relationships/image" Target="../media/image80.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 Id="rId3" Type="http://schemas.openxmlformats.org/officeDocument/2006/relationships/image" Target="../media/image77.jpg"/><Relationship Id="rId4" Type="http://schemas.openxmlformats.org/officeDocument/2006/relationships/image" Target="../media/image79.png"/><Relationship Id="rId5" Type="http://schemas.openxmlformats.org/officeDocument/2006/relationships/image" Target="../media/image81.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 Id="rId3" Type="http://schemas.openxmlformats.org/officeDocument/2006/relationships/image" Target="../media/image77.jpg"/><Relationship Id="rId4" Type="http://schemas.openxmlformats.org/officeDocument/2006/relationships/image" Target="../media/image82.png"/><Relationship Id="rId5" Type="http://schemas.openxmlformats.org/officeDocument/2006/relationships/image" Target="../media/image79.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image" Target="../media/image9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whitehouse.gov/sites/default/files/microsites/ostp/2016_0504_data_discrimination.pdf" TargetMode="External"/><Relationship Id="rId4" Type="http://schemas.openxmlformats.org/officeDocument/2006/relationships/image" Target="../media/image1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 Id="rId3" Type="http://schemas.openxmlformats.org/officeDocument/2006/relationships/image" Target="../media/image87.png"/><Relationship Id="rId4" Type="http://schemas.openxmlformats.org/officeDocument/2006/relationships/image" Target="../media/image85.png"/><Relationship Id="rId5" Type="http://schemas.openxmlformats.org/officeDocument/2006/relationships/image" Target="../media/image89.jpg"/><Relationship Id="rId6" Type="http://schemas.openxmlformats.org/officeDocument/2006/relationships/image" Target="../media/image79.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image" Target="../media/image92.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 Id="rId3" Type="http://schemas.openxmlformats.org/officeDocument/2006/relationships/image" Target="../media/image83.jp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5.xml"/><Relationship Id="rId3" Type="http://schemas.openxmlformats.org/officeDocument/2006/relationships/hyperlink" Target="http://dx.doi.org/10.1109/ICDMW.2012.117" TargetMode="External"/><Relationship Id="rId4" Type="http://schemas.openxmlformats.org/officeDocument/2006/relationships/image" Target="../media/image95.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6.xml"/><Relationship Id="rId3" Type="http://schemas.openxmlformats.org/officeDocument/2006/relationships/hyperlink" Target="http://dx.doi.org/10.1016/j.eswa.2013.05.016" TargetMode="External"/><Relationship Id="rId4" Type="http://schemas.openxmlformats.org/officeDocument/2006/relationships/image" Target="../media/image93.jpg"/><Relationship Id="rId5" Type="http://schemas.openxmlformats.org/officeDocument/2006/relationships/image" Target="../media/image90.jp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 Id="rId3" Type="http://schemas.openxmlformats.org/officeDocument/2006/relationships/hyperlink" Target="http://www/" TargetMode="External"/><Relationship Id="rId4" Type="http://schemas.openxmlformats.org/officeDocument/2006/relationships/hyperlink" Target="https://sites.google.com/site/csswwwtutorial/slides"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9.xml"/><Relationship Id="rId3" Type="http://schemas.openxmlformats.org/officeDocument/2006/relationships/hyperlink" Target="https://www.ece.cmu.edu/%7Eece734/fall2013/lectures/cmu13-fairnes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0.xml"/><Relationship Id="rId3" Type="http://schemas.openxmlformats.org/officeDocument/2006/relationships/image" Target="../media/image88.jpg"/><Relationship Id="rId4" Type="http://schemas.openxmlformats.org/officeDocument/2006/relationships/hyperlink" Target="http://dx.doi.org/10.1145/2460276.2460278" TargetMode="External"/><Relationship Id="rId5" Type="http://schemas.openxmlformats.org/officeDocument/2006/relationships/hyperlink" Target="http://www.huffingtonpost.com/nathan-newman/racial-and-economic-profi_b_970451.html"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1.xml"/><Relationship Id="rId3" Type="http://schemas.openxmlformats.org/officeDocument/2006/relationships/image" Target="../media/image84.png"/><Relationship Id="rId4" Type="http://schemas.openxmlformats.org/officeDocument/2006/relationships/hyperlink" Target="https://www.cs.cmu.edu/%7Emtschant/ife/"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 Id="rId3" Type="http://schemas.openxmlformats.org/officeDocument/2006/relationships/image" Target="../media/image91.jpg"/><Relationship Id="rId4" Type="http://schemas.openxmlformats.org/officeDocument/2006/relationships/image" Target="../media/image86.jpg"/><Relationship Id="rId5" Type="http://schemas.openxmlformats.org/officeDocument/2006/relationships/hyperlink" Target="https://www.cs.cmu.edu/%7Emtschant/if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wsj.com/articles/SB1000142405274870329490457538553210919019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caselaw.findlaw.com/us-supreme-court/401/424.html" TargetMode="External"/><Relationship Id="rId4" Type="http://schemas.openxmlformats.org/officeDocument/2006/relationships/hyperlink" Target="http://papers.ssrn.com/sol3/papers.cfm?abstract_id=247789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arb.co.uk/king-v-great-britain-china-centre-ca-1991/" TargetMode="External"/><Relationship Id="rId4" Type="http://schemas.openxmlformats.org/officeDocument/2006/relationships/hyperlink" Target="http://www.migpolgroup.com/portfolio/proving-discrimination-cases-the-role-of-situation-test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arxiv.org/abs/1511.0014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hyperlink" Target="http://dx.doi.org/10.1145/2245276.2245303"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12.jpg"/><Relationship Id="rId5" Type="http://schemas.openxmlformats.org/officeDocument/2006/relationships/hyperlink" Target="http://dx.doi.org/10.1145/2245276.224530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hyperlink" Target="http://dx.doi.org/10.1145/2245276.224530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12.jpg"/><Relationship Id="rId5" Type="http://schemas.openxmlformats.org/officeDocument/2006/relationships/hyperlink" Target="http://dx.doi.org/10.1145/2245276.224530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dx.doi.org/10.1016/j.jebo.2011.06.028" TargetMode="External"/><Relationship Id="rId4" Type="http://schemas.openxmlformats.org/officeDocument/2006/relationships/image" Target="../media/image17.jpg"/><Relationship Id="rId5"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s://arxiv.org/abs/1511.0014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arxiv.org/abs/1511.00148" TargetMode="External"/><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dx.doi.org/10.1017/S0269888913000039"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9.jpg"/><Relationship Id="rId4" Type="http://schemas.openxmlformats.org/officeDocument/2006/relationships/hyperlink" Target="http://dx.doi.org/10.1017/S0269888913000039"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dx.doi.org/10.1017/S0269888913000039"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0" Type="http://schemas.openxmlformats.org/officeDocument/2006/relationships/hyperlink" Target="http://dtlconferences.org/" TargetMode="External"/><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www.authorstream.com/Presentation/suresh404325-2819839-algorithmic-fairness-social-good-mathematical-framework/" TargetMode="External"/><Relationship Id="rId4" Type="http://schemas.openxmlformats.org/officeDocument/2006/relationships/hyperlink" Target="http://www.websci16.org/sites/websci16/files/keynotes/keynote_baeza-yates.pdf" TargetMode="External"/><Relationship Id="rId9" Type="http://schemas.openxmlformats.org/officeDocument/2006/relationships/hyperlink" Target="http://www.datatransparencylab.org/" TargetMode="External"/><Relationship Id="rId5" Type="http://schemas.openxmlformats.org/officeDocument/2006/relationships/hyperlink" Target="http://egc2016.univ-reims.fr/index.php/Conf%C3%A9renciers_invit%C3%A9s" TargetMode="External"/><Relationship Id="rId6" Type="http://schemas.openxmlformats.org/officeDocument/2006/relationships/hyperlink" Target="http://link.springer.com/book/10.1007%2F978-3-642-30487-3" TargetMode="External"/><Relationship Id="rId7" Type="http://schemas.openxmlformats.org/officeDocument/2006/relationships/hyperlink" Target="http://www.fatml.org/" TargetMode="External"/><Relationship Id="rId8" Type="http://schemas.openxmlformats.org/officeDocument/2006/relationships/hyperlink" Target="http://www.fatml.org/resource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dx.doi.org/10.1145/1807167.180729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jama.jamanetwork.com/article.aspx?articleid=418088"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dx.doi.org/10.1145/1401890.1401959"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s://archive.ics.uci.edu/ml/datasets/Statlog%2B(German%2BCredit%2BDat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hyperlink" Target="http://dx.doi.org/10.1145/1401890.1401959" TargetMode="External"/><Relationship Id="rId4" Type="http://schemas.openxmlformats.org/officeDocument/2006/relationships/hyperlink" Target="http://dx.doi.org/10.1137/1.9781611972795.50" TargetMode="External"/><Relationship Id="rId5" Type="http://schemas.openxmlformats.org/officeDocument/2006/relationships/hyperlink" Target="http://dx.doi.org/10.1145/1754428.175443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hyperlink" Target="http://dx.doi.org/10.1145/2702123.270252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6.jp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3.jp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hyperlink" Target="https://www.propublica.org/article/asians-nearly-twice-as-likely-to-get-higher-price-from-princeton-review"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9.png"/><Relationship Id="rId4" Type="http://schemas.openxmlformats.org/officeDocument/2006/relationships/hyperlink" Target="http://dx.doi.org/10.1145/1568234.1568252"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hyperlink" Target="http://dx.doi.org/10.1145/1568234.1568252"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7.png"/><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40.png"/><Relationship Id="rId8" Type="http://schemas.openxmlformats.org/officeDocument/2006/relationships/image" Target="../media/image3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42.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www.propublica.org/article/how-we-analyzed-the-compas-recidivism-algorith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3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27.png"/><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4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hyperlink" Target="http://dx.doi.org/10.1145/2020408.2020488"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4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blogs.wsj.com/law/2016/07/13/court-judges-can-consider-predictive-algorithms-in-sentencing/"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47.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47.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5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4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47.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53.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50.jpg"/><Relationship Id="rId4" Type="http://schemas.openxmlformats.org/officeDocument/2006/relationships/image" Target="../media/image5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52.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58.jpg"/><Relationship Id="rId4" Type="http://schemas.openxmlformats.org/officeDocument/2006/relationships/hyperlink" Target="https://archive.ics.uci.edu/ml/datasets/Adult"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hyperlink" Target="http://link.springer.com/article/10.1007/s10506-014-9156-4"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5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55.png"/><Relationship Id="rId4" Type="http://schemas.openxmlformats.org/officeDocument/2006/relationships/image" Target="../media/image54.png"/><Relationship Id="rId5" Type="http://schemas.openxmlformats.org/officeDocument/2006/relationships/image" Target="../media/image59.png"/><Relationship Id="rId6" Type="http://schemas.openxmlformats.org/officeDocument/2006/relationships/image" Target="../media/image6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Shape 41"/>
          <p:cNvSpPr txBox="1"/>
          <p:nvPr>
            <p:ph type="title"/>
          </p:nvPr>
        </p:nvSpPr>
        <p:spPr>
          <a:xfrm>
            <a:off x="384723" y="810964"/>
            <a:ext cx="6683376" cy="1160148"/>
          </a:xfrm>
          <a:prstGeom prst="rect">
            <a:avLst/>
          </a:prstGeom>
          <a:noFill/>
          <a:ln>
            <a:noFill/>
          </a:ln>
        </p:spPr>
        <p:txBody>
          <a:bodyPr anchorCtr="0" anchor="t" bIns="0" lIns="0" spcFirstLastPara="1" rIns="0" wrap="square" tIns="0">
            <a:noAutofit/>
          </a:bodyPr>
          <a:lstStyle/>
          <a:p>
            <a:pPr indent="64465" lvl="0" marL="0" marR="0" rtl="0" algn="ctr">
              <a:lnSpc>
                <a:spcPct val="100000"/>
              </a:lnSpc>
              <a:spcBef>
                <a:spcPts val="0"/>
              </a:spcBef>
              <a:spcAft>
                <a:spcPts val="0"/>
              </a:spcAft>
              <a:buClr>
                <a:srgbClr val="664F81"/>
              </a:buClr>
              <a:buSzPts val="3400"/>
              <a:buFont typeface="Arial"/>
              <a:buNone/>
            </a:pPr>
            <a:r>
              <a:rPr b="1" i="0" lang="en-US" sz="3400" u="none" cap="none" strike="noStrike">
                <a:solidFill>
                  <a:srgbClr val="664F81"/>
                </a:solidFill>
                <a:latin typeface="Arial"/>
                <a:ea typeface="Arial"/>
                <a:cs typeface="Arial"/>
                <a:sym typeface="Arial"/>
              </a:rPr>
              <a:t>Algorithmic Bias and Discrimination</a:t>
            </a:r>
            <a:endParaRPr/>
          </a:p>
        </p:txBody>
      </p:sp>
      <p:sp>
        <p:nvSpPr>
          <p:cNvPr id="42" name="Shape 42"/>
          <p:cNvSpPr/>
          <p:nvPr/>
        </p:nvSpPr>
        <p:spPr>
          <a:xfrm>
            <a:off x="541799" y="4217496"/>
            <a:ext cx="8060402" cy="704673"/>
          </a:xfrm>
          <a:prstGeom prst="rect">
            <a:avLst/>
          </a:prstGeom>
          <a:noFill/>
          <a:ln>
            <a:noFill/>
          </a:ln>
        </p:spPr>
        <p:txBody>
          <a:bodyPr anchorCtr="0" anchor="t" bIns="0" lIns="0" spcFirstLastPara="1" rIns="0" wrap="square" tIns="0">
            <a:noAutofit/>
          </a:bodyPr>
          <a:lstStyle/>
          <a:p>
            <a:pPr indent="994410" lvl="0" marL="0" marR="0" rtl="0" algn="l">
              <a:lnSpc>
                <a:spcPct val="116666"/>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Slides adapted from KDD 2016 Tutorial given by Sara Hajian, Francesco Bonchi, Carlos Castillo</a:t>
            </a:r>
            <a:endParaRPr/>
          </a:p>
        </p:txBody>
      </p:sp>
      <p:sp>
        <p:nvSpPr>
          <p:cNvPr id="43" name="Shape 43"/>
          <p:cNvSpPr txBox="1"/>
          <p:nvPr>
            <p:ph idx="12" type="sldNum"/>
          </p:nvPr>
        </p:nvSpPr>
        <p:spPr>
          <a:xfrm>
            <a:off x="8698203" y="4778061"/>
            <a:ext cx="179218"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To make things worse ...</a:t>
            </a:r>
            <a:endParaRPr/>
          </a:p>
        </p:txBody>
      </p:sp>
      <p:sp>
        <p:nvSpPr>
          <p:cNvPr id="120" name="Shape 120"/>
          <p:cNvSpPr/>
          <p:nvPr/>
        </p:nvSpPr>
        <p:spPr>
          <a:xfrm>
            <a:off x="2901314" y="1216355"/>
            <a:ext cx="5147594" cy="2779397"/>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Algorithms are "black boxes" protected by</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469265" lvl="0" marL="0" marR="148336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Industrial secrecy </a:t>
            </a:r>
            <a:endParaRPr/>
          </a:p>
          <a:p>
            <a:pPr indent="469265" lvl="0" marL="0" marR="148336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Legal protections  </a:t>
            </a:r>
            <a:endParaRPr/>
          </a:p>
          <a:p>
            <a:pPr indent="469265" lvl="0" marL="0" marR="148336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Intentional obfuscation</a:t>
            </a:r>
            <a:endParaRPr/>
          </a:p>
          <a:p>
            <a:pPr indent="12700" lvl="0" marL="0" marR="922655"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becomes invisible  Mitigation becomes impossible</a:t>
            </a:r>
            <a:endParaRPr/>
          </a:p>
        </p:txBody>
      </p:sp>
      <p:sp>
        <p:nvSpPr>
          <p:cNvPr id="121" name="Shape 121"/>
          <p:cNvSpPr/>
          <p:nvPr/>
        </p:nvSpPr>
        <p:spPr>
          <a:xfrm>
            <a:off x="311695" y="1165920"/>
            <a:ext cx="2271274" cy="341639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2" name="Shape 122"/>
          <p:cNvSpPr/>
          <p:nvPr/>
        </p:nvSpPr>
        <p:spPr>
          <a:xfrm>
            <a:off x="384722" y="4798431"/>
            <a:ext cx="3954149"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F. Pasquale (2015): </a:t>
            </a:r>
            <a:r>
              <a:rPr b="0" i="1" lang="en-US" sz="1000" u="sng" cap="none" strike="noStrike">
                <a:solidFill>
                  <a:schemeClr val="hlink"/>
                </a:solidFill>
                <a:latin typeface="Arial"/>
                <a:ea typeface="Arial"/>
                <a:cs typeface="Arial"/>
                <a:sym typeface="Arial"/>
                <a:hlinkClick r:id="rId4"/>
              </a:rPr>
              <a:t>The Black Box Society</a:t>
            </a:r>
            <a:r>
              <a:rPr b="0" i="1" lang="en-US" sz="1000" u="none" cap="none" strike="noStrike">
                <a:solidFill>
                  <a:srgbClr val="666666"/>
                </a:solidFill>
                <a:latin typeface="Arial"/>
                <a:ea typeface="Arial"/>
                <a:cs typeface="Arial"/>
                <a:sym typeface="Arial"/>
              </a:rPr>
              <a:t>. Harvard University Press.</a:t>
            </a:r>
            <a:endParaRPr/>
          </a:p>
        </p:txBody>
      </p:sp>
      <p:sp>
        <p:nvSpPr>
          <p:cNvPr id="123" name="Shape 12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2" name="Shape 1042"/>
        <p:cNvGrpSpPr/>
        <p:nvPr/>
      </p:nvGrpSpPr>
      <p:grpSpPr>
        <a:xfrm>
          <a:off x="0" y="0"/>
          <a:ext cx="0" cy="0"/>
          <a:chOff x="0" y="0"/>
          <a:chExt cx="0" cy="0"/>
        </a:xfrm>
      </p:grpSpPr>
      <p:sp>
        <p:nvSpPr>
          <p:cNvPr id="1043" name="Shape 1043"/>
          <p:cNvSpPr txBox="1"/>
          <p:nvPr>
            <p:ph idx="4294967295" type="ctrTitle"/>
          </p:nvPr>
        </p:nvSpPr>
        <p:spPr>
          <a:xfrm>
            <a:off x="384724" y="492784"/>
            <a:ext cx="8374551" cy="4521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Bayesian </a:t>
            </a:r>
            <a:r>
              <a:rPr b="0" i="1" lang="en-US" sz="2700" u="none" cap="none" strike="noStrike">
                <a:solidFill>
                  <a:srgbClr val="664F81"/>
                </a:solidFill>
                <a:latin typeface="Arial"/>
                <a:ea typeface="Arial"/>
                <a:cs typeface="Arial"/>
                <a:sym typeface="Arial"/>
              </a:rPr>
              <a:t>elift </a:t>
            </a:r>
            <a:r>
              <a:rPr b="0" i="0" lang="en-US" sz="2700" u="none" cap="none" strike="noStrike">
                <a:solidFill>
                  <a:srgbClr val="664F81"/>
                </a:solidFill>
                <a:latin typeface="Palatino"/>
                <a:ea typeface="Palatino"/>
                <a:cs typeface="Palatino"/>
                <a:sym typeface="Palatino"/>
              </a:rPr>
              <a:t>(</a:t>
            </a:r>
            <a:r>
              <a:rPr b="0" i="1" lang="en-US" sz="2700" u="none" cap="none" strike="noStrike">
                <a:solidFill>
                  <a:srgbClr val="664F81"/>
                </a:solidFill>
                <a:latin typeface="Arial"/>
                <a:ea typeface="Arial"/>
                <a:cs typeface="Arial"/>
                <a:sym typeface="Arial"/>
              </a:rPr>
              <a:t>belift</a:t>
            </a:r>
            <a:r>
              <a:rPr b="0" i="0" lang="en-US" sz="2700" u="none" cap="none" strike="noStrike">
                <a:solidFill>
                  <a:srgbClr val="664F81"/>
                </a:solidFill>
                <a:latin typeface="Palatino"/>
                <a:ea typeface="Palatino"/>
                <a:cs typeface="Palatino"/>
                <a:sym typeface="Palatino"/>
              </a:rPr>
              <a:t>)</a:t>
            </a:r>
            <a:endParaRPr/>
          </a:p>
        </p:txBody>
      </p:sp>
      <p:sp>
        <p:nvSpPr>
          <p:cNvPr id="1044" name="Shape 1044"/>
          <p:cNvSpPr txBox="1"/>
          <p:nvPr>
            <p:ph idx="4294967295" type="subTitle"/>
          </p:nvPr>
        </p:nvSpPr>
        <p:spPr>
          <a:xfrm>
            <a:off x="628141" y="3164519"/>
            <a:ext cx="7522103" cy="968377"/>
          </a:xfrm>
          <a:prstGeom prst="rect">
            <a:avLst/>
          </a:prstGeom>
          <a:noFill/>
          <a:ln>
            <a:noFill/>
          </a:ln>
        </p:spPr>
        <p:txBody>
          <a:bodyPr anchorCtr="0" anchor="t" bIns="0" lIns="0" spcFirstLastPara="1" rIns="0" wrap="square" tIns="0">
            <a:noAutofit/>
          </a:bodyPr>
          <a:lstStyle/>
          <a:p>
            <a:pPr indent="12700" lvl="0" marL="0" marR="5080" rtl="0" algn="ctr">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This indicates how many times the usage of protected attributes (</a:t>
            </a:r>
            <a:r>
              <a:rPr b="0" i="1" lang="en-US" sz="1800" u="none" cap="none" strike="noStrike">
                <a:solidFill>
                  <a:srgbClr val="595959"/>
                </a:solidFill>
                <a:latin typeface="Arial"/>
                <a:ea typeface="Arial"/>
                <a:cs typeface="Arial"/>
                <a:sym typeface="Arial"/>
              </a:rPr>
              <a:t>A</a:t>
            </a:r>
            <a:r>
              <a:rPr b="0" i="0" lang="en-US" sz="1800" u="none" cap="none" strike="noStrike">
                <a:solidFill>
                  <a:srgbClr val="595959"/>
                </a:solidFill>
                <a:latin typeface="Arial"/>
                <a:ea typeface="Arial"/>
                <a:cs typeface="Arial"/>
                <a:sym typeface="Arial"/>
              </a:rPr>
              <a:t>) and the redlining attributes (</a:t>
            </a:r>
            <a:r>
              <a:rPr b="0" i="1" lang="en-US" sz="1800" u="none" cap="none" strike="noStrike">
                <a:solidFill>
                  <a:srgbClr val="595959"/>
                </a:solidFill>
                <a:latin typeface="Arial"/>
                <a:ea typeface="Arial"/>
                <a:cs typeface="Arial"/>
                <a:sym typeface="Arial"/>
              </a:rPr>
              <a:t>R</a:t>
            </a:r>
            <a:r>
              <a:rPr b="0" i="0" lang="en-US" sz="1800" u="none" cap="none" strike="noStrike">
                <a:solidFill>
                  <a:srgbClr val="595959"/>
                </a:solidFill>
                <a:latin typeface="Arial"/>
                <a:ea typeface="Arial"/>
                <a:cs typeface="Arial"/>
                <a:sym typeface="Arial"/>
              </a:rPr>
              <a:t>) increase the class probability for a given instance with  respect to its probability using only non-protected attributes (B)</a:t>
            </a:r>
            <a:endParaRPr/>
          </a:p>
        </p:txBody>
      </p:sp>
      <p:sp>
        <p:nvSpPr>
          <p:cNvPr id="1045" name="Shape 1045"/>
          <p:cNvSpPr/>
          <p:nvPr/>
        </p:nvSpPr>
        <p:spPr>
          <a:xfrm>
            <a:off x="1267565" y="1585045"/>
            <a:ext cx="6243256" cy="939334"/>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6" name="Shape 1046"/>
          <p:cNvSpPr/>
          <p:nvPr/>
        </p:nvSpPr>
        <p:spPr>
          <a:xfrm>
            <a:off x="2761469" y="1661246"/>
            <a:ext cx="1656997" cy="499048"/>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7" name="Shape 1047"/>
          <p:cNvSpPr/>
          <p:nvPr/>
        </p:nvSpPr>
        <p:spPr>
          <a:xfrm>
            <a:off x="5920163" y="1585045"/>
            <a:ext cx="1728748" cy="499048"/>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8" name="Shape 1048"/>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049" name="Shape 1049"/>
          <p:cNvSpPr/>
          <p:nvPr/>
        </p:nvSpPr>
        <p:spPr>
          <a:xfrm>
            <a:off x="3471760" y="1079555"/>
            <a:ext cx="236410"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993F3D"/>
              </a:buClr>
              <a:buSzPts val="1800"/>
              <a:buFont typeface="Calibri"/>
              <a:buNone/>
            </a:pPr>
            <a:r>
              <a:rPr b="0" i="0" lang="en-US" sz="1800" u="none" cap="none" strike="noStrike">
                <a:solidFill>
                  <a:srgbClr val="993F3D"/>
                </a:solidFill>
                <a:latin typeface="Calibri"/>
                <a:ea typeface="Calibri"/>
                <a:cs typeface="Calibri"/>
                <a:sym typeface="Calibri"/>
              </a:rPr>
              <a:t>A</a:t>
            </a:r>
            <a:endParaRPr/>
          </a:p>
        </p:txBody>
      </p:sp>
      <p:sp>
        <p:nvSpPr>
          <p:cNvPr id="1050" name="Shape 1050"/>
          <p:cNvSpPr/>
          <p:nvPr/>
        </p:nvSpPr>
        <p:spPr>
          <a:xfrm>
            <a:off x="6749140" y="1079555"/>
            <a:ext cx="228262"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993F3D"/>
              </a:buClr>
              <a:buSzPts val="1800"/>
              <a:buFont typeface="Calibri"/>
              <a:buNone/>
            </a:pPr>
            <a:r>
              <a:rPr b="0" i="0" lang="en-US" sz="1800" u="none" cap="none" strike="noStrike">
                <a:solidFill>
                  <a:srgbClr val="993F3D"/>
                </a:solidFill>
                <a:latin typeface="Calibri"/>
                <a:ea typeface="Calibri"/>
                <a:cs typeface="Calibri"/>
                <a:sym typeface="Calibri"/>
              </a:rPr>
              <a:t>R</a:t>
            </a:r>
            <a:endParaRPr/>
          </a:p>
        </p:txBody>
      </p:sp>
      <p:sp>
        <p:nvSpPr>
          <p:cNvPr id="1051" name="Shape 1051"/>
          <p:cNvSpPr/>
          <p:nvPr/>
        </p:nvSpPr>
        <p:spPr>
          <a:xfrm>
            <a:off x="5006973" y="1079555"/>
            <a:ext cx="228485"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993F3D"/>
              </a:buClr>
              <a:buSzPts val="1800"/>
              <a:buFont typeface="Calibri"/>
              <a:buNone/>
            </a:pPr>
            <a:r>
              <a:rPr b="0" i="0" lang="en-US" sz="1800" u="none" cap="none" strike="noStrike">
                <a:solidFill>
                  <a:srgbClr val="993F3D"/>
                </a:solidFill>
                <a:latin typeface="Calibri"/>
                <a:ea typeface="Calibri"/>
                <a:cs typeface="Calibri"/>
                <a:sym typeface="Calibri"/>
              </a:rPr>
              <a:t>B</a:t>
            </a:r>
            <a:endParaRPr/>
          </a:p>
        </p:txBody>
      </p:sp>
      <p:sp>
        <p:nvSpPr>
          <p:cNvPr id="1052" name="Shape 1052"/>
          <p:cNvSpPr/>
          <p:nvPr/>
        </p:nvSpPr>
        <p:spPr>
          <a:xfrm>
            <a:off x="5006973" y="2540420"/>
            <a:ext cx="228485"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993F3D"/>
              </a:buClr>
              <a:buSzPts val="1800"/>
              <a:buFont typeface="Calibri"/>
              <a:buNone/>
            </a:pPr>
            <a:r>
              <a:rPr b="0" i="0" lang="en-US" sz="1800" u="none" cap="none" strike="noStrike">
                <a:solidFill>
                  <a:srgbClr val="993F3D"/>
                </a:solidFill>
                <a:latin typeface="Calibri"/>
                <a:ea typeface="Calibri"/>
                <a:cs typeface="Calibri"/>
                <a:sym typeface="Calibri"/>
              </a:rPr>
              <a:t>B</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6" name="Shape 1056"/>
        <p:cNvGrpSpPr/>
        <p:nvPr/>
      </p:nvGrpSpPr>
      <p:grpSpPr>
        <a:xfrm>
          <a:off x="0" y="0"/>
          <a:ext cx="0" cy="0"/>
          <a:chOff x="0" y="0"/>
          <a:chExt cx="0" cy="0"/>
        </a:xfrm>
      </p:grpSpPr>
      <p:sp>
        <p:nvSpPr>
          <p:cNvPr id="1057" name="Shape 1057"/>
          <p:cNvSpPr/>
          <p:nvPr/>
        </p:nvSpPr>
        <p:spPr>
          <a:xfrm>
            <a:off x="475247" y="1216355"/>
            <a:ext cx="7872732" cy="2278522"/>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35353"/>
              </a:buClr>
              <a:buSzPts val="1800"/>
              <a:buFont typeface="Arial"/>
              <a:buChar char="●"/>
            </a:pPr>
            <a:r>
              <a:rPr b="0" i="0" lang="en-US" sz="1800" u="none" cap="none" strike="noStrike">
                <a:solidFill>
                  <a:srgbClr val="535353"/>
                </a:solidFill>
                <a:latin typeface="Arial"/>
                <a:ea typeface="Arial"/>
                <a:cs typeface="Arial"/>
                <a:sym typeface="Arial"/>
              </a:rPr>
              <a:t>Build a Bayesian network </a:t>
            </a:r>
            <a:r>
              <a:rPr b="0" i="1" lang="en-US" sz="1800" u="none" cap="none" strike="noStrike">
                <a:solidFill>
                  <a:srgbClr val="535353"/>
                </a:solidFill>
                <a:latin typeface="Arial"/>
                <a:ea typeface="Arial"/>
                <a:cs typeface="Arial"/>
                <a:sym typeface="Arial"/>
              </a:rPr>
              <a:t>net </a:t>
            </a:r>
            <a:r>
              <a:rPr b="0" i="0" lang="en-US" sz="1800" u="none" cap="none" strike="noStrike">
                <a:solidFill>
                  <a:srgbClr val="535353"/>
                </a:solidFill>
                <a:latin typeface="Arial"/>
                <a:ea typeface="Arial"/>
                <a:cs typeface="Arial"/>
                <a:sym typeface="Arial"/>
              </a:rPr>
              <a:t>from the decision records D</a:t>
            </a:r>
            <a:endParaRPr/>
          </a:p>
          <a:p>
            <a:pPr indent="11430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a:p>
            <a:pPr indent="-366395" lvl="0" marL="379095" marR="0" rtl="0" algn="l">
              <a:lnSpc>
                <a:spcPct val="100000"/>
              </a:lnSpc>
              <a:spcBef>
                <a:spcPts val="0"/>
              </a:spcBef>
              <a:spcAft>
                <a:spcPts val="0"/>
              </a:spcAft>
              <a:buClr>
                <a:srgbClr val="535353"/>
              </a:buClr>
              <a:buSzPts val="1800"/>
              <a:buFont typeface="Arial"/>
              <a:buChar char="●"/>
            </a:pPr>
            <a:r>
              <a:rPr b="0" i="0" lang="en-US" sz="1800" u="none" cap="none" strike="noStrike">
                <a:solidFill>
                  <a:srgbClr val="535353"/>
                </a:solidFill>
                <a:latin typeface="Arial"/>
                <a:ea typeface="Arial"/>
                <a:cs typeface="Arial"/>
                <a:sym typeface="Arial"/>
              </a:rPr>
              <a:t>Build a second Bayesian network (</a:t>
            </a:r>
            <a:r>
              <a:rPr b="0" i="1" lang="en-US" sz="1800" u="none" cap="none" strike="noStrike">
                <a:solidFill>
                  <a:srgbClr val="535353"/>
                </a:solidFill>
                <a:latin typeface="Arial"/>
                <a:ea typeface="Arial"/>
                <a:cs typeface="Arial"/>
                <a:sym typeface="Arial"/>
              </a:rPr>
              <a:t>relative_net</a:t>
            </a:r>
            <a:r>
              <a:rPr b="0" i="0" lang="en-US" sz="1800" u="none" cap="none" strike="noStrike">
                <a:solidFill>
                  <a:srgbClr val="535353"/>
                </a:solidFill>
                <a:latin typeface="Arial"/>
                <a:ea typeface="Arial"/>
                <a:cs typeface="Arial"/>
                <a:sym typeface="Arial"/>
              </a:rPr>
              <a:t>) by removing protected attributes and the parents and children of them (i.e., neighbors) in </a:t>
            </a:r>
            <a:r>
              <a:rPr b="0" i="1" lang="en-US" sz="1800" u="none" cap="none" strike="noStrike">
                <a:solidFill>
                  <a:srgbClr val="535353"/>
                </a:solidFill>
                <a:latin typeface="Arial"/>
                <a:ea typeface="Arial"/>
                <a:cs typeface="Arial"/>
                <a:sym typeface="Arial"/>
              </a:rPr>
              <a:t>net</a:t>
            </a:r>
            <a:endParaRPr b="0" i="1"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535353"/>
              </a:buClr>
              <a:buSzPts val="1800"/>
              <a:buFont typeface="Arial"/>
              <a:buNone/>
            </a:pPr>
            <a:r>
              <a:t/>
            </a:r>
            <a:endParaRPr b="0" i="1" sz="1800" u="none" cap="none" strike="noStrike">
              <a:solidFill>
                <a:srgbClr val="000000"/>
              </a:solidFill>
              <a:latin typeface="Helvetica Neue"/>
              <a:ea typeface="Helvetica Neue"/>
              <a:cs typeface="Helvetica Neue"/>
              <a:sym typeface="Helvetica Neue"/>
            </a:endParaRPr>
          </a:p>
          <a:p>
            <a:pPr indent="-366395" lvl="0" marL="379095" marR="0" rtl="0" algn="l">
              <a:lnSpc>
                <a:spcPct val="100000"/>
              </a:lnSpc>
              <a:spcBef>
                <a:spcPts val="0"/>
              </a:spcBef>
              <a:spcAft>
                <a:spcPts val="0"/>
              </a:spcAft>
              <a:buClr>
                <a:srgbClr val="535353"/>
              </a:buClr>
              <a:buSzPts val="1800"/>
              <a:buFont typeface="Arial"/>
              <a:buChar char="●"/>
            </a:pPr>
            <a:r>
              <a:rPr b="0" i="0" lang="en-US" sz="1800" u="none" cap="none" strike="noStrike">
                <a:solidFill>
                  <a:srgbClr val="535353"/>
                </a:solidFill>
                <a:latin typeface="Arial"/>
                <a:ea typeface="Arial"/>
                <a:cs typeface="Arial"/>
                <a:sym typeface="Arial"/>
              </a:rPr>
              <a:t>The neighboring nodes of the protected attributes form the set of redlining  attributes because they have the highest correlation in the entire data. </a:t>
            </a:r>
            <a:endParaRPr/>
          </a:p>
          <a:p>
            <a:pPr indent="-252095" lvl="0" marL="379095"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a:p>
            <a:pPr indent="-366395" lvl="0" marL="379095" marR="0" rtl="0" algn="l">
              <a:lnSpc>
                <a:spcPct val="100000"/>
              </a:lnSpc>
              <a:spcBef>
                <a:spcPts val="0"/>
              </a:spcBef>
              <a:spcAft>
                <a:spcPts val="0"/>
              </a:spcAft>
              <a:buClr>
                <a:srgbClr val="535353"/>
              </a:buClr>
              <a:buSzPts val="1800"/>
              <a:buFont typeface="Arial"/>
              <a:buChar char="●"/>
            </a:pPr>
            <a:r>
              <a:rPr b="0" i="0" lang="en-US" sz="1800" u="none" cap="none" strike="noStrike">
                <a:solidFill>
                  <a:srgbClr val="535353"/>
                </a:solidFill>
                <a:latin typeface="Arial"/>
                <a:ea typeface="Arial"/>
                <a:cs typeface="Arial"/>
                <a:sym typeface="Arial"/>
              </a:rPr>
              <a:t>Thus, redlining attributes could lead to indirect discrimination.</a:t>
            </a:r>
            <a:endParaRPr/>
          </a:p>
        </p:txBody>
      </p:sp>
      <p:sp>
        <p:nvSpPr>
          <p:cNvPr id="1058" name="Shape 105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Bayesian networks for discrimination discovery</a:t>
            </a:r>
            <a:endParaRPr/>
          </a:p>
        </p:txBody>
      </p:sp>
      <p:sp>
        <p:nvSpPr>
          <p:cNvPr id="1059" name="Shape 1059"/>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3" name="Shape 1063"/>
        <p:cNvGrpSpPr/>
        <p:nvPr/>
      </p:nvGrpSpPr>
      <p:grpSpPr>
        <a:xfrm>
          <a:off x="0" y="0"/>
          <a:ext cx="0" cy="0"/>
          <a:chOff x="0" y="0"/>
          <a:chExt cx="0" cy="0"/>
        </a:xfrm>
      </p:grpSpPr>
      <p:pic>
        <p:nvPicPr>
          <p:cNvPr id="1064" name="Shape 1064"/>
          <p:cNvPicPr preferRelativeResize="0"/>
          <p:nvPr/>
        </p:nvPicPr>
        <p:blipFill rotWithShape="1">
          <a:blip r:embed="rId3">
            <a:alphaModFix/>
          </a:blip>
          <a:srcRect b="0" l="0" r="0" t="0"/>
          <a:stretch/>
        </p:blipFill>
        <p:spPr>
          <a:xfrm>
            <a:off x="-222060" y="1503068"/>
            <a:ext cx="4385706" cy="2137364"/>
          </a:xfrm>
          <a:prstGeom prst="rect">
            <a:avLst/>
          </a:prstGeom>
          <a:noFill/>
          <a:ln>
            <a:noFill/>
          </a:ln>
        </p:spPr>
      </p:pic>
      <p:sp>
        <p:nvSpPr>
          <p:cNvPr id="1065" name="Shape 1065"/>
          <p:cNvSpPr/>
          <p:nvPr/>
        </p:nvSpPr>
        <p:spPr>
          <a:xfrm>
            <a:off x="5250737" y="1808977"/>
            <a:ext cx="3057786" cy="2003384"/>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66" name="Shape 1066"/>
          <p:cNvSpPr/>
          <p:nvPr/>
        </p:nvSpPr>
        <p:spPr>
          <a:xfrm>
            <a:off x="4136016" y="2487420"/>
            <a:ext cx="941701" cy="646501"/>
          </a:xfrm>
          <a:custGeom>
            <a:pathLst>
              <a:path extrusionOk="0" h="120000" w="120000">
                <a:moveTo>
                  <a:pt x="78811" y="120000"/>
                </a:moveTo>
                <a:lnTo>
                  <a:pt x="78811" y="90000"/>
                </a:lnTo>
                <a:lnTo>
                  <a:pt x="0" y="90000"/>
                </a:lnTo>
                <a:lnTo>
                  <a:pt x="0" y="30000"/>
                </a:lnTo>
                <a:lnTo>
                  <a:pt x="78811" y="30000"/>
                </a:lnTo>
                <a:lnTo>
                  <a:pt x="78811" y="0"/>
                </a:lnTo>
                <a:lnTo>
                  <a:pt x="120000" y="60000"/>
                </a:lnTo>
                <a:lnTo>
                  <a:pt x="78811" y="12000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67" name="Shape 1067"/>
          <p:cNvSpPr/>
          <p:nvPr/>
        </p:nvSpPr>
        <p:spPr>
          <a:xfrm>
            <a:off x="4136016" y="2487420"/>
            <a:ext cx="941701" cy="646501"/>
          </a:xfrm>
          <a:custGeom>
            <a:pathLst>
              <a:path extrusionOk="0" h="120000" w="120000">
                <a:moveTo>
                  <a:pt x="0" y="30000"/>
                </a:moveTo>
                <a:lnTo>
                  <a:pt x="78811" y="30000"/>
                </a:lnTo>
                <a:lnTo>
                  <a:pt x="78811" y="0"/>
                </a:lnTo>
                <a:lnTo>
                  <a:pt x="120000" y="60000"/>
                </a:lnTo>
                <a:lnTo>
                  <a:pt x="78811" y="120000"/>
                </a:lnTo>
                <a:lnTo>
                  <a:pt x="78811" y="90000"/>
                </a:lnTo>
                <a:lnTo>
                  <a:pt x="0" y="90000"/>
                </a:lnTo>
                <a:lnTo>
                  <a:pt x="0" y="3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68" name="Shape 1068"/>
          <p:cNvSpPr txBox="1"/>
          <p:nvPr>
            <p:ph type="title"/>
          </p:nvPr>
        </p:nvSpPr>
        <p:spPr>
          <a:xfrm>
            <a:off x="384723" y="503825"/>
            <a:ext cx="8224116" cy="57867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Example: </a:t>
            </a:r>
            <a:r>
              <a:rPr b="0" i="1" lang="en-US" sz="2800" u="none" cap="none" strike="noStrike">
                <a:solidFill>
                  <a:srgbClr val="664F81"/>
                </a:solidFill>
                <a:latin typeface="Arial"/>
                <a:ea typeface="Arial"/>
                <a:cs typeface="Arial"/>
                <a:sym typeface="Arial"/>
              </a:rPr>
              <a:t>net </a:t>
            </a:r>
            <a:r>
              <a:rPr b="0" i="0" lang="en-US" sz="2800" u="none" cap="none" strike="noStrike">
                <a:solidFill>
                  <a:srgbClr val="664F81"/>
                </a:solidFill>
                <a:latin typeface="Palatino"/>
                <a:ea typeface="Palatino"/>
                <a:cs typeface="Palatino"/>
                <a:sym typeface="Palatino"/>
              </a:rPr>
              <a:t>and </a:t>
            </a:r>
            <a:r>
              <a:rPr b="0" i="1" lang="en-US" sz="2800" u="none" cap="none" strike="noStrike">
                <a:solidFill>
                  <a:srgbClr val="664F81"/>
                </a:solidFill>
                <a:latin typeface="Arial"/>
                <a:ea typeface="Arial"/>
                <a:cs typeface="Arial"/>
                <a:sym typeface="Arial"/>
              </a:rPr>
              <a:t>relative_net</a:t>
            </a:r>
            <a:endParaRPr/>
          </a:p>
        </p:txBody>
      </p:sp>
      <p:sp>
        <p:nvSpPr>
          <p:cNvPr id="1069" name="Shape 1069"/>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070" name="Shape 1070"/>
          <p:cNvSpPr/>
          <p:nvPr/>
        </p:nvSpPr>
        <p:spPr>
          <a:xfrm>
            <a:off x="522584" y="4324267"/>
            <a:ext cx="3891443"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Bayesian Network constructed from data</a:t>
            </a:r>
            <a:endParaRPr/>
          </a:p>
        </p:txBody>
      </p:sp>
      <p:grpSp>
        <p:nvGrpSpPr>
          <p:cNvPr id="1071" name="Shape 1071"/>
          <p:cNvGrpSpPr/>
          <p:nvPr/>
        </p:nvGrpSpPr>
        <p:grpSpPr>
          <a:xfrm>
            <a:off x="2619538" y="1047631"/>
            <a:ext cx="1849799" cy="370840"/>
            <a:chOff x="0" y="0"/>
            <a:chExt cx="1849797" cy="370838"/>
          </a:xfrm>
        </p:grpSpPr>
        <p:sp>
          <p:nvSpPr>
            <p:cNvPr id="1072" name="Shape 1072"/>
            <p:cNvSpPr/>
            <p:nvPr/>
          </p:nvSpPr>
          <p:spPr>
            <a:xfrm>
              <a:off x="0" y="1873"/>
              <a:ext cx="1849797" cy="367092"/>
            </a:xfrm>
            <a:prstGeom prst="rect">
              <a:avLst/>
            </a:prstGeom>
            <a:gradFill>
              <a:gsLst>
                <a:gs pos="0">
                  <a:srgbClr val="C6B1E8"/>
                </a:gs>
                <a:gs pos="35000">
                  <a:srgbClr val="D8C9EE"/>
                </a:gs>
                <a:gs pos="100000">
                  <a:srgbClr val="EEE8F9"/>
                </a:gs>
              </a:gsLst>
              <a:path path="circle">
                <a:fillToRect r="100%" t="100%"/>
              </a:path>
              <a:tileRect b="-100%" l="-100%"/>
            </a:gradFill>
            <a:ln cap="flat" cmpd="sng" w="9525">
              <a:solidFill>
                <a:srgbClr val="7D60A0"/>
              </a:solidFill>
              <a:prstDash val="solid"/>
              <a:round/>
              <a:headEnd len="med" w="med" type="none"/>
              <a:tailEnd len="med" w="med" type="none"/>
            </a:ln>
            <a:effectLst>
              <a:outerShdw blurRad="38100" rotWithShape="0" dir="5400000" dist="20000">
                <a:srgbClr val="000000">
                  <a:alpha val="37647"/>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73" name="Shape 1073"/>
            <p:cNvSpPr/>
            <p:nvPr/>
          </p:nvSpPr>
          <p:spPr>
            <a:xfrm>
              <a:off x="0" y="0"/>
              <a:ext cx="1849797" cy="370838"/>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Decision Outcome</a:t>
              </a:r>
              <a:endParaRPr/>
            </a:p>
          </p:txBody>
        </p:sp>
      </p:grpSp>
      <p:cxnSp>
        <p:nvCxnSpPr>
          <p:cNvPr id="1074" name="Shape 1074"/>
          <p:cNvCxnSpPr/>
          <p:nvPr/>
        </p:nvCxnSpPr>
        <p:spPr>
          <a:xfrm flipH="1">
            <a:off x="2098407" y="1356366"/>
            <a:ext cx="516111" cy="275472"/>
          </a:xfrm>
          <a:prstGeom prst="straightConnector1">
            <a:avLst/>
          </a:prstGeom>
          <a:noFill/>
          <a:ln cap="flat" cmpd="sng" w="25400">
            <a:solidFill>
              <a:srgbClr val="993F3D"/>
            </a:solidFill>
            <a:prstDash val="solid"/>
            <a:round/>
            <a:headEnd len="med" w="med" type="none"/>
            <a:tailEnd len="lg" w="lg" type="triangle"/>
          </a:ln>
          <a:effectLst>
            <a:outerShdw blurRad="38100" rotWithShape="0" dir="5400000" dist="20000">
              <a:srgbClr val="000000">
                <a:alpha val="37647"/>
              </a:srgbClr>
            </a:outerShdw>
          </a:effectLst>
        </p:spPr>
      </p:cxnSp>
      <p:grpSp>
        <p:nvGrpSpPr>
          <p:cNvPr id="1075" name="Shape 1075"/>
          <p:cNvGrpSpPr/>
          <p:nvPr/>
        </p:nvGrpSpPr>
        <p:grpSpPr>
          <a:xfrm>
            <a:off x="4230732" y="1505956"/>
            <a:ext cx="1917911" cy="370840"/>
            <a:chOff x="0" y="0"/>
            <a:chExt cx="1917910" cy="370838"/>
          </a:xfrm>
        </p:grpSpPr>
        <p:sp>
          <p:nvSpPr>
            <p:cNvPr id="1076" name="Shape 1076"/>
            <p:cNvSpPr/>
            <p:nvPr/>
          </p:nvSpPr>
          <p:spPr>
            <a:xfrm>
              <a:off x="0" y="1873"/>
              <a:ext cx="1917910" cy="367093"/>
            </a:xfrm>
            <a:prstGeom prst="rect">
              <a:avLst/>
            </a:prstGeom>
            <a:gradFill>
              <a:gsLst>
                <a:gs pos="0">
                  <a:srgbClr val="C6B1E8"/>
                </a:gs>
                <a:gs pos="35000">
                  <a:srgbClr val="D8C9EE"/>
                </a:gs>
                <a:gs pos="100000">
                  <a:srgbClr val="EEE8F9"/>
                </a:gs>
              </a:gsLst>
              <a:lin ang="16200000" scaled="0"/>
            </a:gradFill>
            <a:ln cap="flat" cmpd="sng" w="9525">
              <a:solidFill>
                <a:srgbClr val="7D60A0"/>
              </a:solidFill>
              <a:prstDash val="solid"/>
              <a:round/>
              <a:headEnd len="med" w="med" type="none"/>
              <a:tailEnd len="med" w="med" type="none"/>
            </a:ln>
            <a:effectLst>
              <a:outerShdw blurRad="38100" rotWithShape="0" dir="5400000" dist="20000">
                <a:srgbClr val="000000">
                  <a:alpha val="37647"/>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77" name="Shape 1077"/>
            <p:cNvSpPr/>
            <p:nvPr/>
          </p:nvSpPr>
          <p:spPr>
            <a:xfrm>
              <a:off x="0" y="0"/>
              <a:ext cx="1917910" cy="370838"/>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Protected attribute</a:t>
              </a:r>
              <a:endParaRPr/>
            </a:p>
          </p:txBody>
        </p:sp>
      </p:grpSp>
      <p:cxnSp>
        <p:nvCxnSpPr>
          <p:cNvPr id="1078" name="Shape 1078"/>
          <p:cNvCxnSpPr/>
          <p:nvPr/>
        </p:nvCxnSpPr>
        <p:spPr>
          <a:xfrm flipH="1">
            <a:off x="3719302" y="1767932"/>
            <a:ext cx="516111" cy="275472"/>
          </a:xfrm>
          <a:prstGeom prst="straightConnector1">
            <a:avLst/>
          </a:prstGeom>
          <a:noFill/>
          <a:ln cap="flat" cmpd="sng" w="25400">
            <a:solidFill>
              <a:srgbClr val="993F3D"/>
            </a:solidFill>
            <a:prstDash val="solid"/>
            <a:round/>
            <a:headEnd len="med" w="med" type="none"/>
            <a:tailEnd len="lg" w="lg" type="triangle"/>
          </a:ln>
          <a:effectLst>
            <a:outerShdw blurRad="38100" rotWithShape="0" dir="5400000" dist="20000">
              <a:srgbClr val="000000">
                <a:alpha val="37647"/>
              </a:srgbClr>
            </a:outerShdw>
          </a:effectLst>
        </p:spPr>
      </p:cxnSp>
      <p:grpSp>
        <p:nvGrpSpPr>
          <p:cNvPr id="1079" name="Shape 1079"/>
          <p:cNvGrpSpPr/>
          <p:nvPr/>
        </p:nvGrpSpPr>
        <p:grpSpPr>
          <a:xfrm>
            <a:off x="2857133" y="3862058"/>
            <a:ext cx="1917911" cy="370840"/>
            <a:chOff x="0" y="0"/>
            <a:chExt cx="1917910" cy="370838"/>
          </a:xfrm>
        </p:grpSpPr>
        <p:sp>
          <p:nvSpPr>
            <p:cNvPr id="1080" name="Shape 1080"/>
            <p:cNvSpPr/>
            <p:nvPr/>
          </p:nvSpPr>
          <p:spPr>
            <a:xfrm>
              <a:off x="0" y="1873"/>
              <a:ext cx="1917910" cy="367093"/>
            </a:xfrm>
            <a:prstGeom prst="rect">
              <a:avLst/>
            </a:prstGeom>
            <a:gradFill>
              <a:gsLst>
                <a:gs pos="0">
                  <a:srgbClr val="C6B1E8"/>
                </a:gs>
                <a:gs pos="35000">
                  <a:srgbClr val="D8C9EE"/>
                </a:gs>
                <a:gs pos="100000">
                  <a:srgbClr val="EEE8F9"/>
                </a:gs>
              </a:gsLst>
              <a:lin ang="16200000" scaled="0"/>
            </a:gradFill>
            <a:ln cap="flat" cmpd="sng" w="9525">
              <a:solidFill>
                <a:srgbClr val="7D60A0"/>
              </a:solidFill>
              <a:prstDash val="solid"/>
              <a:round/>
              <a:headEnd len="med" w="med" type="none"/>
              <a:tailEnd len="med" w="med" type="none"/>
            </a:ln>
            <a:effectLst>
              <a:outerShdw blurRad="38100" rotWithShape="0" dir="5400000" dist="20000">
                <a:srgbClr val="000000">
                  <a:alpha val="37647"/>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81" name="Shape 1081"/>
            <p:cNvSpPr/>
            <p:nvPr/>
          </p:nvSpPr>
          <p:spPr>
            <a:xfrm>
              <a:off x="0" y="0"/>
              <a:ext cx="1917910" cy="370838"/>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Redlining attribute</a:t>
              </a:r>
              <a:endParaRPr/>
            </a:p>
          </p:txBody>
        </p:sp>
      </p:grpSp>
      <p:cxnSp>
        <p:nvCxnSpPr>
          <p:cNvPr id="1082" name="Shape 1082"/>
          <p:cNvCxnSpPr/>
          <p:nvPr/>
        </p:nvCxnSpPr>
        <p:spPr>
          <a:xfrm rot="10800000">
            <a:off x="3356128" y="3495635"/>
            <a:ext cx="367637" cy="367637"/>
          </a:xfrm>
          <a:prstGeom prst="straightConnector1">
            <a:avLst/>
          </a:prstGeom>
          <a:noFill/>
          <a:ln cap="flat" cmpd="sng" w="25400">
            <a:solidFill>
              <a:srgbClr val="993F3D"/>
            </a:solidFill>
            <a:prstDash val="solid"/>
            <a:round/>
            <a:headEnd len="med" w="med" type="none"/>
            <a:tailEnd len="lg" w="lg" type="triangle"/>
          </a:ln>
          <a:effectLst>
            <a:outerShdw blurRad="38100" rotWithShape="0" dir="5400000" dist="20000">
              <a:srgbClr val="000000">
                <a:alpha val="37647"/>
              </a:srgbClr>
            </a:outerShdw>
          </a:effectLst>
        </p:spPr>
      </p:cxnSp>
      <p:sp>
        <p:nvSpPr>
          <p:cNvPr id="1083" name="Shape 1083"/>
          <p:cNvSpPr/>
          <p:nvPr/>
        </p:nvSpPr>
        <p:spPr>
          <a:xfrm>
            <a:off x="5557004" y="4065149"/>
            <a:ext cx="2754678" cy="6502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After removing protected and redlining attributes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7" name="Shape 1087"/>
        <p:cNvGrpSpPr/>
        <p:nvPr/>
      </p:nvGrpSpPr>
      <p:grpSpPr>
        <a:xfrm>
          <a:off x="0" y="0"/>
          <a:ext cx="0" cy="0"/>
          <a:chOff x="0" y="0"/>
          <a:chExt cx="0" cy="0"/>
        </a:xfrm>
      </p:grpSpPr>
      <p:sp>
        <p:nvSpPr>
          <p:cNvPr id="1088" name="Shape 1088"/>
          <p:cNvSpPr/>
          <p:nvPr/>
        </p:nvSpPr>
        <p:spPr>
          <a:xfrm>
            <a:off x="475247" y="1216354"/>
            <a:ext cx="7872732" cy="2623045"/>
          </a:xfrm>
          <a:prstGeom prst="rect">
            <a:avLst/>
          </a:prstGeom>
          <a:noFill/>
          <a:ln>
            <a:noFill/>
          </a:ln>
        </p:spPr>
        <p:txBody>
          <a:bodyPr anchorCtr="0" anchor="t" bIns="0" lIns="0" spcFirstLastPara="1" rIns="0" wrap="square" tIns="0">
            <a:noAutofit/>
          </a:bodyPr>
          <a:lstStyle/>
          <a:p>
            <a:pPr indent="-366395" lvl="0" marL="379095" marR="5080"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For each instance i in the decision records, consider </a:t>
            </a:r>
            <a:r>
              <a:rPr b="0" i="1" lang="en-US" sz="1800" u="none" cap="none" strike="noStrike">
                <a:solidFill>
                  <a:srgbClr val="595959"/>
                </a:solidFill>
                <a:latin typeface="Arial"/>
                <a:ea typeface="Arial"/>
                <a:cs typeface="Arial"/>
                <a:sym typeface="Arial"/>
              </a:rPr>
              <a:t>net </a:t>
            </a:r>
            <a:r>
              <a:rPr b="0" i="0" lang="en-US" sz="1800" u="none" cap="none" strike="noStrike">
                <a:solidFill>
                  <a:srgbClr val="595959"/>
                </a:solidFill>
                <a:latin typeface="Arial"/>
                <a:ea typeface="Arial"/>
                <a:cs typeface="Arial"/>
                <a:sym typeface="Arial"/>
              </a:rPr>
              <a:t>and </a:t>
            </a:r>
            <a:r>
              <a:rPr b="0" i="1" lang="en-US" sz="1800" u="none" cap="none" strike="noStrike">
                <a:solidFill>
                  <a:srgbClr val="595959"/>
                </a:solidFill>
                <a:latin typeface="Arial"/>
                <a:ea typeface="Arial"/>
                <a:cs typeface="Arial"/>
                <a:sym typeface="Arial"/>
              </a:rPr>
              <a:t>relative_net</a:t>
            </a:r>
            <a:r>
              <a:rPr b="0" i="0" lang="en-US" sz="1800" u="none" cap="none" strike="noStrike">
                <a:solidFill>
                  <a:srgbClr val="595959"/>
                </a:solidFill>
                <a:latin typeface="Arial"/>
                <a:ea typeface="Arial"/>
                <a:cs typeface="Arial"/>
                <a:sym typeface="Arial"/>
              </a:rPr>
              <a:t>, compute probability of target class and apply decision threshold.</a:t>
            </a:r>
            <a:endParaRPr/>
          </a:p>
          <a:p>
            <a:pPr indent="-252095" lvl="0" marL="379095" marR="5080" rtl="0" algn="l">
              <a:lnSpc>
                <a:spcPct val="114599"/>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5080"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If the decision is the same, ignore: instance was not discriminated</a:t>
            </a:r>
            <a:endParaRPr/>
          </a:p>
          <a:p>
            <a:pPr indent="-252094" lvl="0" marL="379094" marR="5080" rtl="0" algn="l">
              <a:lnSpc>
                <a:spcPct val="114599"/>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5080"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If the decision is different (i.e., </a:t>
            </a:r>
            <a:r>
              <a:rPr b="1" i="0" lang="en-US" sz="1800" u="none" cap="none" strike="noStrike">
                <a:solidFill>
                  <a:srgbClr val="595959"/>
                </a:solidFill>
                <a:latin typeface="Arial"/>
                <a:ea typeface="Arial"/>
                <a:cs typeface="Arial"/>
                <a:sym typeface="Arial"/>
              </a:rPr>
              <a:t>there is a "decision flip" when adding protected and  redlining attributes</a:t>
            </a:r>
            <a:r>
              <a:rPr b="0" i="0" lang="en-US" sz="1800" u="none" cap="none" strike="noStrike">
                <a:solidFill>
                  <a:srgbClr val="595959"/>
                </a:solidFill>
                <a:latin typeface="Arial"/>
                <a:ea typeface="Arial"/>
                <a:cs typeface="Arial"/>
                <a:sym typeface="Arial"/>
              </a:rPr>
              <a:t>): compute </a:t>
            </a:r>
            <a:r>
              <a:rPr b="0" i="1" lang="en-US" sz="1800" u="none" cap="none" strike="noStrike">
                <a:solidFill>
                  <a:srgbClr val="595959"/>
                </a:solidFill>
                <a:latin typeface="Arial"/>
                <a:ea typeface="Arial"/>
                <a:cs typeface="Arial"/>
                <a:sym typeface="Arial"/>
              </a:rPr>
              <a:t>belift </a:t>
            </a:r>
            <a:endParaRPr b="0" i="1" sz="1800" u="none" cap="none" strike="noStrike">
              <a:solidFill>
                <a:srgbClr val="000000"/>
              </a:solidFill>
              <a:latin typeface="Helvetica Neue"/>
              <a:ea typeface="Helvetica Neue"/>
              <a:cs typeface="Helvetica Neue"/>
              <a:sym typeface="Helvetica Neue"/>
            </a:endParaRPr>
          </a:p>
          <a:p>
            <a:pPr indent="-252095" lvl="0" marL="379095" marR="5080" rtl="0" algn="l">
              <a:lnSpc>
                <a:spcPct val="114599"/>
              </a:lnSpc>
              <a:spcBef>
                <a:spcPts val="0"/>
              </a:spcBef>
              <a:spcAft>
                <a:spcPts val="0"/>
              </a:spcAft>
              <a:buClr>
                <a:srgbClr val="595959"/>
              </a:buClr>
              <a:buSzPts val="1800"/>
              <a:buFont typeface="Arial"/>
              <a:buNone/>
            </a:pPr>
            <a:r>
              <a:t/>
            </a:r>
            <a:endParaRPr b="0" i="1" sz="1800" u="none" cap="none" strike="noStrike">
              <a:solidFill>
                <a:srgbClr val="000000"/>
              </a:solidFill>
              <a:latin typeface="Helvetica Neue"/>
              <a:ea typeface="Helvetica Neue"/>
              <a:cs typeface="Helvetica Neue"/>
              <a:sym typeface="Helvetica Neue"/>
            </a:endParaRPr>
          </a:p>
          <a:p>
            <a:pPr indent="-366395" lvl="0" marL="379095" marR="5080"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If</a:t>
            </a:r>
            <a:r>
              <a:rPr b="0" i="1" lang="en-US" sz="1800" u="none" cap="none" strike="noStrike">
                <a:solidFill>
                  <a:srgbClr val="595959"/>
                </a:solidFill>
                <a:latin typeface="Arial"/>
                <a:ea typeface="Arial"/>
                <a:cs typeface="Arial"/>
                <a:sym typeface="Arial"/>
              </a:rPr>
              <a:t> belift </a:t>
            </a:r>
            <a:r>
              <a:rPr b="0" i="0" lang="en-US" sz="1800" u="none" cap="none" strike="noStrike">
                <a:solidFill>
                  <a:srgbClr val="595959"/>
                </a:solidFill>
                <a:latin typeface="Arial"/>
                <a:ea typeface="Arial"/>
                <a:cs typeface="Arial"/>
                <a:sym typeface="Arial"/>
              </a:rPr>
              <a:t>≥ α, then instance i is discriminatory</a:t>
            </a:r>
            <a:endParaRPr/>
          </a:p>
        </p:txBody>
      </p:sp>
      <p:sp>
        <p:nvSpPr>
          <p:cNvPr id="1089" name="Shape 1089"/>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Bayesian networks for discrimination discovery</a:t>
            </a:r>
            <a:endParaRPr/>
          </a:p>
        </p:txBody>
      </p:sp>
      <p:sp>
        <p:nvSpPr>
          <p:cNvPr id="1090" name="Shape 1090"/>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4" name="Shape 1094"/>
        <p:cNvGrpSpPr/>
        <p:nvPr/>
      </p:nvGrpSpPr>
      <p:grpSpPr>
        <a:xfrm>
          <a:off x="0" y="0"/>
          <a:ext cx="0" cy="0"/>
          <a:chOff x="0" y="0"/>
          <a:chExt cx="0" cy="0"/>
        </a:xfrm>
      </p:grpSpPr>
      <p:sp>
        <p:nvSpPr>
          <p:cNvPr id="1095" name="Shape 1095"/>
          <p:cNvSpPr/>
          <p:nvPr/>
        </p:nvSpPr>
        <p:spPr>
          <a:xfrm>
            <a:off x="5801162" y="1367885"/>
            <a:ext cx="3208029" cy="2407729"/>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96" name="Shape 1096"/>
          <p:cNvSpPr/>
          <p:nvPr/>
        </p:nvSpPr>
        <p:spPr>
          <a:xfrm>
            <a:off x="369942" y="1071044"/>
            <a:ext cx="5324563" cy="3665072"/>
          </a:xfrm>
          <a:prstGeom prst="rect">
            <a:avLst/>
          </a:prstGeom>
          <a:noFill/>
          <a:ln>
            <a:noFill/>
          </a:ln>
        </p:spPr>
        <p:txBody>
          <a:bodyPr anchorCtr="0" anchor="t" bIns="0" lIns="0" spcFirstLastPara="1" rIns="0" wrap="square" tIns="0">
            <a:noAutofit/>
          </a:bodyPr>
          <a:lstStyle/>
          <a:p>
            <a:pPr indent="-366395" lvl="0" marL="379095" marR="59688"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Build a Bayesian network from a given set of  instances D (</a:t>
            </a:r>
            <a:r>
              <a:rPr b="0" i="1" lang="en-US" sz="1800" u="none" cap="none" strike="noStrike">
                <a:solidFill>
                  <a:srgbClr val="595959"/>
                </a:solidFill>
                <a:latin typeface="Arial"/>
                <a:ea typeface="Arial"/>
                <a:cs typeface="Arial"/>
                <a:sym typeface="Arial"/>
              </a:rPr>
              <a:t>net</a:t>
            </a:r>
            <a:r>
              <a:rPr b="0" i="0" lang="en-US" sz="1800" u="none" cap="none" strike="noStrike">
                <a:solidFill>
                  <a:srgbClr val="595959"/>
                </a:solidFill>
                <a:latin typeface="Arial"/>
                <a:ea typeface="Arial"/>
                <a:cs typeface="Arial"/>
                <a:sym typeface="Arial"/>
              </a:rPr>
              <a:t>)</a:t>
            </a:r>
            <a:endParaRPr/>
          </a:p>
          <a:p>
            <a:pPr indent="-366395" lvl="0" marL="379095" marR="71118"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Build a non-discriminatory Bayesian network  from net (</a:t>
            </a:r>
            <a:r>
              <a:rPr b="0" i="1" lang="en-US" sz="1800" u="none" cap="none" strike="noStrike">
                <a:solidFill>
                  <a:srgbClr val="595959"/>
                </a:solidFill>
                <a:latin typeface="Arial"/>
                <a:ea typeface="Arial"/>
                <a:cs typeface="Arial"/>
                <a:sym typeface="Arial"/>
              </a:rPr>
              <a:t>nd_net</a:t>
            </a:r>
            <a:r>
              <a:rPr b="0" i="0" lang="en-US" sz="1800" u="none" cap="none" strike="noStrike">
                <a:solidFill>
                  <a:srgbClr val="595959"/>
                </a:solidFill>
                <a:latin typeface="Arial"/>
                <a:ea typeface="Arial"/>
                <a:cs typeface="Arial"/>
                <a:sym typeface="Arial"/>
              </a:rPr>
              <a:t>)</a:t>
            </a:r>
            <a:endParaRPr/>
          </a:p>
          <a:p>
            <a:pPr indent="-335915" lvl="1" marL="836294" marR="5080" rtl="0" algn="l">
              <a:lnSpc>
                <a:spcPct val="124500"/>
              </a:lnSpc>
              <a:spcBef>
                <a:spcPts val="300"/>
              </a:spcBef>
              <a:spcAft>
                <a:spcPts val="0"/>
              </a:spcAft>
              <a:buClr>
                <a:srgbClr val="595959"/>
              </a:buClr>
              <a:buSzPts val="1400"/>
              <a:buFont typeface="Arial"/>
              <a:buChar char="○"/>
            </a:pPr>
            <a:r>
              <a:rPr b="1" i="0" lang="en-US" sz="1400" u="none" cap="none" strike="noStrike">
                <a:solidFill>
                  <a:srgbClr val="595959"/>
                </a:solidFill>
                <a:latin typeface="Arial"/>
                <a:ea typeface="Arial"/>
                <a:cs typeface="Arial"/>
                <a:sym typeface="Arial"/>
              </a:rPr>
              <a:t>Remove </a:t>
            </a:r>
            <a:r>
              <a:rPr b="0" i="0" lang="en-US" sz="1400" u="none" cap="none" strike="noStrike">
                <a:solidFill>
                  <a:srgbClr val="595959"/>
                </a:solidFill>
                <a:latin typeface="Arial"/>
                <a:ea typeface="Arial"/>
                <a:cs typeface="Arial"/>
                <a:sym typeface="Arial"/>
              </a:rPr>
              <a:t>the protected attribute nodes from net, but </a:t>
            </a:r>
            <a:r>
              <a:rPr b="1" i="0" lang="en-US" sz="1400" u="none" cap="none" strike="noStrike">
                <a:solidFill>
                  <a:srgbClr val="595959"/>
                </a:solidFill>
                <a:latin typeface="Arial"/>
                <a:ea typeface="Arial"/>
                <a:cs typeface="Arial"/>
                <a:sym typeface="Arial"/>
              </a:rPr>
              <a:t>keep </a:t>
            </a:r>
            <a:r>
              <a:rPr b="0" i="0" lang="en-US" sz="1400" u="none" cap="none" strike="noStrike">
                <a:solidFill>
                  <a:srgbClr val="595959"/>
                </a:solidFill>
                <a:latin typeface="Arial"/>
                <a:ea typeface="Arial"/>
                <a:cs typeface="Arial"/>
                <a:sym typeface="Arial"/>
              </a:rPr>
              <a:t>the redlining attribute nodes (to achieve high accuracy)</a:t>
            </a:r>
            <a:endParaRPr/>
          </a:p>
          <a:p>
            <a:pPr indent="-335915" lvl="1" marL="836294" marR="324483" rtl="0" algn="l">
              <a:lnSpc>
                <a:spcPct val="124500"/>
              </a:lnSpc>
              <a:spcBef>
                <a:spcPts val="200"/>
              </a:spcBef>
              <a:spcAft>
                <a:spcPts val="0"/>
              </a:spcAft>
              <a:buClr>
                <a:srgbClr val="595959"/>
              </a:buClr>
              <a:buSzPts val="1400"/>
              <a:buFont typeface="Arial"/>
              <a:buChar char="○"/>
            </a:pPr>
            <a:r>
              <a:rPr b="1" i="0" lang="en-US" sz="1400" u="none" cap="none" strike="noStrike">
                <a:solidFill>
                  <a:srgbClr val="595959"/>
                </a:solidFill>
                <a:latin typeface="Arial"/>
                <a:ea typeface="Arial"/>
                <a:cs typeface="Arial"/>
                <a:sym typeface="Arial"/>
              </a:rPr>
              <a:t>Correct </a:t>
            </a:r>
            <a:r>
              <a:rPr b="0" i="0" lang="en-US" sz="1400" u="none" cap="none" strike="noStrike">
                <a:solidFill>
                  <a:srgbClr val="595959"/>
                </a:solidFill>
                <a:latin typeface="Arial"/>
                <a:ea typeface="Arial"/>
                <a:cs typeface="Arial"/>
                <a:sym typeface="Arial"/>
              </a:rPr>
              <a:t>the dataset by flipping the class label of  discriminated instances (mitigates the effect of direct and indirect discrimination)</a:t>
            </a:r>
            <a:endParaRPr/>
          </a:p>
          <a:p>
            <a:pPr indent="-335915" lvl="1" marL="836294" marR="558165" rtl="0" algn="l">
              <a:lnSpc>
                <a:spcPct val="124500"/>
              </a:lnSpc>
              <a:spcBef>
                <a:spcPts val="200"/>
              </a:spcBef>
              <a:spcAft>
                <a:spcPts val="0"/>
              </a:spcAft>
              <a:buClr>
                <a:srgbClr val="595959"/>
              </a:buClr>
              <a:buSzPts val="1400"/>
              <a:buFont typeface="Arial"/>
              <a:buChar char="○"/>
            </a:pPr>
            <a:r>
              <a:rPr b="1" i="0" lang="en-US" sz="1400" u="none" cap="none" strike="noStrike">
                <a:solidFill>
                  <a:srgbClr val="595959"/>
                </a:solidFill>
                <a:latin typeface="Arial"/>
                <a:ea typeface="Arial"/>
                <a:cs typeface="Arial"/>
                <a:sym typeface="Arial"/>
              </a:rPr>
              <a:t>Update </a:t>
            </a:r>
            <a:r>
              <a:rPr b="0" i="0" lang="en-US" sz="1400" u="none" cap="none" strike="noStrike">
                <a:solidFill>
                  <a:srgbClr val="595959"/>
                </a:solidFill>
                <a:latin typeface="Arial"/>
                <a:ea typeface="Arial"/>
                <a:cs typeface="Arial"/>
                <a:sym typeface="Arial"/>
              </a:rPr>
              <a:t>probability tables of </a:t>
            </a:r>
            <a:r>
              <a:rPr b="0" i="1" lang="en-US" sz="1400" u="none" cap="none" strike="noStrike">
                <a:solidFill>
                  <a:srgbClr val="595959"/>
                </a:solidFill>
                <a:latin typeface="Arial"/>
                <a:ea typeface="Arial"/>
                <a:cs typeface="Arial"/>
                <a:sym typeface="Arial"/>
              </a:rPr>
              <a:t>nd_net </a:t>
            </a:r>
            <a:r>
              <a:rPr b="0" i="0" lang="en-US" sz="1400" u="none" cap="none" strike="noStrike">
                <a:solidFill>
                  <a:srgbClr val="595959"/>
                </a:solidFill>
                <a:latin typeface="Arial"/>
                <a:ea typeface="Arial"/>
                <a:cs typeface="Arial"/>
                <a:sym typeface="Arial"/>
              </a:rPr>
              <a:t>using the  corrected dataset</a:t>
            </a:r>
            <a:endParaRPr/>
          </a:p>
          <a:p>
            <a:pPr indent="-366395" lvl="0" marL="379095" marR="565150" rtl="0" algn="l">
              <a:lnSpc>
                <a:spcPct val="133333"/>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Return the non-discriminatory Bayesian  network (</a:t>
            </a:r>
            <a:r>
              <a:rPr b="0" i="1" lang="en-US" sz="1800" u="none" cap="none" strike="noStrike">
                <a:solidFill>
                  <a:srgbClr val="595959"/>
                </a:solidFill>
                <a:latin typeface="Arial"/>
                <a:ea typeface="Arial"/>
                <a:cs typeface="Arial"/>
                <a:sym typeface="Arial"/>
              </a:rPr>
              <a:t>nd_net</a:t>
            </a:r>
            <a:r>
              <a:rPr b="0" i="0" lang="en-US" sz="1800" u="none" cap="none" strike="noStrike">
                <a:solidFill>
                  <a:srgbClr val="595959"/>
                </a:solidFill>
                <a:latin typeface="Arial"/>
                <a:ea typeface="Arial"/>
                <a:cs typeface="Arial"/>
                <a:sym typeface="Arial"/>
              </a:rPr>
              <a:t>)</a:t>
            </a:r>
            <a:endParaRPr/>
          </a:p>
        </p:txBody>
      </p:sp>
      <p:sp>
        <p:nvSpPr>
          <p:cNvPr id="1097" name="Shape 1097"/>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Bayesian networks for discrimination prevention</a:t>
            </a:r>
            <a:endParaRPr/>
          </a:p>
        </p:txBody>
      </p:sp>
      <p:sp>
        <p:nvSpPr>
          <p:cNvPr id="1098" name="Shape 1098"/>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2" name="Shape 1102"/>
        <p:cNvGrpSpPr/>
        <p:nvPr/>
      </p:nvGrpSpPr>
      <p:grpSpPr>
        <a:xfrm>
          <a:off x="0" y="0"/>
          <a:ext cx="0" cy="0"/>
          <a:chOff x="0" y="0"/>
          <a:chExt cx="0" cy="0"/>
        </a:xfrm>
      </p:grpSpPr>
      <p:sp>
        <p:nvSpPr>
          <p:cNvPr id="1103" name="Shape 110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1104" name="Shape 1104"/>
          <p:cNvSpPr/>
          <p:nvPr/>
        </p:nvSpPr>
        <p:spPr>
          <a:xfrm>
            <a:off x="384723" y="1216355"/>
            <a:ext cx="9785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Definition</a:t>
            </a:r>
            <a:endParaRPr/>
          </a:p>
        </p:txBody>
      </p:sp>
      <p:sp>
        <p:nvSpPr>
          <p:cNvPr id="1105" name="Shape 1105"/>
          <p:cNvSpPr/>
          <p:nvPr/>
        </p:nvSpPr>
        <p:spPr>
          <a:xfrm>
            <a:off x="384724" y="1730704"/>
            <a:ext cx="2679065"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Data mining approaches</a:t>
            </a:r>
            <a:endParaRPr/>
          </a:p>
        </p:txBody>
      </p:sp>
      <p:sp>
        <p:nvSpPr>
          <p:cNvPr id="1106" name="Shape 1106"/>
          <p:cNvSpPr/>
          <p:nvPr/>
        </p:nvSpPr>
        <p:spPr>
          <a:xfrm>
            <a:off x="384723" y="2245053"/>
            <a:ext cx="13468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Case studies</a:t>
            </a:r>
            <a:endParaRPr/>
          </a:p>
        </p:txBody>
      </p:sp>
      <p:sp>
        <p:nvSpPr>
          <p:cNvPr id="1107" name="Shape 1107"/>
          <p:cNvSpPr/>
          <p:nvPr/>
        </p:nvSpPr>
        <p:spPr>
          <a:xfrm>
            <a:off x="384722" y="2759400"/>
            <a:ext cx="3668399" cy="2592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discovery on the web</a:t>
            </a:r>
            <a:endParaRPr/>
          </a:p>
        </p:txBody>
      </p:sp>
      <p:sp>
        <p:nvSpPr>
          <p:cNvPr id="1108" name="Shape 1108"/>
          <p:cNvSpPr/>
          <p:nvPr/>
        </p:nvSpPr>
        <p:spPr>
          <a:xfrm>
            <a:off x="4601483" y="1467645"/>
            <a:ext cx="2552702" cy="1477398"/>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Classification rule mining  k-NN classification  Bayesian networks  </a:t>
            </a:r>
            <a:r>
              <a:rPr b="1" i="0" lang="en-US" sz="1800" u="none" cap="none" strike="noStrike">
                <a:solidFill>
                  <a:srgbClr val="595959"/>
                </a:solidFill>
                <a:latin typeface="Arial"/>
                <a:ea typeface="Arial"/>
                <a:cs typeface="Arial"/>
                <a:sym typeface="Arial"/>
              </a:rPr>
              <a:t>Probabilistic causation  </a:t>
            </a:r>
            <a:r>
              <a:rPr b="0" i="0" lang="en-US" sz="1800" u="none" cap="none" strike="noStrike">
                <a:solidFill>
                  <a:srgbClr val="595959"/>
                </a:solidFill>
                <a:latin typeface="Arial"/>
                <a:ea typeface="Arial"/>
                <a:cs typeface="Arial"/>
                <a:sym typeface="Arial"/>
              </a:rPr>
              <a:t>Privacy attack strategies</a:t>
            </a:r>
            <a:endParaRPr/>
          </a:p>
        </p:txBody>
      </p:sp>
      <p:sp>
        <p:nvSpPr>
          <p:cNvPr id="1109" name="Shape 1109"/>
          <p:cNvSpPr/>
          <p:nvPr/>
        </p:nvSpPr>
        <p:spPr>
          <a:xfrm>
            <a:off x="384723" y="4350137"/>
            <a:ext cx="7766051"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F. Bonchi, S. Hajian, B. Mishra, and D. Ramazzotti (2015). </a:t>
            </a:r>
            <a:r>
              <a:rPr b="0" i="1" lang="en-US" sz="1000" u="sng" cap="none" strike="noStrike">
                <a:solidFill>
                  <a:schemeClr val="hlink"/>
                </a:solidFill>
                <a:latin typeface="Arial"/>
                <a:ea typeface="Arial"/>
                <a:cs typeface="Arial"/>
                <a:sym typeface="Arial"/>
                <a:hlinkClick r:id="rId3"/>
              </a:rPr>
              <a:t>Exposing the probabilistic causal structure of discrimination</a:t>
            </a:r>
            <a:r>
              <a:rPr b="0" i="1" lang="en-US" sz="1000" u="none" cap="none" strike="noStrike">
                <a:solidFill>
                  <a:srgbClr val="666666"/>
                </a:solidFill>
                <a:latin typeface="Arial"/>
                <a:ea typeface="Arial"/>
                <a:cs typeface="Arial"/>
                <a:sym typeface="Arial"/>
              </a:rPr>
              <a:t>. arXiv:1510.00552.</a:t>
            </a:r>
            <a:endParaRPr/>
          </a:p>
        </p:txBody>
      </p:sp>
      <p:sp>
        <p:nvSpPr>
          <p:cNvPr id="1110" name="Shape 1110"/>
          <p:cNvSpPr/>
          <p:nvPr/>
        </p:nvSpPr>
        <p:spPr>
          <a:xfrm>
            <a:off x="3648066" y="1184396"/>
            <a:ext cx="1337399" cy="2043897"/>
          </a:xfrm>
          <a:custGeom>
            <a:pathLst>
              <a:path extrusionOk="0" h="120000" w="120000">
                <a:moveTo>
                  <a:pt x="120000" y="120000"/>
                </a:moveTo>
                <a:lnTo>
                  <a:pt x="113000" y="119983"/>
                </a:lnTo>
                <a:lnTo>
                  <a:pt x="106244" y="119927"/>
                </a:lnTo>
                <a:lnTo>
                  <a:pt x="99766" y="119838"/>
                </a:lnTo>
                <a:lnTo>
                  <a:pt x="93611" y="119722"/>
                </a:lnTo>
                <a:lnTo>
                  <a:pt x="87833" y="119572"/>
                </a:lnTo>
                <a:lnTo>
                  <a:pt x="82472" y="119400"/>
                </a:lnTo>
                <a:lnTo>
                  <a:pt x="77572" y="119200"/>
                </a:lnTo>
                <a:lnTo>
                  <a:pt x="73183" y="118977"/>
                </a:lnTo>
                <a:lnTo>
                  <a:pt x="69338" y="118733"/>
                </a:lnTo>
                <a:lnTo>
                  <a:pt x="63500" y="118188"/>
                </a:lnTo>
                <a:lnTo>
                  <a:pt x="60000" y="117266"/>
                </a:lnTo>
                <a:lnTo>
                  <a:pt x="60000" y="45261"/>
                </a:lnTo>
                <a:lnTo>
                  <a:pt x="59594" y="44944"/>
                </a:lnTo>
                <a:lnTo>
                  <a:pt x="53900" y="44061"/>
                </a:lnTo>
                <a:lnTo>
                  <a:pt x="46816" y="43555"/>
                </a:lnTo>
                <a:lnTo>
                  <a:pt x="42427" y="43327"/>
                </a:lnTo>
                <a:lnTo>
                  <a:pt x="37527" y="43127"/>
                </a:lnTo>
                <a:lnTo>
                  <a:pt x="32166" y="42955"/>
                </a:lnTo>
                <a:lnTo>
                  <a:pt x="26388" y="42805"/>
                </a:lnTo>
                <a:lnTo>
                  <a:pt x="20233" y="42688"/>
                </a:lnTo>
                <a:lnTo>
                  <a:pt x="13755" y="42600"/>
                </a:lnTo>
                <a:lnTo>
                  <a:pt x="7000" y="42550"/>
                </a:lnTo>
                <a:lnTo>
                  <a:pt x="0" y="42527"/>
                </a:lnTo>
                <a:lnTo>
                  <a:pt x="7000" y="42511"/>
                </a:lnTo>
                <a:lnTo>
                  <a:pt x="13755" y="42455"/>
                </a:lnTo>
                <a:lnTo>
                  <a:pt x="20233" y="42372"/>
                </a:lnTo>
                <a:lnTo>
                  <a:pt x="26388" y="42250"/>
                </a:lnTo>
                <a:lnTo>
                  <a:pt x="32166" y="42105"/>
                </a:lnTo>
                <a:lnTo>
                  <a:pt x="37527" y="41927"/>
                </a:lnTo>
                <a:lnTo>
                  <a:pt x="42427" y="41727"/>
                </a:lnTo>
                <a:lnTo>
                  <a:pt x="46816" y="41505"/>
                </a:lnTo>
                <a:lnTo>
                  <a:pt x="50661" y="41261"/>
                </a:lnTo>
                <a:lnTo>
                  <a:pt x="56500" y="40716"/>
                </a:lnTo>
                <a:lnTo>
                  <a:pt x="60000" y="39794"/>
                </a:lnTo>
                <a:lnTo>
                  <a:pt x="60000" y="2733"/>
                </a:lnTo>
                <a:lnTo>
                  <a:pt x="64566" y="1688"/>
                </a:lnTo>
                <a:lnTo>
                  <a:pt x="70077" y="1216"/>
                </a:lnTo>
                <a:lnTo>
                  <a:pt x="77572" y="800"/>
                </a:lnTo>
                <a:lnTo>
                  <a:pt x="81466" y="638"/>
                </a:lnTo>
                <a:lnTo>
                  <a:pt x="85633" y="494"/>
                </a:lnTo>
                <a:lnTo>
                  <a:pt x="90038" y="366"/>
                </a:lnTo>
                <a:lnTo>
                  <a:pt x="94655" y="255"/>
                </a:lnTo>
                <a:lnTo>
                  <a:pt x="99466" y="166"/>
                </a:lnTo>
                <a:lnTo>
                  <a:pt x="104427" y="94"/>
                </a:lnTo>
                <a:lnTo>
                  <a:pt x="109522" y="44"/>
                </a:lnTo>
                <a:lnTo>
                  <a:pt x="114722" y="11"/>
                </a:lnTo>
                <a:lnTo>
                  <a:pt x="120000" y="0"/>
                </a:lnTo>
              </a:path>
            </a:pathLst>
          </a:custGeom>
          <a:noFill/>
          <a:ln cap="flat" cmpd="sng" w="190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11" name="Shape 1111"/>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5" name="Shape 1115"/>
        <p:cNvGrpSpPr/>
        <p:nvPr/>
      </p:nvGrpSpPr>
      <p:grpSpPr>
        <a:xfrm>
          <a:off x="0" y="0"/>
          <a:ext cx="0" cy="0"/>
          <a:chOff x="0" y="0"/>
          <a:chExt cx="0" cy="0"/>
        </a:xfrm>
      </p:grpSpPr>
      <p:sp>
        <p:nvSpPr>
          <p:cNvPr id="1116" name="Shape 1116"/>
          <p:cNvSpPr txBox="1"/>
          <p:nvPr>
            <p:ph type="title"/>
          </p:nvPr>
        </p:nvSpPr>
        <p:spPr>
          <a:xfrm>
            <a:off x="322373" y="687400"/>
            <a:ext cx="8374500" cy="488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Correlation</a:t>
            </a:r>
            <a:r>
              <a:rPr lang="en-US"/>
              <a:t> is not causation</a:t>
            </a:r>
            <a:endParaRPr/>
          </a:p>
        </p:txBody>
      </p:sp>
      <p:sp>
        <p:nvSpPr>
          <p:cNvPr id="1117" name="Shape 1117"/>
          <p:cNvSpPr txBox="1"/>
          <p:nvPr/>
        </p:nvSpPr>
        <p:spPr>
          <a:xfrm>
            <a:off x="374075" y="1462675"/>
            <a:ext cx="7325700" cy="139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Causation and correlation can happen at the same time.</a:t>
            </a:r>
            <a:endParaRPr/>
          </a:p>
          <a:p>
            <a:pPr indent="0" lvl="0" marL="0">
              <a:spcBef>
                <a:spcPts val="0"/>
              </a:spcBef>
              <a:spcAft>
                <a:spcPts val="0"/>
              </a:spcAft>
              <a:buClr>
                <a:schemeClr val="dk1"/>
              </a:buClr>
              <a:buSzPts val="1100"/>
              <a:buFont typeface="Arial"/>
              <a:buNone/>
            </a:pPr>
            <a:r>
              <a:rPr lang="en-US"/>
              <a:t>But having a correlation does not always mean you have a causation.</a:t>
            </a:r>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Clr>
                <a:schemeClr val="dk1"/>
              </a:buClr>
              <a:buSzPts val="1100"/>
              <a:buFont typeface="Arial"/>
              <a:buNone/>
            </a:pPr>
            <a:r>
              <a:rPr lang="en-US"/>
              <a:t>A good example of this:</a:t>
            </a:r>
            <a:endParaRPr/>
          </a:p>
          <a:p>
            <a:pPr indent="0" lvl="0" marL="0">
              <a:spcBef>
                <a:spcPts val="0"/>
              </a:spcBef>
              <a:spcAft>
                <a:spcPts val="0"/>
              </a:spcAft>
              <a:buNone/>
            </a:pPr>
            <a:r>
              <a:rPr lang="en-US"/>
              <a:t>There is a positive correlation between the number of firemen fighting a fire and the size of the fire. This means the more people at the fire, tends to reflect how big the fire is. However, this doesn’t mean that bringing more firemen will cause the size of the fire to increase.</a:t>
            </a:r>
            <a:endParaRPr/>
          </a:p>
          <a:p>
            <a:pPr indent="0" lvl="0" marL="0">
              <a:spcBef>
                <a:spcPts val="0"/>
              </a:spcBef>
              <a:spcAft>
                <a:spcPts val="0"/>
              </a:spcAft>
              <a:buNone/>
            </a:pPr>
            <a:r>
              <a:t/>
            </a:r>
            <a:endParaRPr/>
          </a:p>
          <a:p>
            <a:pPr indent="457200" lvl="0" marL="0">
              <a:spcBef>
                <a:spcPts val="0"/>
              </a:spcBef>
              <a:spcAft>
                <a:spcPts val="0"/>
              </a:spcAft>
              <a:buNone/>
            </a:pPr>
            <a:r>
              <a:rPr b="1" lang="en-US">
                <a:solidFill>
                  <a:srgbClr val="A50021"/>
                </a:solidFill>
              </a:rPr>
              <a:t>Causation is any cause that produces an effect.</a:t>
            </a:r>
            <a:endParaRPr b="1">
              <a:solidFill>
                <a:srgbClr val="A50021"/>
              </a:solidFill>
            </a:endParaRPr>
          </a:p>
          <a:p>
            <a:pPr indent="457200" lvl="0" marL="0">
              <a:spcBef>
                <a:spcPts val="0"/>
              </a:spcBef>
              <a:spcAft>
                <a:spcPts val="0"/>
              </a:spcAft>
              <a:buNone/>
            </a:pPr>
            <a:r>
              <a:rPr b="1" lang="en-US">
                <a:solidFill>
                  <a:srgbClr val="A50021"/>
                </a:solidFill>
              </a:rPr>
              <a:t>Correlation measures the relationship between two things.</a:t>
            </a:r>
            <a:endParaRPr b="1">
              <a:solidFill>
                <a:srgbClr val="A50021"/>
              </a:solidFill>
            </a:endParaRPr>
          </a:p>
          <a:p>
            <a:pPr indent="0" lvl="0" marL="0">
              <a:spcBef>
                <a:spcPts val="0"/>
              </a:spcBef>
              <a:spcAft>
                <a:spcPts val="0"/>
              </a:spcAft>
              <a:buNone/>
            </a:pPr>
            <a:r>
              <a:t/>
            </a:r>
            <a:endParaRPr b="1">
              <a:solidFill>
                <a:srgbClr val="A50021"/>
              </a:solidFill>
            </a:endParaRPr>
          </a:p>
          <a:p>
            <a:pPr indent="0" lvl="0" marL="0">
              <a:spcBef>
                <a:spcPts val="0"/>
              </a:spcBef>
              <a:spcAft>
                <a:spcPts val="0"/>
              </a:spcAft>
              <a:buNone/>
            </a:pPr>
            <a:r>
              <a:t/>
            </a:r>
            <a:endParaRPr b="1">
              <a:solidFill>
                <a:srgbClr val="A5002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1" name="Shape 1121"/>
        <p:cNvGrpSpPr/>
        <p:nvPr/>
      </p:nvGrpSpPr>
      <p:grpSpPr>
        <a:xfrm>
          <a:off x="0" y="0"/>
          <a:ext cx="0" cy="0"/>
          <a:chOff x="0" y="0"/>
          <a:chExt cx="0" cy="0"/>
        </a:xfrm>
      </p:grpSpPr>
      <p:sp>
        <p:nvSpPr>
          <p:cNvPr id="1122" name="Shape 112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lang="en-US"/>
              <a:t>Limitation of p</a:t>
            </a:r>
            <a:r>
              <a:rPr b="0" i="0" lang="en-US" sz="2800" u="none" cap="none" strike="noStrike">
                <a:solidFill>
                  <a:srgbClr val="664F81"/>
                </a:solidFill>
                <a:latin typeface="Palatino"/>
                <a:ea typeface="Palatino"/>
                <a:cs typeface="Palatino"/>
                <a:sym typeface="Palatino"/>
              </a:rPr>
              <a:t>revious approaches to find causali</a:t>
            </a:r>
            <a:r>
              <a:rPr lang="en-US"/>
              <a:t>ty</a:t>
            </a:r>
            <a:endParaRPr/>
          </a:p>
        </p:txBody>
      </p:sp>
      <p:sp>
        <p:nvSpPr>
          <p:cNvPr id="1123" name="Shape 1123"/>
          <p:cNvSpPr/>
          <p:nvPr/>
        </p:nvSpPr>
        <p:spPr>
          <a:xfrm>
            <a:off x="475247" y="1216354"/>
            <a:ext cx="8085457" cy="2470685"/>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000000"/>
              </a:buClr>
              <a:buSzPts val="1800"/>
              <a:buFont typeface="Arial"/>
              <a:buChar char="●"/>
            </a:pPr>
            <a:r>
              <a:rPr b="0" i="0" lang="en-US" sz="1800" u="none" cap="none" strike="noStrike">
                <a:latin typeface="Arial"/>
                <a:ea typeface="Arial"/>
                <a:cs typeface="Arial"/>
                <a:sym typeface="Arial"/>
              </a:rPr>
              <a:t>Legal limitations</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latin typeface="Arial"/>
              <a:ea typeface="Arial"/>
              <a:cs typeface="Arial"/>
              <a:sym typeface="Arial"/>
            </a:endParaRPr>
          </a:p>
          <a:p>
            <a:pPr indent="-335915" lvl="1" marL="836294" marR="0" rtl="0" algn="l">
              <a:lnSpc>
                <a:spcPct val="100000"/>
              </a:lnSpc>
              <a:spcBef>
                <a:spcPts val="0"/>
              </a:spcBef>
              <a:spcAft>
                <a:spcPts val="0"/>
              </a:spcAft>
              <a:buClr>
                <a:srgbClr val="000000"/>
              </a:buClr>
              <a:buSzPts val="1400"/>
              <a:buFont typeface="Arial"/>
              <a:buChar char="○"/>
            </a:pPr>
            <a:r>
              <a:rPr b="0" i="0" lang="en-US" sz="1400" u="none" cap="none" strike="noStrike">
                <a:latin typeface="Arial"/>
                <a:ea typeface="Arial"/>
                <a:cs typeface="Arial"/>
                <a:sym typeface="Arial"/>
              </a:rPr>
              <a:t>Any legally-valid proof of discrimination requires evidence of causality [Foster, 2004]</a:t>
            </a:r>
            <a:endParaRPr/>
          </a:p>
          <a:p>
            <a:pPr indent="88900" lvl="1"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p>
            <a:pPr indent="-366395" lvl="0" marL="379095" marR="0" rtl="0" algn="l">
              <a:lnSpc>
                <a:spcPct val="100000"/>
              </a:lnSpc>
              <a:spcBef>
                <a:spcPts val="0"/>
              </a:spcBef>
              <a:spcAft>
                <a:spcPts val="0"/>
              </a:spcAft>
              <a:buClr>
                <a:srgbClr val="000000"/>
              </a:buClr>
              <a:buSzPts val="1800"/>
              <a:buFont typeface="Arial"/>
              <a:buChar char="●"/>
            </a:pPr>
            <a:r>
              <a:rPr b="0" i="0" lang="en-US" sz="1800" u="none" cap="none" strike="noStrike">
                <a:latin typeface="Arial"/>
                <a:ea typeface="Arial"/>
                <a:cs typeface="Arial"/>
                <a:sym typeface="Arial"/>
              </a:rPr>
              <a:t>Technical limitations</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latin typeface="Arial"/>
              <a:ea typeface="Arial"/>
              <a:cs typeface="Arial"/>
              <a:sym typeface="Arial"/>
            </a:endParaRPr>
          </a:p>
          <a:p>
            <a:pPr indent="-335915" lvl="1" marL="836294" marR="0" rtl="0" algn="l">
              <a:lnSpc>
                <a:spcPct val="100000"/>
              </a:lnSpc>
              <a:spcBef>
                <a:spcPts val="0"/>
              </a:spcBef>
              <a:spcAft>
                <a:spcPts val="0"/>
              </a:spcAft>
              <a:buClr>
                <a:srgbClr val="000000"/>
              </a:buClr>
              <a:buSzPts val="1400"/>
              <a:buFont typeface="Arial"/>
              <a:buChar char="○"/>
            </a:pPr>
            <a:r>
              <a:rPr b="0" i="0" lang="en-US" sz="1400" u="none" cap="none" strike="noStrike">
                <a:latin typeface="Arial"/>
                <a:ea typeface="Arial"/>
                <a:cs typeface="Arial"/>
                <a:sym typeface="Arial"/>
              </a:rPr>
              <a:t>The state-of-the-art methods are essentially correlation-based</a:t>
            </a:r>
            <a:endParaRPr/>
          </a:p>
          <a:p>
            <a:pPr indent="88900" lvl="1"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p>
            <a:pPr indent="-335915" lvl="1" marL="836294" marR="0" rtl="0" algn="l">
              <a:lnSpc>
                <a:spcPct val="100000"/>
              </a:lnSpc>
              <a:spcBef>
                <a:spcPts val="0"/>
              </a:spcBef>
              <a:spcAft>
                <a:spcPts val="0"/>
              </a:spcAft>
              <a:buClr>
                <a:srgbClr val="000000"/>
              </a:buClr>
              <a:buSzPts val="1400"/>
              <a:buFont typeface="Arial"/>
              <a:buChar char="○"/>
            </a:pPr>
            <a:r>
              <a:rPr b="0" i="0" lang="en-US" sz="1400" u="none" cap="none" strike="noStrike">
                <a:latin typeface="Arial"/>
                <a:ea typeface="Arial"/>
                <a:cs typeface="Arial"/>
                <a:sym typeface="Arial"/>
              </a:rPr>
              <a:t>Spurious correlations can lead to false negatives and false positives</a:t>
            </a:r>
            <a:endParaRPr/>
          </a:p>
          <a:p>
            <a:pPr indent="88900" lvl="1"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p>
            <a:pPr indent="-335915" lvl="1" marL="836294" marR="0" rtl="0" algn="l">
              <a:lnSpc>
                <a:spcPct val="100000"/>
              </a:lnSpc>
              <a:spcBef>
                <a:spcPts val="0"/>
              </a:spcBef>
              <a:spcAft>
                <a:spcPts val="0"/>
              </a:spcAft>
              <a:buClr>
                <a:srgbClr val="000000"/>
              </a:buClr>
              <a:buSzPts val="1400"/>
              <a:buFont typeface="Arial"/>
              <a:buChar char="○"/>
            </a:pPr>
            <a:r>
              <a:rPr b="0" i="0" lang="en-US" sz="1400" u="none" cap="none" strike="noStrike">
                <a:latin typeface="Arial"/>
                <a:ea typeface="Arial"/>
                <a:cs typeface="Arial"/>
                <a:sym typeface="Arial"/>
              </a:rPr>
              <a:t>A Bayesian network would not be able to disentangle the direction of any causal relationship</a:t>
            </a:r>
            <a:endParaRPr/>
          </a:p>
        </p:txBody>
      </p:sp>
      <p:sp>
        <p:nvSpPr>
          <p:cNvPr id="1124" name="Shape 1124"/>
          <p:cNvSpPr/>
          <p:nvPr/>
        </p:nvSpPr>
        <p:spPr>
          <a:xfrm>
            <a:off x="384723" y="4731137"/>
            <a:ext cx="7045960"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Sheila R. Foster (2004). </a:t>
            </a:r>
            <a:r>
              <a:rPr b="0" i="1" lang="en-US" sz="1000" u="sng" cap="none" strike="noStrike">
                <a:solidFill>
                  <a:srgbClr val="666666"/>
                </a:solidFill>
                <a:latin typeface="Arial"/>
                <a:ea typeface="Arial"/>
                <a:cs typeface="Arial"/>
                <a:sym typeface="Arial"/>
              </a:rPr>
              <a:t>Causation in Antidiscrimination Law: Beyond Intent Versus Impact</a:t>
            </a:r>
            <a:r>
              <a:rPr b="0" i="1" lang="en-US" sz="1000" u="none" cap="none" strike="noStrike">
                <a:solidFill>
                  <a:srgbClr val="666666"/>
                </a:solidFill>
                <a:latin typeface="Arial"/>
                <a:ea typeface="Arial"/>
                <a:cs typeface="Arial"/>
                <a:sym typeface="Arial"/>
              </a:rPr>
              <a:t>. Houston Law Review 41, p. 1469</a:t>
            </a:r>
            <a:endParaRPr/>
          </a:p>
        </p:txBody>
      </p:sp>
      <p:sp>
        <p:nvSpPr>
          <p:cNvPr id="1125" name="Shape 1125"/>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9" name="Shape 1129"/>
        <p:cNvGrpSpPr/>
        <p:nvPr/>
      </p:nvGrpSpPr>
      <p:grpSpPr>
        <a:xfrm>
          <a:off x="0" y="0"/>
          <a:ext cx="0" cy="0"/>
          <a:chOff x="0" y="0"/>
          <a:chExt cx="0" cy="0"/>
        </a:xfrm>
      </p:grpSpPr>
      <p:sp>
        <p:nvSpPr>
          <p:cNvPr id="1130" name="Shape 113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lang="en-US"/>
              <a:t>What do we need to </a:t>
            </a:r>
            <a:r>
              <a:rPr b="0" i="0" lang="en-US" sz="2800" u="none" cap="none" strike="noStrike">
                <a:solidFill>
                  <a:srgbClr val="664F81"/>
                </a:solidFill>
                <a:latin typeface="Palatino"/>
                <a:ea typeface="Palatino"/>
                <a:cs typeface="Palatino"/>
                <a:sym typeface="Palatino"/>
              </a:rPr>
              <a:t>prove discrimination?</a:t>
            </a:r>
            <a:endParaRPr/>
          </a:p>
        </p:txBody>
      </p:sp>
      <p:sp>
        <p:nvSpPr>
          <p:cNvPr id="1131" name="Shape 1131"/>
          <p:cNvSpPr txBox="1"/>
          <p:nvPr>
            <p:ph idx="1" type="body"/>
          </p:nvPr>
        </p:nvSpPr>
        <p:spPr>
          <a:xfrm>
            <a:off x="384725" y="1176351"/>
            <a:ext cx="8374500" cy="1304700"/>
          </a:xfrm>
          <a:prstGeom prst="rect">
            <a:avLst/>
          </a:prstGeom>
          <a:noFill/>
          <a:ln>
            <a:noFill/>
          </a:ln>
        </p:spPr>
        <p:txBody>
          <a:bodyPr anchorCtr="0" anchor="t" bIns="0" lIns="0" spcFirstLastPara="1" rIns="0" wrap="square" tIns="0">
            <a:noAutofit/>
          </a:bodyPr>
          <a:lstStyle/>
          <a:p>
            <a:pPr indent="-342900" lvl="0" marL="457200" marR="0" rtl="0" algn="l">
              <a:lnSpc>
                <a:spcPct val="100000"/>
              </a:lnSpc>
              <a:spcBef>
                <a:spcPts val="0"/>
              </a:spcBef>
              <a:spcAft>
                <a:spcPts val="0"/>
              </a:spcAft>
              <a:buSzPts val="1800"/>
              <a:buChar char="●"/>
            </a:pPr>
            <a:r>
              <a:rPr lang="en-US"/>
              <a:t>Discrimination is causal</a:t>
            </a:r>
            <a:endParaRPr/>
          </a:p>
          <a:p>
            <a:pPr indent="0" lvl="0" marL="0" marR="0" rtl="0" algn="l">
              <a:lnSpc>
                <a:spcPct val="100000"/>
              </a:lnSpc>
              <a:spcBef>
                <a:spcPts val="0"/>
              </a:spcBef>
              <a:spcAft>
                <a:spcPts val="0"/>
              </a:spcAft>
              <a:buNone/>
            </a:pPr>
            <a:r>
              <a:t/>
            </a:r>
            <a:endParaRPr/>
          </a:p>
          <a:p>
            <a:pPr indent="-342900" lvl="0" marL="457200" marR="0" rtl="0" algn="l">
              <a:lnSpc>
                <a:spcPct val="100000"/>
              </a:lnSpc>
              <a:spcBef>
                <a:spcPts val="0"/>
              </a:spcBef>
              <a:spcAft>
                <a:spcPts val="0"/>
              </a:spcAft>
              <a:buSzPts val="1800"/>
              <a:buFont typeface="Helvetica Neue"/>
              <a:buChar char="●"/>
            </a:pPr>
            <a:r>
              <a:rPr b="0" i="0" lang="en-US" sz="1800" u="none" cap="none" strike="noStrike">
                <a:solidFill>
                  <a:srgbClr val="535353"/>
                </a:solidFill>
                <a:latin typeface="Helvetica Neue"/>
                <a:ea typeface="Helvetica Neue"/>
                <a:cs typeface="Helvetica Neue"/>
                <a:sym typeface="Helvetica Neue"/>
              </a:rPr>
              <a:t>We need to assess discrimination as a causal inference problem from a database of past decisions, where </a:t>
            </a:r>
            <a:r>
              <a:rPr b="0" i="0" lang="en-US" sz="1800" u="none" cap="none" strike="noStrike">
                <a:solidFill>
                  <a:srgbClr val="A50021"/>
                </a:solidFill>
                <a:latin typeface="Helvetica Neue"/>
                <a:ea typeface="Helvetica Neue"/>
                <a:cs typeface="Helvetica Neue"/>
                <a:sym typeface="Helvetica Neue"/>
              </a:rPr>
              <a:t>causality can be inferred probabilistically.</a:t>
            </a:r>
            <a:endParaRPr b="0" i="0" sz="1800" u="none" cap="none" strike="noStrike">
              <a:solidFill>
                <a:srgbClr val="A5002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a:solidFill>
                <a:srgbClr val="A50021"/>
              </a:solidFill>
            </a:endParaRPr>
          </a:p>
          <a:p>
            <a:pPr indent="0" lvl="0" marL="0" marR="0" rtl="0" algn="l">
              <a:lnSpc>
                <a:spcPct val="100000"/>
              </a:lnSpc>
              <a:spcBef>
                <a:spcPts val="0"/>
              </a:spcBef>
              <a:spcAft>
                <a:spcPts val="0"/>
              </a:spcAft>
              <a:buNone/>
            </a:pPr>
            <a:r>
              <a:t/>
            </a:r>
            <a:endParaRPr>
              <a:solidFill>
                <a:srgbClr val="A50021"/>
              </a:solidFill>
            </a:endParaRPr>
          </a:p>
          <a:p>
            <a:pPr indent="0" lvl="0" marL="0" marR="0" rtl="0" algn="l">
              <a:lnSpc>
                <a:spcPct val="100000"/>
              </a:lnSpc>
              <a:spcBef>
                <a:spcPts val="0"/>
              </a:spcBef>
              <a:spcAft>
                <a:spcPts val="0"/>
              </a:spcAft>
              <a:buNone/>
            </a:pPr>
            <a:r>
              <a:t/>
            </a:r>
            <a:endParaRPr>
              <a:solidFill>
                <a:srgbClr val="A50021"/>
              </a:solidFill>
            </a:endParaRPr>
          </a:p>
        </p:txBody>
      </p:sp>
      <p:sp>
        <p:nvSpPr>
          <p:cNvPr id="1132" name="Shape 1132"/>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133" name="Shape 1133"/>
          <p:cNvSpPr txBox="1"/>
          <p:nvPr/>
        </p:nvSpPr>
        <p:spPr>
          <a:xfrm>
            <a:off x="1906625" y="2813500"/>
            <a:ext cx="4857900" cy="914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solidFill>
                  <a:srgbClr val="A50021"/>
                </a:solidFill>
                <a:latin typeface="Helvetica Neue"/>
                <a:ea typeface="Helvetica Neue"/>
                <a:cs typeface="Helvetica Neue"/>
                <a:sym typeface="Helvetica Neue"/>
              </a:rPr>
              <a:t>Here the data mining problem is to unveil discriminatory practices by analyzing a dataset of historical decision records</a:t>
            </a:r>
            <a:endParaRPr b="1"/>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7" name="Shape 1137"/>
        <p:cNvGrpSpPr/>
        <p:nvPr/>
      </p:nvGrpSpPr>
      <p:grpSpPr>
        <a:xfrm>
          <a:off x="0" y="0"/>
          <a:ext cx="0" cy="0"/>
          <a:chOff x="0" y="0"/>
          <a:chExt cx="0" cy="0"/>
        </a:xfrm>
      </p:grpSpPr>
      <p:sp>
        <p:nvSpPr>
          <p:cNvPr id="1138" name="Shape 1138"/>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State of art causality checking </a:t>
            </a:r>
            <a:r>
              <a:rPr lang="en-US"/>
              <a:t>paradigms</a:t>
            </a:r>
            <a:r>
              <a:rPr lang="en-US"/>
              <a:t> </a:t>
            </a:r>
            <a:endParaRPr/>
          </a:p>
        </p:txBody>
      </p:sp>
      <p:sp>
        <p:nvSpPr>
          <p:cNvPr id="1139" name="Shape 1139"/>
          <p:cNvSpPr txBox="1"/>
          <p:nvPr>
            <p:ph idx="1" type="body"/>
          </p:nvPr>
        </p:nvSpPr>
        <p:spPr>
          <a:xfrm>
            <a:off x="384725" y="1176351"/>
            <a:ext cx="8374500" cy="22605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US"/>
              <a:t>C</a:t>
            </a:r>
            <a:r>
              <a:rPr b="1" lang="en-US"/>
              <a:t>onstraint based learning </a:t>
            </a:r>
            <a:r>
              <a:rPr lang="en-US"/>
              <a:t>explicitly tests for pairwise independence of</a:t>
            </a:r>
            <a:endParaRPr/>
          </a:p>
          <a:p>
            <a:pPr indent="0" lvl="0" marL="0">
              <a:spcBef>
                <a:spcPts val="0"/>
              </a:spcBef>
              <a:spcAft>
                <a:spcPts val="0"/>
              </a:spcAft>
              <a:buClr>
                <a:schemeClr val="dk1"/>
              </a:buClr>
              <a:buSzPts val="1100"/>
              <a:buFont typeface="Arial"/>
              <a:buNone/>
            </a:pPr>
            <a:r>
              <a:rPr lang="en-US"/>
              <a:t>variables conditioned on the power set of the rest of the</a:t>
            </a:r>
            <a:endParaRPr/>
          </a:p>
          <a:p>
            <a:pPr indent="0" lvl="0" marL="0">
              <a:spcBef>
                <a:spcPts val="0"/>
              </a:spcBef>
              <a:spcAft>
                <a:spcPts val="0"/>
              </a:spcAft>
              <a:buNone/>
            </a:pPr>
            <a:r>
              <a:rPr lang="en-US"/>
              <a:t>variables in the network.</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b="1" lang="en-US"/>
              <a:t>Score based learning</a:t>
            </a:r>
            <a:r>
              <a:rPr lang="en-US"/>
              <a:t> constructs a network which maximizes the likelihood of the observed data with some regularization constraints to avoid overfit-</a:t>
            </a:r>
            <a:endParaRPr/>
          </a:p>
          <a:p>
            <a:pPr indent="0" lvl="0" marL="0">
              <a:spcBef>
                <a:spcPts val="0"/>
              </a:spcBef>
              <a:spcAft>
                <a:spcPts val="0"/>
              </a:spcAft>
              <a:buNone/>
            </a:pPr>
            <a:r>
              <a:rPr lang="en-US"/>
              <a:t>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Introduction and context</a:t>
            </a:r>
            <a:endParaRPr/>
          </a:p>
        </p:txBody>
      </p:sp>
      <p:sp>
        <p:nvSpPr>
          <p:cNvPr id="129" name="Shape 129"/>
          <p:cNvSpPr/>
          <p:nvPr/>
        </p:nvSpPr>
        <p:spPr>
          <a:xfrm>
            <a:off x="384722" y="1225130"/>
            <a:ext cx="4863469" cy="276847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Motivation and examples of algorithmic bias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Sources of algorithmic bias</a:t>
            </a:r>
            <a:endParaRPr/>
          </a:p>
          <a:p>
            <a:pPr indent="12700" lvl="0" marL="0" marR="0" rtl="0" algn="l">
              <a:lnSpc>
                <a:spcPct val="100000"/>
              </a:lnSpc>
              <a:spcBef>
                <a:spcPts val="0"/>
              </a:spcBef>
              <a:spcAft>
                <a:spcPts val="0"/>
              </a:spcAft>
              <a:buClr>
                <a:srgbClr val="595959"/>
              </a:buClr>
              <a:buSzPts val="1800"/>
              <a:buFont typeface="Arial"/>
              <a:buNone/>
            </a:pPr>
            <a:r>
              <a:t/>
            </a:r>
            <a:endParaRPr b="1" i="0" sz="1800" u="none" cap="none" strike="noStrike">
              <a:solidFill>
                <a:srgbClr val="595959"/>
              </a:solidFill>
              <a:latin typeface="Arial"/>
              <a:ea typeface="Arial"/>
              <a:cs typeface="Arial"/>
              <a:sym typeface="Arial"/>
            </a:endParaRPr>
          </a:p>
          <a:p>
            <a:pPr indent="12700" lvl="0" marL="0" marR="508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Legal definitions and principles of discrimination  Measures of discrimination</a:t>
            </a:r>
            <a:endParaRPr/>
          </a:p>
          <a:p>
            <a:pPr indent="12700" lvl="0" marL="0" marR="1426844"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in specific contexts Resources</a:t>
            </a:r>
            <a:endParaRPr/>
          </a:p>
        </p:txBody>
      </p:sp>
      <p:sp>
        <p:nvSpPr>
          <p:cNvPr id="130" name="Shape 130"/>
          <p:cNvSpPr txBox="1"/>
          <p:nvPr>
            <p:ph idx="12" type="sldNum"/>
          </p:nvPr>
        </p:nvSpPr>
        <p:spPr>
          <a:xfrm>
            <a:off x="8698203" y="4778061"/>
            <a:ext cx="240423"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3" name="Shape 1143"/>
        <p:cNvGrpSpPr/>
        <p:nvPr/>
      </p:nvGrpSpPr>
      <p:grpSpPr>
        <a:xfrm>
          <a:off x="0" y="0"/>
          <a:ext cx="0" cy="0"/>
          <a:chOff x="0" y="0"/>
          <a:chExt cx="0" cy="0"/>
        </a:xfrm>
      </p:grpSpPr>
      <p:sp>
        <p:nvSpPr>
          <p:cNvPr id="1144" name="Shape 1144"/>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Suppes probabilistic causation theory (constraints)</a:t>
            </a:r>
            <a:endParaRPr/>
          </a:p>
        </p:txBody>
      </p:sp>
      <p:sp>
        <p:nvSpPr>
          <p:cNvPr id="1145" name="Shape 1145"/>
          <p:cNvSpPr/>
          <p:nvPr/>
        </p:nvSpPr>
        <p:spPr>
          <a:xfrm>
            <a:off x="475250" y="1216350"/>
            <a:ext cx="8223000" cy="2594700"/>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Let </a:t>
            </a:r>
            <a:r>
              <a:rPr b="0" i="1" lang="en-US" sz="1800" u="none" cap="none" strike="noStrike">
                <a:solidFill>
                  <a:srgbClr val="595959"/>
                </a:solidFill>
                <a:latin typeface="Arial"/>
                <a:ea typeface="Arial"/>
                <a:cs typeface="Arial"/>
                <a:sym typeface="Arial"/>
              </a:rPr>
              <a:t>h </a:t>
            </a:r>
            <a:r>
              <a:rPr b="0" i="0" lang="en-US" sz="1800" u="none" cap="none" strike="noStrike">
                <a:solidFill>
                  <a:srgbClr val="595959"/>
                </a:solidFill>
                <a:latin typeface="Arial"/>
                <a:ea typeface="Arial"/>
                <a:cs typeface="Arial"/>
                <a:sym typeface="Arial"/>
              </a:rPr>
              <a:t>denote cause, </a:t>
            </a:r>
            <a:r>
              <a:rPr b="0" i="1" lang="en-US" sz="1800" u="none" cap="none" strike="noStrike">
                <a:solidFill>
                  <a:srgbClr val="595959"/>
                </a:solidFill>
                <a:latin typeface="Arial"/>
                <a:ea typeface="Arial"/>
                <a:cs typeface="Arial"/>
                <a:sym typeface="Arial"/>
              </a:rPr>
              <a:t>e </a:t>
            </a:r>
            <a:r>
              <a:rPr b="0" i="0" lang="en-US" sz="1800" u="none" cap="none" strike="noStrike">
                <a:solidFill>
                  <a:srgbClr val="595959"/>
                </a:solidFill>
                <a:latin typeface="Arial"/>
                <a:ea typeface="Arial"/>
                <a:cs typeface="Arial"/>
                <a:sym typeface="Arial"/>
              </a:rPr>
              <a:t>denote effect</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1" i="0" lang="en-US" sz="1800" u="none" cap="none" strike="noStrike">
                <a:solidFill>
                  <a:srgbClr val="595959"/>
                </a:solidFill>
              </a:rPr>
              <a:t>Temporal priority</a:t>
            </a:r>
            <a:endParaRPr b="1"/>
          </a:p>
          <a:p>
            <a:pPr indent="-361315" lvl="1" marL="836294" marR="0" rtl="0" algn="l">
              <a:lnSpc>
                <a:spcPct val="100000"/>
              </a:lnSpc>
              <a:spcBef>
                <a:spcPts val="300"/>
              </a:spcBef>
              <a:spcAft>
                <a:spcPts val="0"/>
              </a:spcAft>
              <a:buClr>
                <a:srgbClr val="595959"/>
              </a:buClr>
              <a:buSzPts val="1800"/>
              <a:buFont typeface="Arial"/>
              <a:buChar char="○"/>
            </a:pPr>
            <a:r>
              <a:rPr i="0" lang="en-US" sz="1800" u="none" cap="none" strike="noStrike">
                <a:solidFill>
                  <a:srgbClr val="595959"/>
                </a:solidFill>
              </a:rPr>
              <a:t>Any cause must happen before its effect: t</a:t>
            </a:r>
            <a:r>
              <a:rPr baseline="-25000" i="0" lang="en-US" sz="1800" u="none" cap="none" strike="noStrike">
                <a:solidFill>
                  <a:srgbClr val="595959"/>
                </a:solidFill>
              </a:rPr>
              <a:t>h </a:t>
            </a:r>
            <a:r>
              <a:rPr i="0" lang="en-US" sz="1800" u="none" cap="none" strike="noStrike">
                <a:solidFill>
                  <a:srgbClr val="595959"/>
                </a:solidFill>
              </a:rPr>
              <a:t>&lt; t</a:t>
            </a:r>
            <a:r>
              <a:rPr baseline="-25000" i="0" lang="en-US" sz="1800" u="none" cap="none" strike="noStrike">
                <a:solidFill>
                  <a:srgbClr val="595959"/>
                </a:solidFill>
              </a:rPr>
              <a:t>e</a:t>
            </a:r>
            <a:endParaRPr baseline="-25000" i="0" sz="1800" u="none" cap="none" strike="noStrike">
              <a:solidFill>
                <a:srgbClr val="000000"/>
              </a:solidFill>
            </a:endParaRPr>
          </a:p>
          <a:p>
            <a:pPr indent="82550" lvl="1" marL="0" marR="0" rtl="0" algn="l">
              <a:lnSpc>
                <a:spcPct val="100000"/>
              </a:lnSpc>
              <a:spcBef>
                <a:spcPts val="0"/>
              </a:spcBef>
              <a:spcAft>
                <a:spcPts val="0"/>
              </a:spcAft>
              <a:buClr>
                <a:srgbClr val="000000"/>
              </a:buClr>
              <a:buSzPts val="1300"/>
              <a:buFont typeface="Arial"/>
              <a:buNone/>
            </a:pPr>
            <a:r>
              <a:t/>
            </a:r>
            <a:endParaRPr b="0" baseline="-25000" i="0" sz="1300" u="none" cap="none" strike="noStrike">
              <a:solidFill>
                <a:srgbClr val="000000"/>
              </a:solidFill>
              <a:latin typeface="Helvetica Neue"/>
              <a:ea typeface="Helvetica Neue"/>
              <a:cs typeface="Helvetica Neue"/>
              <a:sym typeface="Helvetica Neue"/>
            </a:endParaRPr>
          </a:p>
          <a:p>
            <a:pPr indent="-366395" lvl="0" marL="379095" marR="0" rtl="0" algn="l">
              <a:lnSpc>
                <a:spcPct val="100000"/>
              </a:lnSpc>
              <a:spcBef>
                <a:spcPts val="0"/>
              </a:spcBef>
              <a:spcAft>
                <a:spcPts val="0"/>
              </a:spcAft>
              <a:buClr>
                <a:srgbClr val="595959"/>
              </a:buClr>
              <a:buSzPts val="1800"/>
              <a:buFont typeface="Arial"/>
              <a:buChar char="●"/>
            </a:pPr>
            <a:r>
              <a:rPr b="1" i="0" lang="en-US" sz="1800" u="none" cap="none" strike="noStrike">
                <a:solidFill>
                  <a:srgbClr val="595959"/>
                </a:solidFill>
              </a:rPr>
              <a:t>Probability raising</a:t>
            </a:r>
            <a:endParaRPr b="1"/>
          </a:p>
          <a:p>
            <a:pPr indent="-361315" lvl="1" marL="836293"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Cause must raise the probability of observing the effect: </a:t>
            </a:r>
            <a:endParaRPr b="0" i="0" sz="1800" u="none" cap="none" strike="noStrike">
              <a:solidFill>
                <a:srgbClr val="595959"/>
              </a:solidFill>
              <a:latin typeface="Arial"/>
              <a:ea typeface="Arial"/>
              <a:cs typeface="Arial"/>
              <a:sym typeface="Arial"/>
            </a:endParaRPr>
          </a:p>
          <a:p>
            <a:pPr indent="0" lvl="0" marL="914400" marR="0" rtl="0" algn="l">
              <a:lnSpc>
                <a:spcPct val="100000"/>
              </a:lnSpc>
              <a:spcBef>
                <a:spcPts val="300"/>
              </a:spcBef>
              <a:spcAft>
                <a:spcPts val="0"/>
              </a:spcAft>
              <a:buNone/>
            </a:pPr>
            <a:r>
              <a:rPr b="0" i="0" lang="en-US" sz="1800" u="none" cap="none" strike="noStrike">
                <a:solidFill>
                  <a:srgbClr val="595959"/>
                </a:solidFill>
                <a:latin typeface="Arial"/>
                <a:ea typeface="Arial"/>
                <a:cs typeface="Arial"/>
                <a:sym typeface="Arial"/>
              </a:rPr>
              <a:t>P(e | h) &gt; P( e | ¬h)</a:t>
            </a:r>
            <a:endParaRPr sz="1800"/>
          </a:p>
        </p:txBody>
      </p:sp>
      <p:sp>
        <p:nvSpPr>
          <p:cNvPr id="1146" name="Shape 1146"/>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0" name="Shape 1150"/>
        <p:cNvGrpSpPr/>
        <p:nvPr/>
      </p:nvGrpSpPr>
      <p:grpSpPr>
        <a:xfrm>
          <a:off x="0" y="0"/>
          <a:ext cx="0" cy="0"/>
          <a:chOff x="0" y="0"/>
          <a:chExt cx="0" cy="0"/>
        </a:xfrm>
      </p:grpSpPr>
      <p:sp>
        <p:nvSpPr>
          <p:cNvPr id="1151" name="Shape 1151"/>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A Supp’s constrained based approach for causality detection </a:t>
            </a:r>
            <a:endParaRPr/>
          </a:p>
        </p:txBody>
      </p:sp>
      <p:sp>
        <p:nvSpPr>
          <p:cNvPr id="1152" name="Shape 1152"/>
          <p:cNvSpPr txBox="1"/>
          <p:nvPr>
            <p:ph idx="1" type="body"/>
          </p:nvPr>
        </p:nvSpPr>
        <p:spPr>
          <a:xfrm>
            <a:off x="384723" y="2090749"/>
            <a:ext cx="8374500" cy="14826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US"/>
              <a:t>Build</a:t>
            </a:r>
            <a:r>
              <a:rPr lang="en-US"/>
              <a:t> a constrained Bayesian network reconstructed by means of maximum likelihood estimation (MLE) from the given database</a:t>
            </a:r>
            <a:endParaRPr/>
          </a:p>
          <a:p>
            <a:pPr indent="0" lvl="0" marL="0">
              <a:spcBef>
                <a:spcPts val="0"/>
              </a:spcBef>
              <a:spcAft>
                <a:spcPts val="0"/>
              </a:spcAft>
              <a:buNone/>
            </a:pPr>
            <a:r>
              <a:t/>
            </a:r>
            <a:endParaRPr/>
          </a:p>
          <a:p>
            <a:pPr indent="-342900" lvl="0" marL="457200">
              <a:spcBef>
                <a:spcPts val="0"/>
              </a:spcBef>
              <a:spcAft>
                <a:spcPts val="0"/>
              </a:spcAft>
              <a:buSzPts val="1800"/>
              <a:buChar char="●"/>
            </a:pPr>
            <a:r>
              <a:rPr lang="en-US"/>
              <a:t>Force the conditional probability distributions induced by the reconstructed graph to obey Suppes’ constraints: i.e., temporal priority and probability rising.</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6" name="Shape 1156"/>
        <p:cNvGrpSpPr/>
        <p:nvPr/>
      </p:nvGrpSpPr>
      <p:grpSpPr>
        <a:xfrm>
          <a:off x="0" y="0"/>
          <a:ext cx="0" cy="0"/>
          <a:chOff x="0" y="0"/>
          <a:chExt cx="0" cy="0"/>
        </a:xfrm>
      </p:grpSpPr>
      <p:sp>
        <p:nvSpPr>
          <p:cNvPr id="1157" name="Shape 1157"/>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12700" lvl="0" marL="0" rtl="0">
              <a:spcBef>
                <a:spcPts val="0"/>
              </a:spcBef>
              <a:spcAft>
                <a:spcPts val="0"/>
              </a:spcAft>
              <a:buClr>
                <a:srgbClr val="664F81"/>
              </a:buClr>
              <a:buSzPts val="2800"/>
              <a:buFont typeface="Palatino"/>
              <a:buNone/>
            </a:pPr>
            <a:r>
              <a:rPr lang="en-US"/>
              <a:t>Building</a:t>
            </a:r>
            <a:r>
              <a:rPr lang="en-US"/>
              <a:t> Suppes-Bayes Causal Network (SBCN) </a:t>
            </a:r>
            <a:endParaRPr/>
          </a:p>
          <a:p>
            <a:pPr indent="0" lvl="0" marL="0" rtl="0">
              <a:spcBef>
                <a:spcPts val="0"/>
              </a:spcBef>
              <a:spcAft>
                <a:spcPts val="0"/>
              </a:spcAft>
              <a:buNone/>
            </a:pPr>
            <a:r>
              <a:rPr b="1" lang="en-US" sz="1800">
                <a:solidFill>
                  <a:srgbClr val="595959"/>
                </a:solidFill>
                <a:latin typeface="Arial"/>
                <a:ea typeface="Arial"/>
                <a:cs typeface="Arial"/>
                <a:sym typeface="Arial"/>
              </a:rPr>
              <a:t>[Temporal priority]</a:t>
            </a:r>
            <a:endParaRPr b="1" sz="1400">
              <a:solidFill>
                <a:schemeClr val="dk1"/>
              </a:solidFill>
              <a:latin typeface="Arial"/>
              <a:ea typeface="Arial"/>
              <a:cs typeface="Arial"/>
              <a:sym typeface="Arial"/>
            </a:endParaRPr>
          </a:p>
          <a:p>
            <a:pPr indent="0" lvl="0" marL="0">
              <a:spcBef>
                <a:spcPts val="0"/>
              </a:spcBef>
              <a:spcAft>
                <a:spcPts val="0"/>
              </a:spcAft>
              <a:buNone/>
            </a:pPr>
            <a:r>
              <a:t/>
            </a:r>
            <a:endParaRPr/>
          </a:p>
        </p:txBody>
      </p:sp>
      <p:sp>
        <p:nvSpPr>
          <p:cNvPr id="1158" name="Shape 1158"/>
          <p:cNvSpPr txBox="1"/>
          <p:nvPr>
            <p:ph idx="1" type="body"/>
          </p:nvPr>
        </p:nvSpPr>
        <p:spPr>
          <a:xfrm>
            <a:off x="384725" y="1557350"/>
            <a:ext cx="8669400" cy="2795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US"/>
              <a:t>“</a:t>
            </a:r>
            <a:r>
              <a:rPr lang="en-US"/>
              <a:t>income = low” cannot be a cause of “gender = female”, </a:t>
            </a:r>
            <a:r>
              <a:rPr lang="en-US">
                <a:solidFill>
                  <a:schemeClr val="lt2"/>
                </a:solidFill>
              </a:rPr>
              <a:t>because the time when the gender of an individual is determined is antecedent to that of when the income is determined. </a:t>
            </a:r>
            <a:endParaRPr b="1"/>
          </a:p>
          <a:p>
            <a:pPr indent="0" lvl="0" marL="0">
              <a:spcBef>
                <a:spcPts val="0"/>
              </a:spcBef>
              <a:spcAft>
                <a:spcPts val="0"/>
              </a:spcAft>
              <a:buNone/>
            </a:pPr>
            <a:r>
              <a:t/>
            </a:r>
            <a:endParaRPr/>
          </a:p>
          <a:p>
            <a:pPr indent="-342900" lvl="0" marL="457200" rtl="0">
              <a:spcBef>
                <a:spcPts val="0"/>
              </a:spcBef>
              <a:spcAft>
                <a:spcPts val="0"/>
              </a:spcAft>
              <a:buSzPts val="1800"/>
              <a:buChar char="●"/>
            </a:pPr>
            <a:r>
              <a:rPr lang="en-US"/>
              <a:t>This intuition is implemented the data analysts who provide as input to SBCN  a partial temporal order r : A → N for the h attributes</a:t>
            </a:r>
            <a:endParaRPr/>
          </a:p>
          <a:p>
            <a:pPr indent="0" lvl="0" marL="0">
              <a:spcBef>
                <a:spcPts val="0"/>
              </a:spcBef>
              <a:spcAft>
                <a:spcPts val="0"/>
              </a:spcAft>
              <a:buNone/>
            </a:pPr>
            <a:r>
              <a:t/>
            </a:r>
            <a:endParaRPr/>
          </a:p>
          <a:p>
            <a:pPr indent="-342900" lvl="0" marL="457200">
              <a:spcBef>
                <a:spcPts val="0"/>
              </a:spcBef>
              <a:spcAft>
                <a:spcPts val="0"/>
              </a:spcAft>
              <a:buSzPts val="1800"/>
              <a:buChar char="●"/>
            </a:pPr>
            <a:r>
              <a:rPr lang="en-US"/>
              <a:t>Based on the input dataset D and the partial order r the first graph G = (V, E)  is produced for each of the Bernoulli variables, so |V | = m, and an arc (u, v) ∈ E whenever r(u) ≤ r(v).</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2" name="Shape 1162"/>
        <p:cNvGrpSpPr/>
        <p:nvPr/>
      </p:nvGrpSpPr>
      <p:grpSpPr>
        <a:xfrm>
          <a:off x="0" y="0"/>
          <a:ext cx="0" cy="0"/>
          <a:chOff x="0" y="0"/>
          <a:chExt cx="0" cy="0"/>
        </a:xfrm>
      </p:grpSpPr>
      <p:sp>
        <p:nvSpPr>
          <p:cNvPr id="1163" name="Shape 1163"/>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12700" lvl="0" marL="0" rtl="0">
              <a:spcBef>
                <a:spcPts val="0"/>
              </a:spcBef>
              <a:spcAft>
                <a:spcPts val="0"/>
              </a:spcAft>
              <a:buClr>
                <a:schemeClr val="dk1"/>
              </a:buClr>
              <a:buSzPts val="1100"/>
              <a:buFont typeface="Arial"/>
              <a:buNone/>
            </a:pPr>
            <a:r>
              <a:rPr lang="en-US"/>
              <a:t>Building Suppes-Bayes Causal Network (SBCN) </a:t>
            </a:r>
            <a:endParaRPr/>
          </a:p>
          <a:p>
            <a:pPr indent="0" lvl="0" marL="0">
              <a:spcBef>
                <a:spcPts val="0"/>
              </a:spcBef>
              <a:spcAft>
                <a:spcPts val="0"/>
              </a:spcAft>
              <a:buNone/>
            </a:pPr>
            <a:r>
              <a:t/>
            </a:r>
            <a:endParaRPr/>
          </a:p>
        </p:txBody>
      </p:sp>
      <p:sp>
        <p:nvSpPr>
          <p:cNvPr id="1164" name="Shape 1164"/>
          <p:cNvSpPr txBox="1"/>
          <p:nvPr/>
        </p:nvSpPr>
        <p:spPr>
          <a:xfrm>
            <a:off x="558850" y="992525"/>
            <a:ext cx="3000000" cy="787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US" sz="1800">
                <a:solidFill>
                  <a:srgbClr val="595959"/>
                </a:solidFill>
              </a:rPr>
              <a:t>[</a:t>
            </a:r>
            <a:r>
              <a:rPr b="1" lang="en-US" sz="1800">
                <a:solidFill>
                  <a:srgbClr val="595959"/>
                </a:solidFill>
              </a:rPr>
              <a:t>Probability raising]</a:t>
            </a:r>
            <a:endParaRPr b="1">
              <a:solidFill>
                <a:schemeClr val="dk1"/>
              </a:solidFill>
            </a:endParaRPr>
          </a:p>
        </p:txBody>
      </p:sp>
      <p:sp>
        <p:nvSpPr>
          <p:cNvPr id="1165" name="Shape 1165"/>
          <p:cNvSpPr txBox="1"/>
          <p:nvPr/>
        </p:nvSpPr>
        <p:spPr>
          <a:xfrm>
            <a:off x="384725" y="1829375"/>
            <a:ext cx="8141400" cy="1769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US" sz="1800">
                <a:solidFill>
                  <a:schemeClr val="lt2"/>
                </a:solidFill>
                <a:latin typeface="Helvetica Neue"/>
                <a:ea typeface="Helvetica Neue"/>
                <a:cs typeface="Helvetica Neue"/>
                <a:sym typeface="Helvetica Neue"/>
              </a:rPr>
              <a:t>Given the graph G = (V, E) built as described above the next step requires to prune the arcs which do not satisfy the second constraint, probability raising, thus building G 0 = (V, E 0 ), where E 0 ⊆ E.</a:t>
            </a:r>
            <a:endParaRPr sz="1800">
              <a:solidFill>
                <a:schemeClr val="lt2"/>
              </a:solidFill>
              <a:latin typeface="Helvetica Neue"/>
              <a:ea typeface="Helvetica Neue"/>
              <a:cs typeface="Helvetica Neue"/>
              <a:sym typeface="Helvetica Neue"/>
            </a:endParaRPr>
          </a:p>
          <a:p>
            <a:pPr indent="0" lvl="0" marL="0" rtl="0">
              <a:spcBef>
                <a:spcPts val="0"/>
              </a:spcBef>
              <a:spcAft>
                <a:spcPts val="0"/>
              </a:spcAft>
              <a:buNone/>
            </a:pPr>
            <a:r>
              <a:t/>
            </a:r>
            <a:endParaRPr sz="1800">
              <a:solidFill>
                <a:schemeClr val="lt2"/>
              </a:solidFill>
              <a:latin typeface="Helvetica Neue"/>
              <a:ea typeface="Helvetica Neue"/>
              <a:cs typeface="Helvetica Neue"/>
              <a:sym typeface="Helvetica Neue"/>
            </a:endParaRPr>
          </a:p>
          <a:p>
            <a:pPr indent="0" lvl="0" marL="0" rtl="0">
              <a:spcBef>
                <a:spcPts val="0"/>
              </a:spcBef>
              <a:spcAft>
                <a:spcPts val="0"/>
              </a:spcAft>
              <a:buClr>
                <a:schemeClr val="dk1"/>
              </a:buClr>
              <a:buSzPts val="1100"/>
              <a:buFont typeface="Arial"/>
              <a:buNone/>
            </a:pPr>
            <a:r>
              <a:rPr lang="en-US" sz="1800">
                <a:solidFill>
                  <a:schemeClr val="lt2"/>
                </a:solidFill>
                <a:latin typeface="Helvetica Neue"/>
                <a:ea typeface="Helvetica Neue"/>
                <a:cs typeface="Helvetica Neue"/>
                <a:sym typeface="Helvetica Neue"/>
              </a:rPr>
              <a:t>Remove edges arc (u, v) from E such that P(v | u) ≤ P(v | ¬u).</a:t>
            </a:r>
            <a:endParaRPr sz="1800">
              <a:solidFill>
                <a:schemeClr val="lt2"/>
              </a:solidFill>
              <a:latin typeface="Helvetica Neue"/>
              <a:ea typeface="Helvetica Neue"/>
              <a:cs typeface="Helvetica Neue"/>
              <a:sym typeface="Helvetica Neue"/>
            </a:endParaRPr>
          </a:p>
          <a:p>
            <a:pPr indent="0" lvl="0" marL="0">
              <a:spcBef>
                <a:spcPts val="0"/>
              </a:spcBef>
              <a:spcAft>
                <a:spcPts val="0"/>
              </a:spcAft>
              <a:buNone/>
            </a:pPr>
            <a:r>
              <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9" name="Shape 1169"/>
        <p:cNvGrpSpPr/>
        <p:nvPr/>
      </p:nvGrpSpPr>
      <p:grpSpPr>
        <a:xfrm>
          <a:off x="0" y="0"/>
          <a:ext cx="0" cy="0"/>
          <a:chOff x="0" y="0"/>
          <a:chExt cx="0" cy="0"/>
        </a:xfrm>
      </p:grpSpPr>
      <p:sp>
        <p:nvSpPr>
          <p:cNvPr id="1170" name="Shape 117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The Suppes-Bayes Causal Network (SBCN)</a:t>
            </a:r>
            <a:endParaRPr/>
          </a:p>
        </p:txBody>
      </p:sp>
      <p:sp>
        <p:nvSpPr>
          <p:cNvPr id="1171" name="Shape 1171"/>
          <p:cNvSpPr/>
          <p:nvPr/>
        </p:nvSpPr>
        <p:spPr>
          <a:xfrm>
            <a:off x="475247" y="1409426"/>
            <a:ext cx="8147700" cy="3171000"/>
          </a:xfrm>
          <a:prstGeom prst="rect">
            <a:avLst/>
          </a:prstGeom>
          <a:noFill/>
          <a:ln>
            <a:noFill/>
          </a:ln>
        </p:spPr>
        <p:txBody>
          <a:bodyPr anchorCtr="0" anchor="t" bIns="0" lIns="0" spcFirstLastPara="1" rIns="0" wrap="square" tIns="0">
            <a:noAutofit/>
          </a:bodyPr>
          <a:lstStyle/>
          <a:p>
            <a:pPr indent="-366395" lvl="0" marL="379095" marR="5080"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Represents the causal structures existing among the attributes in the data by  a constrained Bayesian network:</a:t>
            </a:r>
            <a:endParaRPr b="0" i="0" sz="1800" u="none" cap="none" strike="noStrike">
              <a:solidFill>
                <a:srgbClr val="595959"/>
              </a:solidFill>
              <a:latin typeface="Arial"/>
              <a:ea typeface="Arial"/>
              <a:cs typeface="Arial"/>
              <a:sym typeface="Arial"/>
            </a:endParaRPr>
          </a:p>
          <a:p>
            <a:pPr indent="0" lvl="0" marL="0" marR="5080" rtl="0" algn="l">
              <a:lnSpc>
                <a:spcPct val="114599"/>
              </a:lnSpc>
              <a:spcBef>
                <a:spcPts val="0"/>
              </a:spcBef>
              <a:spcAft>
                <a:spcPts val="0"/>
              </a:spcAft>
              <a:buNone/>
            </a:pPr>
            <a:r>
              <a:t/>
            </a:r>
            <a:endParaRPr sz="1800">
              <a:solidFill>
                <a:srgbClr val="595959"/>
              </a:solidFill>
            </a:endParaRPr>
          </a:p>
          <a:p>
            <a:pPr indent="-348615" lvl="1" marL="836293" marR="0" rtl="0" algn="l">
              <a:lnSpc>
                <a:spcPct val="100000"/>
              </a:lnSpc>
              <a:spcBef>
                <a:spcPts val="300"/>
              </a:spcBef>
              <a:spcAft>
                <a:spcPts val="0"/>
              </a:spcAft>
              <a:buClr>
                <a:srgbClr val="595959"/>
              </a:buClr>
              <a:buSzPts val="1600"/>
              <a:buFont typeface="Arial"/>
              <a:buChar char="○"/>
            </a:pPr>
            <a:r>
              <a:rPr lang="en-US" sz="1600">
                <a:solidFill>
                  <a:srgbClr val="595959"/>
                </a:solidFill>
              </a:rPr>
              <a:t>E</a:t>
            </a:r>
            <a:r>
              <a:rPr b="0" i="0" lang="en-US" sz="1600" u="none" cap="none" strike="noStrike">
                <a:solidFill>
                  <a:srgbClr val="595959"/>
                </a:solidFill>
                <a:latin typeface="Arial"/>
                <a:ea typeface="Arial"/>
                <a:cs typeface="Arial"/>
                <a:sym typeface="Arial"/>
              </a:rPr>
              <a:t>ach node represents an assignment &lt;</a:t>
            </a:r>
            <a:r>
              <a:rPr b="1" i="0" lang="en-US" sz="1600" u="none" cap="none" strike="noStrike">
                <a:solidFill>
                  <a:srgbClr val="595959"/>
                </a:solidFill>
              </a:rPr>
              <a:t>attribute=value&gt;</a:t>
            </a:r>
            <a:endParaRPr b="1" sz="1600"/>
          </a:p>
          <a:p>
            <a:pPr indent="-348615" lvl="1" marL="836293" marR="427355" rtl="0" algn="l">
              <a:lnSpc>
                <a:spcPct val="124500"/>
              </a:lnSpc>
              <a:spcBef>
                <a:spcPts val="200"/>
              </a:spcBef>
              <a:spcAft>
                <a:spcPts val="0"/>
              </a:spcAft>
              <a:buClr>
                <a:srgbClr val="595959"/>
              </a:buClr>
              <a:buSzPts val="1600"/>
              <a:buFont typeface="Arial"/>
              <a:buChar char="○"/>
            </a:pPr>
            <a:r>
              <a:rPr lang="en-US" sz="1600">
                <a:solidFill>
                  <a:srgbClr val="595959"/>
                </a:solidFill>
              </a:rPr>
              <a:t>E</a:t>
            </a:r>
            <a:r>
              <a:rPr b="0" i="0" lang="en-US" sz="1600" u="none" cap="none" strike="noStrike">
                <a:solidFill>
                  <a:srgbClr val="595959"/>
                </a:solidFill>
                <a:latin typeface="Arial"/>
                <a:ea typeface="Arial"/>
                <a:cs typeface="Arial"/>
                <a:sym typeface="Arial"/>
              </a:rPr>
              <a:t>ach arc (u,v) represents the existence of a relation between u and v satisfying Suppes'  constraints (temporal priority and probability raising)</a:t>
            </a:r>
            <a:endParaRPr sz="1600"/>
          </a:p>
          <a:p>
            <a:pPr indent="-348615" lvl="1" marL="836293" marR="0" rtl="0" algn="l">
              <a:lnSpc>
                <a:spcPct val="100000"/>
              </a:lnSpc>
              <a:spcBef>
                <a:spcPts val="200"/>
              </a:spcBef>
              <a:spcAft>
                <a:spcPts val="0"/>
              </a:spcAft>
              <a:buClr>
                <a:srgbClr val="595959"/>
              </a:buClr>
              <a:buSzPts val="1600"/>
              <a:buFont typeface="Arial"/>
              <a:buChar char="○"/>
            </a:pPr>
            <a:r>
              <a:rPr lang="en-US" sz="1600">
                <a:solidFill>
                  <a:srgbClr val="595959"/>
                </a:solidFill>
              </a:rPr>
              <a:t>E</a:t>
            </a:r>
            <a:r>
              <a:rPr b="0" i="0" lang="en-US" sz="1600" u="none" cap="none" strike="noStrike">
                <a:solidFill>
                  <a:srgbClr val="595959"/>
                </a:solidFill>
                <a:latin typeface="Arial"/>
                <a:ea typeface="Arial"/>
                <a:cs typeface="Arial"/>
                <a:sym typeface="Arial"/>
              </a:rPr>
              <a:t>ach arc is labeled with a positive weight: p(u|v) - p(u|¬v)</a:t>
            </a:r>
            <a:endParaRPr sz="1600"/>
          </a:p>
          <a:p>
            <a:pPr indent="836294" lvl="0" marL="0" marR="0" rtl="0" algn="l">
              <a:lnSpc>
                <a:spcPct val="100000"/>
              </a:lnSpc>
              <a:spcBef>
                <a:spcPts val="400"/>
              </a:spcBef>
              <a:spcAft>
                <a:spcPts val="0"/>
              </a:spcAft>
              <a:buClr>
                <a:srgbClr val="595959"/>
              </a:buClr>
              <a:buSzPts val="1400"/>
              <a:buFont typeface="Arial"/>
              <a:buNone/>
            </a:pPr>
            <a:r>
              <a:t/>
            </a:r>
            <a:endParaRPr sz="1600"/>
          </a:p>
        </p:txBody>
      </p:sp>
      <p:sp>
        <p:nvSpPr>
          <p:cNvPr id="1172" name="Shape 1172"/>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6" name="Shape 1176"/>
        <p:cNvGrpSpPr/>
        <p:nvPr/>
      </p:nvGrpSpPr>
      <p:grpSpPr>
        <a:xfrm>
          <a:off x="0" y="0"/>
          <a:ext cx="0" cy="0"/>
          <a:chOff x="0" y="0"/>
          <a:chExt cx="0" cy="0"/>
        </a:xfrm>
      </p:grpSpPr>
      <p:sp>
        <p:nvSpPr>
          <p:cNvPr id="1177" name="Shape 1177"/>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Network </a:t>
            </a:r>
            <a:r>
              <a:rPr lang="en-US"/>
              <a:t>simplification</a:t>
            </a:r>
            <a:endParaRPr/>
          </a:p>
        </p:txBody>
      </p:sp>
      <p:sp>
        <p:nvSpPr>
          <p:cNvPr id="1178" name="Shape 1178"/>
          <p:cNvSpPr txBox="1"/>
          <p:nvPr>
            <p:ph idx="1" type="body"/>
          </p:nvPr>
        </p:nvSpPr>
        <p:spPr>
          <a:xfrm>
            <a:off x="384723" y="1176349"/>
            <a:ext cx="8374500" cy="148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Suppes’ conditions are necessary but not sufficient to evaluate causation</a:t>
            </a:r>
            <a:endParaRPr/>
          </a:p>
          <a:p>
            <a:pPr indent="0" lvl="0" marL="0">
              <a:spcBef>
                <a:spcPts val="0"/>
              </a:spcBef>
              <a:spcAft>
                <a:spcPts val="0"/>
              </a:spcAft>
              <a:buNone/>
            </a:pPr>
            <a:r>
              <a:t/>
            </a:r>
            <a:endParaRPr/>
          </a:p>
          <a:p>
            <a:pPr indent="0" lvl="0" marL="0">
              <a:spcBef>
                <a:spcPts val="0"/>
              </a:spcBef>
              <a:spcAft>
                <a:spcPts val="0"/>
              </a:spcAft>
              <a:buNone/>
            </a:pPr>
            <a:r>
              <a:rPr lang="en-US"/>
              <a:t>Remove arches with a score based approach, specifically by relying on the Bayesian Information Criterion (BIC) as the regularized likelihood score</a:t>
            </a:r>
            <a:endParaRPr/>
          </a:p>
          <a:p>
            <a:pPr indent="0" lvl="0" marL="0">
              <a:spcBef>
                <a:spcPts val="0"/>
              </a:spcBef>
              <a:spcAft>
                <a:spcPts val="0"/>
              </a:spcAft>
              <a:buNone/>
            </a:pPr>
            <a:r>
              <a:t/>
            </a:r>
            <a:endParaRPr/>
          </a:p>
          <a:p>
            <a:pPr indent="0" lvl="0" marL="0">
              <a:spcBef>
                <a:spcPts val="0"/>
              </a:spcBef>
              <a:spcAft>
                <a:spcPts val="0"/>
              </a:spcAft>
              <a:buNone/>
            </a:pPr>
            <a:r>
              <a:rPr lang="en-US"/>
              <a:t>Inputs for this score the graph G’ and the dataset D’ . Given these, select the set of arcs E* ⊆ E ‘ that maximizes the score:</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2" name="Shape 1182"/>
        <p:cNvGrpSpPr/>
        <p:nvPr/>
      </p:nvGrpSpPr>
      <p:grpSpPr>
        <a:xfrm>
          <a:off x="0" y="0"/>
          <a:ext cx="0" cy="0"/>
          <a:chOff x="0" y="0"/>
          <a:chExt cx="0" cy="0"/>
        </a:xfrm>
      </p:grpSpPr>
      <p:sp>
        <p:nvSpPr>
          <p:cNvPr id="1183" name="Shape 1183"/>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12700" lvl="0" marL="0" rtl="0">
              <a:spcBef>
                <a:spcPts val="0"/>
              </a:spcBef>
              <a:spcAft>
                <a:spcPts val="0"/>
              </a:spcAft>
              <a:buClr>
                <a:srgbClr val="664F81"/>
              </a:buClr>
              <a:buSzPts val="2800"/>
              <a:buFont typeface="Palatino"/>
              <a:buNone/>
            </a:pPr>
            <a:r>
              <a:rPr lang="en-US"/>
              <a:t>The Suppes-Bayes Causal Network (SBCN)</a:t>
            </a:r>
            <a:endParaRPr/>
          </a:p>
          <a:p>
            <a:pPr indent="0" lvl="0" marL="0">
              <a:spcBef>
                <a:spcPts val="0"/>
              </a:spcBef>
              <a:spcAft>
                <a:spcPts val="0"/>
              </a:spcAft>
              <a:buNone/>
            </a:pPr>
            <a:r>
              <a:t/>
            </a:r>
            <a:endParaRPr/>
          </a:p>
        </p:txBody>
      </p:sp>
      <p:sp>
        <p:nvSpPr>
          <p:cNvPr id="1184" name="Shape 1184"/>
          <p:cNvSpPr txBox="1"/>
          <p:nvPr>
            <p:ph idx="1" type="body"/>
          </p:nvPr>
        </p:nvSpPr>
        <p:spPr>
          <a:xfrm>
            <a:off x="384723" y="1176349"/>
            <a:ext cx="8374500" cy="1482600"/>
          </a:xfrm>
          <a:prstGeom prst="rect">
            <a:avLst/>
          </a:prstGeom>
        </p:spPr>
        <p:txBody>
          <a:bodyPr anchorCtr="0" anchor="t" bIns="91425" lIns="91425" spcFirstLastPara="1" rIns="91425" wrap="square" tIns="91425">
            <a:noAutofit/>
          </a:bodyPr>
          <a:lstStyle/>
          <a:p>
            <a:pPr indent="-366395" lvl="0" marL="379095" marR="36192" rtl="0">
              <a:lnSpc>
                <a:spcPct val="113999"/>
              </a:lnSpc>
              <a:spcBef>
                <a:spcPts val="900"/>
              </a:spcBef>
              <a:spcAft>
                <a:spcPts val="0"/>
              </a:spcAft>
              <a:buClr>
                <a:srgbClr val="595959"/>
              </a:buClr>
              <a:buSzPts val="1800"/>
              <a:buFont typeface="Arial"/>
              <a:buChar char="●"/>
            </a:pPr>
            <a:r>
              <a:rPr lang="en-US">
                <a:solidFill>
                  <a:srgbClr val="595959"/>
                </a:solidFill>
                <a:latin typeface="Arial"/>
                <a:ea typeface="Arial"/>
                <a:cs typeface="Arial"/>
                <a:sym typeface="Arial"/>
              </a:rPr>
              <a:t>Reconstructed from the data using </a:t>
            </a:r>
            <a:r>
              <a:rPr b="1" lang="en-US">
                <a:solidFill>
                  <a:srgbClr val="595959"/>
                </a:solidFill>
                <a:latin typeface="Arial"/>
                <a:ea typeface="Arial"/>
                <a:cs typeface="Arial"/>
                <a:sym typeface="Arial"/>
              </a:rPr>
              <a:t>maximum likelihood estimation (MLE)</a:t>
            </a:r>
            <a:r>
              <a:rPr lang="en-US">
                <a:solidFill>
                  <a:srgbClr val="595959"/>
                </a:solidFill>
                <a:latin typeface="Arial"/>
                <a:ea typeface="Arial"/>
                <a:cs typeface="Arial"/>
                <a:sym typeface="Arial"/>
              </a:rPr>
              <a:t>,  where we force the conditional probability distributions induced by the  reconstructed graph to obey Suppes’ constraints</a:t>
            </a:r>
            <a:endParaRPr sz="1400">
              <a:solidFill>
                <a:schemeClr val="dk1"/>
              </a:solidFill>
              <a:latin typeface="Arial"/>
              <a:ea typeface="Arial"/>
              <a:cs typeface="Arial"/>
              <a:sym typeface="Arial"/>
            </a:endParaRPr>
          </a:p>
          <a:p>
            <a:pPr indent="-335915" lvl="1" marL="836293" rtl="0">
              <a:spcBef>
                <a:spcPts val="700"/>
              </a:spcBef>
              <a:spcAft>
                <a:spcPts val="0"/>
              </a:spcAft>
              <a:buClr>
                <a:srgbClr val="595959"/>
              </a:buClr>
              <a:buSzPts val="1400"/>
              <a:buFont typeface="Arial"/>
              <a:buChar char="○"/>
            </a:pPr>
            <a:r>
              <a:rPr i="1" lang="en-US" sz="1400">
                <a:solidFill>
                  <a:srgbClr val="595959"/>
                </a:solidFill>
                <a:latin typeface="Arial"/>
                <a:ea typeface="Arial"/>
                <a:cs typeface="Arial"/>
                <a:sym typeface="Arial"/>
              </a:rPr>
              <a:t>Network simplification </a:t>
            </a:r>
            <a:r>
              <a:rPr lang="en-US" sz="1400">
                <a:solidFill>
                  <a:srgbClr val="595959"/>
                </a:solidFill>
                <a:latin typeface="Arial"/>
                <a:ea typeface="Arial"/>
                <a:cs typeface="Arial"/>
                <a:sym typeface="Arial"/>
              </a:rPr>
              <a:t>by extracting a minimal set of edges which best explain the data. This</a:t>
            </a:r>
            <a:endParaRPr sz="1400">
              <a:solidFill>
                <a:schemeClr val="dk1"/>
              </a:solidFill>
              <a:latin typeface="Arial"/>
              <a:ea typeface="Arial"/>
              <a:cs typeface="Arial"/>
              <a:sym typeface="Arial"/>
            </a:endParaRPr>
          </a:p>
          <a:p>
            <a:pPr indent="836293" lvl="0" marL="0" rtl="0">
              <a:spcBef>
                <a:spcPts val="400"/>
              </a:spcBef>
              <a:spcAft>
                <a:spcPts val="0"/>
              </a:spcAft>
              <a:buClr>
                <a:srgbClr val="595959"/>
              </a:buClr>
              <a:buSzPts val="1400"/>
              <a:buFont typeface="Arial"/>
              <a:buNone/>
            </a:pPr>
            <a:r>
              <a:rPr b="1" lang="en-US" sz="1400">
                <a:solidFill>
                  <a:srgbClr val="595959"/>
                </a:solidFill>
                <a:latin typeface="Arial"/>
                <a:ea typeface="Arial"/>
                <a:cs typeface="Arial"/>
                <a:sym typeface="Arial"/>
              </a:rPr>
              <a:t>regularization </a:t>
            </a:r>
            <a:r>
              <a:rPr lang="en-US" sz="1400">
                <a:solidFill>
                  <a:srgbClr val="595959"/>
                </a:solidFill>
                <a:latin typeface="Arial"/>
                <a:ea typeface="Arial"/>
                <a:cs typeface="Arial"/>
                <a:sym typeface="Arial"/>
              </a:rPr>
              <a:t>is done by means of the Bayesian Information Criterion (BIC)</a:t>
            </a:r>
            <a:endParaRPr sz="1400">
              <a:solidFill>
                <a:schemeClr val="dk1"/>
              </a:solidFill>
              <a:latin typeface="Arial"/>
              <a:ea typeface="Arial"/>
              <a:cs typeface="Arial"/>
              <a:sym typeface="Arial"/>
            </a:endParaRPr>
          </a:p>
          <a:p>
            <a:pPr indent="0" lvl="0" marL="0">
              <a:spcBef>
                <a:spcPts val="0"/>
              </a:spcBef>
              <a:spcAft>
                <a:spcPts val="0"/>
              </a:spcAft>
              <a:buNone/>
            </a:pPr>
            <a:r>
              <a:t/>
            </a:r>
            <a:endParaRPr/>
          </a:p>
        </p:txBody>
      </p:sp>
      <p:sp>
        <p:nvSpPr>
          <p:cNvPr id="1185" name="Shape 1185"/>
          <p:cNvSpPr/>
          <p:nvPr/>
        </p:nvSpPr>
        <p:spPr>
          <a:xfrm>
            <a:off x="1414769" y="3199109"/>
            <a:ext cx="5505300" cy="71430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6" name="Shape 1186"/>
          <p:cNvSpPr txBox="1"/>
          <p:nvPr/>
        </p:nvSpPr>
        <p:spPr>
          <a:xfrm>
            <a:off x="1080650" y="4029250"/>
            <a:ext cx="5548800" cy="4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US" sz="1100">
                <a:solidFill>
                  <a:schemeClr val="dk1"/>
                </a:solidFill>
              </a:rPr>
              <a:t>Bayesian information criterion</a:t>
            </a:r>
            <a:r>
              <a:rPr lang="en-US" sz="1100">
                <a:solidFill>
                  <a:schemeClr val="dk1"/>
                </a:solidFill>
              </a:rPr>
              <a:t> (</a:t>
            </a:r>
            <a:r>
              <a:rPr b="1" lang="en-US" sz="1100">
                <a:solidFill>
                  <a:schemeClr val="dk1"/>
                </a:solidFill>
              </a:rPr>
              <a:t>BIC</a:t>
            </a:r>
            <a:r>
              <a:rPr lang="en-US" sz="1100">
                <a:solidFill>
                  <a:schemeClr val="dk1"/>
                </a:solidFill>
              </a:rPr>
              <a:t>) or </a:t>
            </a:r>
            <a:r>
              <a:rPr b="1" lang="en-US" sz="1100">
                <a:solidFill>
                  <a:schemeClr val="dk1"/>
                </a:solidFill>
              </a:rPr>
              <a:t>Schwarz criterion</a:t>
            </a:r>
            <a:r>
              <a:rPr lang="en-US" sz="1100">
                <a:solidFill>
                  <a:schemeClr val="dk1"/>
                </a:solidFill>
              </a:rPr>
              <a:t> (also </a:t>
            </a:r>
            <a:r>
              <a:rPr b="1" lang="en-US" sz="1100">
                <a:solidFill>
                  <a:schemeClr val="dk1"/>
                </a:solidFill>
              </a:rPr>
              <a:t>SBC</a:t>
            </a:r>
            <a:r>
              <a:rPr lang="en-US" sz="1100">
                <a:solidFill>
                  <a:schemeClr val="dk1"/>
                </a:solidFill>
              </a:rPr>
              <a:t>, </a:t>
            </a:r>
            <a:r>
              <a:rPr b="1" lang="en-US" sz="1100">
                <a:solidFill>
                  <a:schemeClr val="dk1"/>
                </a:solidFill>
              </a:rPr>
              <a:t>SBIC</a:t>
            </a:r>
            <a:r>
              <a:rPr lang="en-US" sz="1100">
                <a:solidFill>
                  <a:schemeClr val="dk1"/>
                </a:solidFill>
              </a:rPr>
              <a:t>) is a criterion for model selection among a finite set of models;</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0" name="Shape 1190"/>
        <p:cNvGrpSpPr/>
        <p:nvPr/>
      </p:nvGrpSpPr>
      <p:grpSpPr>
        <a:xfrm>
          <a:off x="0" y="0"/>
          <a:ext cx="0" cy="0"/>
          <a:chOff x="0" y="0"/>
          <a:chExt cx="0" cy="0"/>
        </a:xfrm>
      </p:grpSpPr>
      <p:sp>
        <p:nvSpPr>
          <p:cNvPr id="1191" name="Shape 1191"/>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Derivables</a:t>
            </a:r>
            <a:endParaRPr/>
          </a:p>
        </p:txBody>
      </p:sp>
      <p:sp>
        <p:nvSpPr>
          <p:cNvPr id="1192" name="Shape 1192"/>
          <p:cNvSpPr txBox="1"/>
          <p:nvPr>
            <p:ph idx="1" type="body"/>
          </p:nvPr>
        </p:nvSpPr>
        <p:spPr>
          <a:xfrm>
            <a:off x="384725" y="1176351"/>
            <a:ext cx="8374500" cy="34035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the reconstructed SBCN,  the probabilistic relationships between any set of events (nodes) can be represented.</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US"/>
              <a:t>Example: suppose to consider the nodes represent-</a:t>
            </a:r>
            <a:endParaRPr/>
          </a:p>
          <a:p>
            <a:pPr indent="0" lvl="0" marL="0">
              <a:spcBef>
                <a:spcPts val="0"/>
              </a:spcBef>
              <a:spcAft>
                <a:spcPts val="0"/>
              </a:spcAft>
              <a:buNone/>
            </a:pPr>
            <a:r>
              <a:rPr lang="en-US"/>
              <a:t>ing respectively income = low and gender = female being the only two direct causes (i.e., with arcs toward) of loan = denial. SBCN can estimate the conditional probabilities for each node in the graph, i.e., probability of </a:t>
            </a:r>
            <a:endParaRPr/>
          </a:p>
          <a:p>
            <a:pPr indent="0" lvl="0" marL="0">
              <a:spcBef>
                <a:spcPts val="0"/>
              </a:spcBef>
              <a:spcAft>
                <a:spcPts val="0"/>
              </a:spcAft>
              <a:buNone/>
            </a:pPr>
            <a:r>
              <a:t/>
            </a:r>
            <a:endParaRPr/>
          </a:p>
          <a:p>
            <a:pPr indent="0" lvl="0" marL="0">
              <a:spcBef>
                <a:spcPts val="0"/>
              </a:spcBef>
              <a:spcAft>
                <a:spcPts val="0"/>
              </a:spcAft>
              <a:buNone/>
            </a:pPr>
            <a:r>
              <a:rPr lang="en-US"/>
              <a:t>p(loan = denial | income = low ^ gender = female)</a:t>
            </a:r>
            <a:endParaRPr/>
          </a:p>
          <a:p>
            <a:pPr indent="0" lvl="0" marL="0">
              <a:spcBef>
                <a:spcPts val="0"/>
              </a:spcBef>
              <a:spcAft>
                <a:spcPts val="0"/>
              </a:spcAft>
              <a:buNone/>
            </a:pPr>
            <a:r>
              <a:t/>
            </a:r>
            <a:endParaRPr/>
          </a:p>
          <a:p>
            <a:pPr indent="0" lvl="0" marL="0">
              <a:spcBef>
                <a:spcPts val="0"/>
              </a:spcBef>
              <a:spcAft>
                <a:spcPts val="0"/>
              </a:spcAft>
              <a:buNone/>
            </a:pPr>
            <a:r>
              <a:rPr lang="en-US"/>
              <a:t> in the example, by computing the conditional probability of only the pair of nodes directly connected by an arc.</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6" name="Shape 1196"/>
        <p:cNvGrpSpPr/>
        <p:nvPr/>
      </p:nvGrpSpPr>
      <p:grpSpPr>
        <a:xfrm>
          <a:off x="0" y="0"/>
          <a:ext cx="0" cy="0"/>
          <a:chOff x="0" y="0"/>
          <a:chExt cx="0" cy="0"/>
        </a:xfrm>
      </p:grpSpPr>
      <p:sp>
        <p:nvSpPr>
          <p:cNvPr id="1197" name="Shape 1197"/>
          <p:cNvSpPr/>
          <p:nvPr/>
        </p:nvSpPr>
        <p:spPr>
          <a:xfrm>
            <a:off x="467391" y="966921"/>
            <a:ext cx="8442592" cy="4120633"/>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98" name="Shape 119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SBCN example: Census Income dataset</a:t>
            </a:r>
            <a:endParaRPr/>
          </a:p>
        </p:txBody>
      </p:sp>
      <p:sp>
        <p:nvSpPr>
          <p:cNvPr id="1199" name="Shape 1199"/>
          <p:cNvSpPr/>
          <p:nvPr/>
        </p:nvSpPr>
        <p:spPr>
          <a:xfrm>
            <a:off x="3496967" y="3799266"/>
            <a:ext cx="982199" cy="393601"/>
          </a:xfrm>
          <a:custGeom>
            <a:pathLst>
              <a:path extrusionOk="0" h="120000" w="120000">
                <a:moveTo>
                  <a:pt x="0" y="60000"/>
                </a:moveTo>
                <a:lnTo>
                  <a:pt x="550" y="51855"/>
                </a:lnTo>
                <a:lnTo>
                  <a:pt x="2144" y="44050"/>
                </a:lnTo>
                <a:lnTo>
                  <a:pt x="8194" y="29716"/>
                </a:lnTo>
                <a:lnTo>
                  <a:pt x="12500" y="23333"/>
                </a:lnTo>
                <a:lnTo>
                  <a:pt x="17572" y="17572"/>
                </a:lnTo>
                <a:lnTo>
                  <a:pt x="23333" y="12500"/>
                </a:lnTo>
                <a:lnTo>
                  <a:pt x="29716" y="8188"/>
                </a:lnTo>
                <a:lnTo>
                  <a:pt x="36644" y="4716"/>
                </a:lnTo>
                <a:lnTo>
                  <a:pt x="44050" y="2144"/>
                </a:lnTo>
                <a:lnTo>
                  <a:pt x="51861" y="550"/>
                </a:lnTo>
                <a:lnTo>
                  <a:pt x="60000" y="0"/>
                </a:lnTo>
                <a:lnTo>
                  <a:pt x="68138" y="550"/>
                </a:lnTo>
                <a:lnTo>
                  <a:pt x="75950" y="2144"/>
                </a:lnTo>
                <a:lnTo>
                  <a:pt x="83355" y="4716"/>
                </a:lnTo>
                <a:lnTo>
                  <a:pt x="90283" y="8188"/>
                </a:lnTo>
                <a:lnTo>
                  <a:pt x="96666" y="12500"/>
                </a:lnTo>
                <a:lnTo>
                  <a:pt x="102427" y="17572"/>
                </a:lnTo>
                <a:lnTo>
                  <a:pt x="107500" y="23333"/>
                </a:lnTo>
                <a:lnTo>
                  <a:pt x="111805" y="29716"/>
                </a:lnTo>
                <a:lnTo>
                  <a:pt x="117855" y="44050"/>
                </a:lnTo>
                <a:lnTo>
                  <a:pt x="120000" y="60000"/>
                </a:lnTo>
                <a:lnTo>
                  <a:pt x="117855" y="75950"/>
                </a:lnTo>
                <a:lnTo>
                  <a:pt x="111805" y="90283"/>
                </a:lnTo>
                <a:lnTo>
                  <a:pt x="107500" y="96666"/>
                </a:lnTo>
                <a:lnTo>
                  <a:pt x="102427" y="102427"/>
                </a:lnTo>
                <a:lnTo>
                  <a:pt x="96666" y="107500"/>
                </a:lnTo>
                <a:lnTo>
                  <a:pt x="90283" y="111811"/>
                </a:lnTo>
                <a:lnTo>
                  <a:pt x="83355" y="115283"/>
                </a:lnTo>
                <a:lnTo>
                  <a:pt x="75950" y="117855"/>
                </a:lnTo>
                <a:lnTo>
                  <a:pt x="68138" y="119450"/>
                </a:lnTo>
                <a:lnTo>
                  <a:pt x="60000" y="120000"/>
                </a:lnTo>
                <a:lnTo>
                  <a:pt x="51861" y="119450"/>
                </a:lnTo>
                <a:lnTo>
                  <a:pt x="44050" y="117855"/>
                </a:lnTo>
                <a:lnTo>
                  <a:pt x="36644" y="115283"/>
                </a:lnTo>
                <a:lnTo>
                  <a:pt x="29716" y="111811"/>
                </a:lnTo>
                <a:lnTo>
                  <a:pt x="23333" y="107500"/>
                </a:lnTo>
                <a:lnTo>
                  <a:pt x="17572" y="102427"/>
                </a:lnTo>
                <a:lnTo>
                  <a:pt x="12500" y="96666"/>
                </a:lnTo>
                <a:lnTo>
                  <a:pt x="8194" y="90283"/>
                </a:lnTo>
                <a:lnTo>
                  <a:pt x="2144" y="75950"/>
                </a:lnTo>
                <a:lnTo>
                  <a:pt x="550" y="68144"/>
                </a:lnTo>
                <a:lnTo>
                  <a:pt x="0" y="60000"/>
                </a:lnTo>
                <a:close/>
              </a:path>
            </a:pathLst>
          </a:custGeom>
          <a:noFill/>
          <a:ln cap="flat" cmpd="sng" w="19025">
            <a:solidFill>
              <a:srgbClr val="FF0000"/>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00" name="Shape 1200"/>
          <p:cNvSpPr/>
          <p:nvPr/>
        </p:nvSpPr>
        <p:spPr>
          <a:xfrm>
            <a:off x="5857383" y="4766040"/>
            <a:ext cx="2459992"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FF"/>
              </a:buClr>
              <a:buSzPts val="1000"/>
              <a:buFont typeface="Arial"/>
              <a:buNone/>
            </a:pPr>
            <a:r>
              <a:rPr b="0" i="0" lang="en-US" sz="1000" u="sng" cap="none" strike="noStrike">
                <a:solidFill>
                  <a:schemeClr val="hlink"/>
                </a:solidFill>
                <a:latin typeface="Arial"/>
                <a:ea typeface="Arial"/>
                <a:cs typeface="Arial"/>
                <a:sym typeface="Arial"/>
                <a:hlinkClick r:id="rId4"/>
              </a:rPr>
              <a:t>https://archive.ics.uci.edu/ml/datasets/Adult</a:t>
            </a:r>
            <a:endParaRPr/>
          </a:p>
        </p:txBody>
      </p:sp>
      <p:sp>
        <p:nvSpPr>
          <p:cNvPr id="1201" name="Shape 1201"/>
          <p:cNvSpPr txBox="1"/>
          <p:nvPr>
            <p:ph idx="12" type="sldNum"/>
          </p:nvPr>
        </p:nvSpPr>
        <p:spPr>
          <a:xfrm>
            <a:off x="8698203" y="4778061"/>
            <a:ext cx="311055"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5" name="Shape 1205"/>
        <p:cNvGrpSpPr/>
        <p:nvPr/>
      </p:nvGrpSpPr>
      <p:grpSpPr>
        <a:xfrm>
          <a:off x="0" y="0"/>
          <a:ext cx="0" cy="0"/>
          <a:chOff x="0" y="0"/>
          <a:chExt cx="0" cy="0"/>
        </a:xfrm>
      </p:grpSpPr>
      <p:sp>
        <p:nvSpPr>
          <p:cNvPr id="1206" name="Shape 120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Graph representation allows interesting applications</a:t>
            </a:r>
            <a:endParaRPr/>
          </a:p>
        </p:txBody>
      </p:sp>
      <p:sp>
        <p:nvSpPr>
          <p:cNvPr id="1207" name="Shape 1207"/>
          <p:cNvSpPr/>
          <p:nvPr/>
        </p:nvSpPr>
        <p:spPr>
          <a:xfrm>
            <a:off x="577783" y="4766031"/>
            <a:ext cx="7752716"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P. Pons and M. Latapy (2006). "</a:t>
            </a:r>
            <a:r>
              <a:rPr b="0" i="1" lang="en-US" sz="1000" u="sng" cap="none" strike="noStrike">
                <a:solidFill>
                  <a:schemeClr val="hlink"/>
                </a:solidFill>
                <a:latin typeface="Arial"/>
                <a:ea typeface="Arial"/>
                <a:cs typeface="Arial"/>
                <a:sym typeface="Arial"/>
                <a:hlinkClick r:id="rId3"/>
              </a:rPr>
              <a:t>Computing communities in large networks using random walks</a:t>
            </a:r>
            <a:r>
              <a:rPr b="0" i="1" lang="en-US" sz="1000" u="none" cap="none" strike="noStrike">
                <a:solidFill>
                  <a:srgbClr val="666666"/>
                </a:solidFill>
                <a:latin typeface="Arial"/>
                <a:ea typeface="Arial"/>
                <a:cs typeface="Arial"/>
                <a:sym typeface="Arial"/>
              </a:rPr>
              <a:t>." J. Graph Algorithms Appl. 10.2: 191-218.</a:t>
            </a:r>
            <a:endParaRPr/>
          </a:p>
        </p:txBody>
      </p:sp>
      <p:sp>
        <p:nvSpPr>
          <p:cNvPr id="1208" name="Shape 1208"/>
          <p:cNvSpPr/>
          <p:nvPr/>
        </p:nvSpPr>
        <p:spPr>
          <a:xfrm>
            <a:off x="384724" y="1176350"/>
            <a:ext cx="2552065" cy="1172853"/>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Two largest communities  detected using the  Walktrap algorithm  [Pons and Latapy 2006]</a:t>
            </a:r>
            <a:endParaRPr/>
          </a:p>
        </p:txBody>
      </p:sp>
      <p:sp>
        <p:nvSpPr>
          <p:cNvPr id="1209" name="Shape 1209"/>
          <p:cNvSpPr/>
          <p:nvPr/>
        </p:nvSpPr>
        <p:spPr>
          <a:xfrm>
            <a:off x="381549" y="3975513"/>
            <a:ext cx="2558415" cy="292190"/>
          </a:xfrm>
          <a:prstGeom prst="rect">
            <a:avLst/>
          </a:prstGeom>
          <a:noFill/>
          <a:ln>
            <a:noFill/>
          </a:ln>
        </p:spPr>
        <p:txBody>
          <a:bodyPr anchorCtr="0" anchor="t" bIns="0" lIns="0" spcFirstLastPara="1" rIns="0" wrap="square" tIns="0">
            <a:noAutofit/>
          </a:bodyPr>
          <a:lstStyle/>
          <a:p>
            <a:pPr indent="12700" lvl="0" marL="0" marR="5080" rtl="0" algn="l">
              <a:lnSpc>
                <a:spcPct val="112500"/>
              </a:lnSpc>
              <a:spcBef>
                <a:spcPts val="0"/>
              </a:spcBef>
              <a:spcAft>
                <a:spcPts val="0"/>
              </a:spcAft>
              <a:buClr>
                <a:srgbClr val="595959"/>
              </a:buClr>
              <a:buSzPts val="1000"/>
              <a:buFont typeface="Arial"/>
              <a:buNone/>
            </a:pPr>
            <a:r>
              <a:rPr b="0" i="0" lang="en-US" sz="1000" u="none" cap="none" strike="noStrike">
                <a:solidFill>
                  <a:srgbClr val="595959"/>
                </a:solidFill>
                <a:latin typeface="Arial"/>
                <a:ea typeface="Arial"/>
                <a:cs typeface="Arial"/>
                <a:sym typeface="Arial"/>
              </a:rPr>
              <a:t>age (ag), education (ed), marital status (ms),  native country (nc), occupation (oc), race(ra),</a:t>
            </a:r>
            <a:endParaRPr/>
          </a:p>
        </p:txBody>
      </p:sp>
      <p:sp>
        <p:nvSpPr>
          <p:cNvPr id="1210" name="Shape 1210"/>
          <p:cNvSpPr/>
          <p:nvPr/>
        </p:nvSpPr>
        <p:spPr>
          <a:xfrm>
            <a:off x="402273" y="4302361"/>
            <a:ext cx="2325373" cy="135547"/>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000"/>
              <a:buFont typeface="Arial"/>
              <a:buNone/>
            </a:pPr>
            <a:r>
              <a:rPr b="0" i="0" lang="en-US" sz="1000" u="none" cap="none" strike="noStrike">
                <a:solidFill>
                  <a:srgbClr val="595959"/>
                </a:solidFill>
                <a:latin typeface="Arial"/>
                <a:ea typeface="Arial"/>
                <a:cs typeface="Arial"/>
                <a:sym typeface="Arial"/>
              </a:rPr>
              <a:t>relationship (re), sex (sx), workclass (wc)</a:t>
            </a:r>
            <a:endParaRPr/>
          </a:p>
        </p:txBody>
      </p:sp>
      <p:sp>
        <p:nvSpPr>
          <p:cNvPr id="1211" name="Shape 1211"/>
          <p:cNvSpPr/>
          <p:nvPr/>
        </p:nvSpPr>
        <p:spPr>
          <a:xfrm>
            <a:off x="3740796" y="1208055"/>
            <a:ext cx="5008183" cy="3140561"/>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12" name="Shape 1212"/>
          <p:cNvSpPr txBox="1"/>
          <p:nvPr>
            <p:ph idx="12" type="sldNum"/>
          </p:nvPr>
        </p:nvSpPr>
        <p:spPr>
          <a:xfrm>
            <a:off x="8698203" y="4778061"/>
            <a:ext cx="30162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Some sources of algorithmic bias</a:t>
            </a:r>
            <a:endParaRPr/>
          </a:p>
        </p:txBody>
      </p:sp>
      <p:sp>
        <p:nvSpPr>
          <p:cNvPr id="136" name="Shape 136"/>
          <p:cNvSpPr/>
          <p:nvPr/>
        </p:nvSpPr>
        <p:spPr>
          <a:xfrm>
            <a:off x="384722" y="4798431"/>
            <a:ext cx="2853059"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M. Hardt (2014): "</a:t>
            </a:r>
            <a:r>
              <a:rPr b="0" i="1" lang="en-US" sz="1000" u="sng" cap="none" strike="noStrike">
                <a:solidFill>
                  <a:schemeClr val="hlink"/>
                </a:solidFill>
                <a:latin typeface="Arial"/>
                <a:ea typeface="Arial"/>
                <a:cs typeface="Arial"/>
                <a:sym typeface="Arial"/>
                <a:hlinkClick r:id="rId3"/>
              </a:rPr>
              <a:t>How big data is unfair</a:t>
            </a:r>
            <a:r>
              <a:rPr b="0" i="1" lang="en-US" sz="1000" u="none" cap="none" strike="noStrike">
                <a:solidFill>
                  <a:srgbClr val="666666"/>
                </a:solidFill>
                <a:latin typeface="Arial"/>
                <a:ea typeface="Arial"/>
                <a:cs typeface="Arial"/>
                <a:sym typeface="Arial"/>
              </a:rPr>
              <a:t>". Medium.</a:t>
            </a:r>
            <a:endParaRPr/>
          </a:p>
        </p:txBody>
      </p:sp>
      <p:sp>
        <p:nvSpPr>
          <p:cNvPr id="137" name="Shape 137"/>
          <p:cNvSpPr/>
          <p:nvPr/>
        </p:nvSpPr>
        <p:spPr>
          <a:xfrm>
            <a:off x="5578500" y="3275665"/>
            <a:ext cx="2819073" cy="1333809"/>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Shape 138"/>
          <p:cNvSpPr/>
          <p:nvPr/>
        </p:nvSpPr>
        <p:spPr>
          <a:xfrm>
            <a:off x="377547" y="1276389"/>
            <a:ext cx="4468496" cy="9466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Data as a social mirror</a:t>
            </a:r>
            <a:endParaRPr/>
          </a:p>
          <a:p>
            <a:pPr indent="12700" lvl="0" marL="0" marR="0" rtl="0" algn="l">
              <a:lnSpc>
                <a:spcPct val="100000"/>
              </a:lnSpc>
              <a:spcBef>
                <a:spcPts val="30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Protected attributes redundantly encoded in observables</a:t>
            </a:r>
            <a:endParaRPr/>
          </a:p>
          <a:p>
            <a:pPr indent="12700" lvl="0" marL="0" marR="0" rtl="0" algn="l">
              <a:lnSpc>
                <a:spcPct val="100000"/>
              </a:lnSpc>
              <a:spcBef>
                <a:spcPts val="30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Gender, race, religion are redundantly present in the record – Aadhaar Card, Pan Card etc. </a:t>
            </a:r>
            <a:endParaRPr/>
          </a:p>
        </p:txBody>
      </p:sp>
      <p:sp>
        <p:nvSpPr>
          <p:cNvPr id="139" name="Shape 139"/>
          <p:cNvSpPr/>
          <p:nvPr/>
        </p:nvSpPr>
        <p:spPr>
          <a:xfrm>
            <a:off x="358396" y="2391814"/>
            <a:ext cx="3175637" cy="5021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Correctness and completeness</a:t>
            </a:r>
            <a:endParaRPr/>
          </a:p>
          <a:p>
            <a:pPr indent="12700" lvl="0" marL="0" marR="0" rtl="0" algn="l">
              <a:lnSpc>
                <a:spcPct val="100000"/>
              </a:lnSpc>
              <a:spcBef>
                <a:spcPts val="30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Garbage in, garbage out (GIGO)</a:t>
            </a:r>
            <a:endParaRPr/>
          </a:p>
        </p:txBody>
      </p:sp>
      <p:sp>
        <p:nvSpPr>
          <p:cNvPr id="140" name="Shape 140"/>
          <p:cNvSpPr/>
          <p:nvPr/>
        </p:nvSpPr>
        <p:spPr>
          <a:xfrm>
            <a:off x="349621" y="3235199"/>
            <a:ext cx="4098928" cy="7545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Sample size disparity: learn on majority</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Errors concentrated in the minority class</a:t>
            </a:r>
            <a:endParaRPr/>
          </a:p>
        </p:txBody>
      </p:sp>
      <p:sp>
        <p:nvSpPr>
          <p:cNvPr id="141" name="Shape 141"/>
          <p:cNvSpPr/>
          <p:nvPr/>
        </p:nvSpPr>
        <p:spPr>
          <a:xfrm>
            <a:off x="6036836" y="1076271"/>
            <a:ext cx="451501" cy="451501"/>
          </a:xfrm>
          <a:custGeom>
            <a:pathLst>
              <a:path extrusionOk="0" h="120000" w="120000">
                <a:moveTo>
                  <a:pt x="0" y="60000"/>
                </a:move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lnTo>
                  <a:pt x="47905" y="118783"/>
                </a:lnTo>
                <a:lnTo>
                  <a:pt x="36644" y="115283"/>
                </a:lnTo>
                <a:lnTo>
                  <a:pt x="26455" y="109755"/>
                </a:lnTo>
                <a:lnTo>
                  <a:pt x="17572" y="102427"/>
                </a:lnTo>
                <a:lnTo>
                  <a:pt x="10244" y="93544"/>
                </a:lnTo>
                <a:lnTo>
                  <a:pt x="4716" y="83355"/>
                </a:lnTo>
                <a:lnTo>
                  <a:pt x="1216" y="72094"/>
                </a:lnTo>
                <a:lnTo>
                  <a:pt x="0" y="6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 name="Shape 142"/>
          <p:cNvSpPr/>
          <p:nvPr/>
        </p:nvSpPr>
        <p:spPr>
          <a:xfrm>
            <a:off x="6592785" y="1076271"/>
            <a:ext cx="451501" cy="451501"/>
          </a:xfrm>
          <a:custGeom>
            <a:pathLst>
              <a:path extrusionOk="0" h="120000" w="120000">
                <a:moveTo>
                  <a:pt x="0" y="60000"/>
                </a:move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lnTo>
                  <a:pt x="47905" y="118783"/>
                </a:lnTo>
                <a:lnTo>
                  <a:pt x="36644" y="115283"/>
                </a:lnTo>
                <a:lnTo>
                  <a:pt x="26455" y="109755"/>
                </a:lnTo>
                <a:lnTo>
                  <a:pt x="17572" y="102427"/>
                </a:lnTo>
                <a:lnTo>
                  <a:pt x="10244" y="93544"/>
                </a:lnTo>
                <a:lnTo>
                  <a:pt x="4716" y="83355"/>
                </a:lnTo>
                <a:lnTo>
                  <a:pt x="1216" y="72094"/>
                </a:lnTo>
                <a:lnTo>
                  <a:pt x="0" y="6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 name="Shape 143"/>
          <p:cNvSpPr/>
          <p:nvPr/>
        </p:nvSpPr>
        <p:spPr>
          <a:xfrm>
            <a:off x="7144384" y="1076271"/>
            <a:ext cx="451501" cy="451501"/>
          </a:xfrm>
          <a:custGeom>
            <a:pathLst>
              <a:path extrusionOk="0" h="120000" w="120000">
                <a:moveTo>
                  <a:pt x="0" y="60000"/>
                </a:move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lnTo>
                  <a:pt x="47905" y="118783"/>
                </a:lnTo>
                <a:lnTo>
                  <a:pt x="36644" y="115283"/>
                </a:lnTo>
                <a:lnTo>
                  <a:pt x="26455" y="109755"/>
                </a:lnTo>
                <a:lnTo>
                  <a:pt x="17572" y="102427"/>
                </a:lnTo>
                <a:lnTo>
                  <a:pt x="10244" y="93544"/>
                </a:lnTo>
                <a:lnTo>
                  <a:pt x="4716" y="83355"/>
                </a:lnTo>
                <a:lnTo>
                  <a:pt x="1216" y="72094"/>
                </a:lnTo>
                <a:lnTo>
                  <a:pt x="0" y="6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 name="Shape 144"/>
          <p:cNvSpPr/>
          <p:nvPr/>
        </p:nvSpPr>
        <p:spPr>
          <a:xfrm>
            <a:off x="6131414" y="1223341"/>
            <a:ext cx="262892" cy="1270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Race</a:t>
            </a:r>
            <a:endParaRPr/>
          </a:p>
        </p:txBody>
      </p:sp>
      <p:sp>
        <p:nvSpPr>
          <p:cNvPr id="145" name="Shape 145"/>
          <p:cNvSpPr/>
          <p:nvPr/>
        </p:nvSpPr>
        <p:spPr>
          <a:xfrm>
            <a:off x="6634388" y="1223341"/>
            <a:ext cx="363857" cy="1270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Gender</a:t>
            </a:r>
            <a:endParaRPr/>
          </a:p>
        </p:txBody>
      </p:sp>
      <p:sp>
        <p:nvSpPr>
          <p:cNvPr id="146" name="Shape 146"/>
          <p:cNvSpPr/>
          <p:nvPr/>
        </p:nvSpPr>
        <p:spPr>
          <a:xfrm>
            <a:off x="7213586" y="1223341"/>
            <a:ext cx="313692" cy="1270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Disab.</a:t>
            </a:r>
            <a:endParaRPr/>
          </a:p>
        </p:txBody>
      </p:sp>
      <p:sp>
        <p:nvSpPr>
          <p:cNvPr id="147" name="Shape 147"/>
          <p:cNvSpPr/>
          <p:nvPr/>
        </p:nvSpPr>
        <p:spPr>
          <a:xfrm>
            <a:off x="5427238" y="1914469"/>
            <a:ext cx="451501" cy="451502"/>
          </a:xfrm>
          <a:custGeom>
            <a:pathLst>
              <a:path extrusionOk="0" h="120000" w="120000">
                <a:moveTo>
                  <a:pt x="60000" y="120000"/>
                </a:moveTo>
                <a:lnTo>
                  <a:pt x="47905" y="118783"/>
                </a:lnTo>
                <a:lnTo>
                  <a:pt x="36644" y="115283"/>
                </a:lnTo>
                <a:lnTo>
                  <a:pt x="26455" y="109755"/>
                </a:lnTo>
                <a:lnTo>
                  <a:pt x="17572" y="102427"/>
                </a:lnTo>
                <a:lnTo>
                  <a:pt x="10244" y="93544"/>
                </a:lnTo>
                <a:lnTo>
                  <a:pt x="4716" y="83355"/>
                </a:lnTo>
                <a:lnTo>
                  <a:pt x="1216" y="72094"/>
                </a:lnTo>
                <a:lnTo>
                  <a:pt x="0" y="60000"/>
                </a:ln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close/>
              </a:path>
            </a:pathLst>
          </a:custGeom>
          <a:solidFill>
            <a:srgbClr val="D8D8D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 name="Shape 148"/>
          <p:cNvSpPr/>
          <p:nvPr/>
        </p:nvSpPr>
        <p:spPr>
          <a:xfrm>
            <a:off x="5427238" y="1914469"/>
            <a:ext cx="451501" cy="451502"/>
          </a:xfrm>
          <a:custGeom>
            <a:pathLst>
              <a:path extrusionOk="0" h="120000" w="120000">
                <a:moveTo>
                  <a:pt x="0" y="60000"/>
                </a:move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lnTo>
                  <a:pt x="47905" y="118783"/>
                </a:lnTo>
                <a:lnTo>
                  <a:pt x="36644" y="115283"/>
                </a:lnTo>
                <a:lnTo>
                  <a:pt x="26455" y="109755"/>
                </a:lnTo>
                <a:lnTo>
                  <a:pt x="17572" y="102427"/>
                </a:lnTo>
                <a:lnTo>
                  <a:pt x="10244" y="93544"/>
                </a:lnTo>
                <a:lnTo>
                  <a:pt x="4716" y="83355"/>
                </a:lnTo>
                <a:lnTo>
                  <a:pt x="1216" y="72094"/>
                </a:lnTo>
                <a:lnTo>
                  <a:pt x="0" y="6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 name="Shape 149"/>
          <p:cNvSpPr/>
          <p:nvPr/>
        </p:nvSpPr>
        <p:spPr>
          <a:xfrm>
            <a:off x="5960638" y="1914469"/>
            <a:ext cx="451501" cy="451502"/>
          </a:xfrm>
          <a:custGeom>
            <a:pathLst>
              <a:path extrusionOk="0" h="120000" w="120000">
                <a:moveTo>
                  <a:pt x="60000" y="120000"/>
                </a:moveTo>
                <a:lnTo>
                  <a:pt x="47905" y="118783"/>
                </a:lnTo>
                <a:lnTo>
                  <a:pt x="36644" y="115283"/>
                </a:lnTo>
                <a:lnTo>
                  <a:pt x="26455" y="109755"/>
                </a:lnTo>
                <a:lnTo>
                  <a:pt x="17572" y="102427"/>
                </a:lnTo>
                <a:lnTo>
                  <a:pt x="10244" y="93544"/>
                </a:lnTo>
                <a:lnTo>
                  <a:pt x="4716" y="83355"/>
                </a:lnTo>
                <a:lnTo>
                  <a:pt x="1216" y="72094"/>
                </a:lnTo>
                <a:lnTo>
                  <a:pt x="0" y="60000"/>
                </a:ln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close/>
              </a:path>
            </a:pathLst>
          </a:custGeom>
          <a:solidFill>
            <a:srgbClr val="D8D8D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 name="Shape 150"/>
          <p:cNvSpPr/>
          <p:nvPr/>
        </p:nvSpPr>
        <p:spPr>
          <a:xfrm>
            <a:off x="5960638" y="1914469"/>
            <a:ext cx="451501" cy="451502"/>
          </a:xfrm>
          <a:custGeom>
            <a:pathLst>
              <a:path extrusionOk="0" h="120000" w="120000">
                <a:moveTo>
                  <a:pt x="0" y="60000"/>
                </a:move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lnTo>
                  <a:pt x="47905" y="118783"/>
                </a:lnTo>
                <a:lnTo>
                  <a:pt x="36644" y="115283"/>
                </a:lnTo>
                <a:lnTo>
                  <a:pt x="26455" y="109755"/>
                </a:lnTo>
                <a:lnTo>
                  <a:pt x="17572" y="102427"/>
                </a:lnTo>
                <a:lnTo>
                  <a:pt x="10244" y="93544"/>
                </a:lnTo>
                <a:lnTo>
                  <a:pt x="4716" y="83355"/>
                </a:lnTo>
                <a:lnTo>
                  <a:pt x="1216" y="72094"/>
                </a:lnTo>
                <a:lnTo>
                  <a:pt x="0" y="6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1" name="Shape 151"/>
          <p:cNvSpPr/>
          <p:nvPr/>
        </p:nvSpPr>
        <p:spPr>
          <a:xfrm>
            <a:off x="6494036" y="1914469"/>
            <a:ext cx="451501" cy="451502"/>
          </a:xfrm>
          <a:custGeom>
            <a:pathLst>
              <a:path extrusionOk="0" h="120000" w="120000">
                <a:moveTo>
                  <a:pt x="60000" y="120000"/>
                </a:moveTo>
                <a:lnTo>
                  <a:pt x="47905" y="118783"/>
                </a:lnTo>
                <a:lnTo>
                  <a:pt x="36644" y="115283"/>
                </a:lnTo>
                <a:lnTo>
                  <a:pt x="26455" y="109755"/>
                </a:lnTo>
                <a:lnTo>
                  <a:pt x="17572" y="102427"/>
                </a:lnTo>
                <a:lnTo>
                  <a:pt x="10244" y="93544"/>
                </a:lnTo>
                <a:lnTo>
                  <a:pt x="4716" y="83355"/>
                </a:lnTo>
                <a:lnTo>
                  <a:pt x="1216" y="72094"/>
                </a:lnTo>
                <a:lnTo>
                  <a:pt x="0" y="60000"/>
                </a:ln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close/>
              </a:path>
            </a:pathLst>
          </a:custGeom>
          <a:solidFill>
            <a:srgbClr val="D8D8D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2" name="Shape 152"/>
          <p:cNvSpPr/>
          <p:nvPr/>
        </p:nvSpPr>
        <p:spPr>
          <a:xfrm>
            <a:off x="6494036" y="1914469"/>
            <a:ext cx="451501" cy="451502"/>
          </a:xfrm>
          <a:custGeom>
            <a:pathLst>
              <a:path extrusionOk="0" h="120000" w="120000">
                <a:moveTo>
                  <a:pt x="0" y="60000"/>
                </a:move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lnTo>
                  <a:pt x="47905" y="118783"/>
                </a:lnTo>
                <a:lnTo>
                  <a:pt x="36644" y="115283"/>
                </a:lnTo>
                <a:lnTo>
                  <a:pt x="26455" y="109755"/>
                </a:lnTo>
                <a:lnTo>
                  <a:pt x="17572" y="102427"/>
                </a:lnTo>
                <a:lnTo>
                  <a:pt x="10244" y="93544"/>
                </a:lnTo>
                <a:lnTo>
                  <a:pt x="4716" y="83355"/>
                </a:lnTo>
                <a:lnTo>
                  <a:pt x="1216" y="72094"/>
                </a:lnTo>
                <a:lnTo>
                  <a:pt x="0" y="6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3" name="Shape 153"/>
          <p:cNvSpPr/>
          <p:nvPr/>
        </p:nvSpPr>
        <p:spPr>
          <a:xfrm>
            <a:off x="7027436" y="1914469"/>
            <a:ext cx="451501" cy="451502"/>
          </a:xfrm>
          <a:custGeom>
            <a:pathLst>
              <a:path extrusionOk="0" h="120000" w="120000">
                <a:moveTo>
                  <a:pt x="60000" y="120000"/>
                </a:moveTo>
                <a:lnTo>
                  <a:pt x="47905" y="118783"/>
                </a:lnTo>
                <a:lnTo>
                  <a:pt x="36644" y="115283"/>
                </a:lnTo>
                <a:lnTo>
                  <a:pt x="26455" y="109755"/>
                </a:lnTo>
                <a:lnTo>
                  <a:pt x="17572" y="102427"/>
                </a:lnTo>
                <a:lnTo>
                  <a:pt x="10244" y="93544"/>
                </a:lnTo>
                <a:lnTo>
                  <a:pt x="4716" y="83355"/>
                </a:lnTo>
                <a:lnTo>
                  <a:pt x="1216" y="72094"/>
                </a:lnTo>
                <a:lnTo>
                  <a:pt x="0" y="60000"/>
                </a:ln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close/>
              </a:path>
            </a:pathLst>
          </a:custGeom>
          <a:solidFill>
            <a:srgbClr val="D8D8D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4" name="Shape 154"/>
          <p:cNvSpPr/>
          <p:nvPr/>
        </p:nvSpPr>
        <p:spPr>
          <a:xfrm>
            <a:off x="7027436" y="1914469"/>
            <a:ext cx="451501" cy="451502"/>
          </a:xfrm>
          <a:custGeom>
            <a:pathLst>
              <a:path extrusionOk="0" h="120000" w="120000">
                <a:moveTo>
                  <a:pt x="0" y="60000"/>
                </a:move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lnTo>
                  <a:pt x="47905" y="118783"/>
                </a:lnTo>
                <a:lnTo>
                  <a:pt x="36644" y="115283"/>
                </a:lnTo>
                <a:lnTo>
                  <a:pt x="26455" y="109755"/>
                </a:lnTo>
                <a:lnTo>
                  <a:pt x="17572" y="102427"/>
                </a:lnTo>
                <a:lnTo>
                  <a:pt x="10244" y="93544"/>
                </a:lnTo>
                <a:lnTo>
                  <a:pt x="4716" y="83355"/>
                </a:lnTo>
                <a:lnTo>
                  <a:pt x="1216" y="72094"/>
                </a:lnTo>
                <a:lnTo>
                  <a:pt x="0" y="6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5" name="Shape 155"/>
          <p:cNvSpPr/>
          <p:nvPr/>
        </p:nvSpPr>
        <p:spPr>
          <a:xfrm>
            <a:off x="7560833" y="1914469"/>
            <a:ext cx="451501" cy="451502"/>
          </a:xfrm>
          <a:custGeom>
            <a:pathLst>
              <a:path extrusionOk="0" h="120000" w="120000">
                <a:moveTo>
                  <a:pt x="60000" y="120000"/>
                </a:moveTo>
                <a:lnTo>
                  <a:pt x="47905" y="118783"/>
                </a:lnTo>
                <a:lnTo>
                  <a:pt x="36644" y="115283"/>
                </a:lnTo>
                <a:lnTo>
                  <a:pt x="26455" y="109755"/>
                </a:lnTo>
                <a:lnTo>
                  <a:pt x="17572" y="102427"/>
                </a:lnTo>
                <a:lnTo>
                  <a:pt x="10244" y="93544"/>
                </a:lnTo>
                <a:lnTo>
                  <a:pt x="4716" y="83355"/>
                </a:lnTo>
                <a:lnTo>
                  <a:pt x="1216" y="72094"/>
                </a:lnTo>
                <a:lnTo>
                  <a:pt x="0" y="60000"/>
                </a:ln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close/>
              </a:path>
            </a:pathLst>
          </a:custGeom>
          <a:solidFill>
            <a:srgbClr val="D8D8D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6" name="Shape 156"/>
          <p:cNvSpPr/>
          <p:nvPr/>
        </p:nvSpPr>
        <p:spPr>
          <a:xfrm>
            <a:off x="7560833" y="1914469"/>
            <a:ext cx="451501" cy="451502"/>
          </a:xfrm>
          <a:custGeom>
            <a:pathLst>
              <a:path extrusionOk="0" h="120000" w="120000">
                <a:moveTo>
                  <a:pt x="0" y="60000"/>
                </a:move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lnTo>
                  <a:pt x="47905" y="118783"/>
                </a:lnTo>
                <a:lnTo>
                  <a:pt x="36644" y="115283"/>
                </a:lnTo>
                <a:lnTo>
                  <a:pt x="26455" y="109755"/>
                </a:lnTo>
                <a:lnTo>
                  <a:pt x="17572" y="102427"/>
                </a:lnTo>
                <a:lnTo>
                  <a:pt x="10244" y="93544"/>
                </a:lnTo>
                <a:lnTo>
                  <a:pt x="4716" y="83355"/>
                </a:lnTo>
                <a:lnTo>
                  <a:pt x="1216" y="72094"/>
                </a:lnTo>
                <a:lnTo>
                  <a:pt x="0" y="6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7" name="Shape 157"/>
          <p:cNvSpPr/>
          <p:nvPr/>
        </p:nvSpPr>
        <p:spPr>
          <a:xfrm>
            <a:off x="8094233" y="1914469"/>
            <a:ext cx="451501" cy="451502"/>
          </a:xfrm>
          <a:custGeom>
            <a:pathLst>
              <a:path extrusionOk="0" h="120000" w="120000">
                <a:moveTo>
                  <a:pt x="60000" y="120000"/>
                </a:moveTo>
                <a:lnTo>
                  <a:pt x="47905" y="118783"/>
                </a:lnTo>
                <a:lnTo>
                  <a:pt x="36644" y="115283"/>
                </a:lnTo>
                <a:lnTo>
                  <a:pt x="26455" y="109755"/>
                </a:lnTo>
                <a:lnTo>
                  <a:pt x="17572" y="102427"/>
                </a:lnTo>
                <a:lnTo>
                  <a:pt x="10244" y="93544"/>
                </a:lnTo>
                <a:lnTo>
                  <a:pt x="4716" y="83355"/>
                </a:lnTo>
                <a:lnTo>
                  <a:pt x="1216" y="72094"/>
                </a:lnTo>
                <a:lnTo>
                  <a:pt x="0" y="60000"/>
                </a:ln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close/>
              </a:path>
            </a:pathLst>
          </a:custGeom>
          <a:solidFill>
            <a:srgbClr val="D8D8D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8" name="Shape 158"/>
          <p:cNvSpPr/>
          <p:nvPr/>
        </p:nvSpPr>
        <p:spPr>
          <a:xfrm>
            <a:off x="8094233" y="1914469"/>
            <a:ext cx="451501" cy="451502"/>
          </a:xfrm>
          <a:custGeom>
            <a:pathLst>
              <a:path extrusionOk="0" h="120000" w="120000">
                <a:moveTo>
                  <a:pt x="0" y="60000"/>
                </a:moveTo>
                <a:lnTo>
                  <a:pt x="1216" y="47905"/>
                </a:lnTo>
                <a:lnTo>
                  <a:pt x="4716" y="36644"/>
                </a:lnTo>
                <a:lnTo>
                  <a:pt x="10244" y="26455"/>
                </a:lnTo>
                <a:lnTo>
                  <a:pt x="17572" y="17572"/>
                </a:lnTo>
                <a:lnTo>
                  <a:pt x="26455" y="10244"/>
                </a:lnTo>
                <a:lnTo>
                  <a:pt x="36644" y="4716"/>
                </a:lnTo>
                <a:lnTo>
                  <a:pt x="47905" y="1216"/>
                </a:lnTo>
                <a:lnTo>
                  <a:pt x="60000" y="0"/>
                </a:lnTo>
                <a:lnTo>
                  <a:pt x="71761" y="1161"/>
                </a:lnTo>
                <a:lnTo>
                  <a:pt x="82961" y="4566"/>
                </a:lnTo>
                <a:lnTo>
                  <a:pt x="93288" y="10077"/>
                </a:lnTo>
                <a:lnTo>
                  <a:pt x="102427" y="17572"/>
                </a:lnTo>
                <a:lnTo>
                  <a:pt x="109922" y="26711"/>
                </a:lnTo>
                <a:lnTo>
                  <a:pt x="115433" y="37038"/>
                </a:lnTo>
                <a:lnTo>
                  <a:pt x="118838" y="48238"/>
                </a:lnTo>
                <a:lnTo>
                  <a:pt x="120000" y="60000"/>
                </a:lnTo>
                <a:lnTo>
                  <a:pt x="118783" y="72094"/>
                </a:lnTo>
                <a:lnTo>
                  <a:pt x="115283" y="83355"/>
                </a:lnTo>
                <a:lnTo>
                  <a:pt x="109750" y="93544"/>
                </a:lnTo>
                <a:lnTo>
                  <a:pt x="102427" y="102427"/>
                </a:lnTo>
                <a:lnTo>
                  <a:pt x="93544" y="109755"/>
                </a:lnTo>
                <a:lnTo>
                  <a:pt x="83355" y="115283"/>
                </a:lnTo>
                <a:lnTo>
                  <a:pt x="72094" y="118783"/>
                </a:lnTo>
                <a:lnTo>
                  <a:pt x="60000" y="120000"/>
                </a:lnTo>
                <a:lnTo>
                  <a:pt x="47905" y="118783"/>
                </a:lnTo>
                <a:lnTo>
                  <a:pt x="36644" y="115283"/>
                </a:lnTo>
                <a:lnTo>
                  <a:pt x="26455" y="109755"/>
                </a:lnTo>
                <a:lnTo>
                  <a:pt x="17572" y="102427"/>
                </a:lnTo>
                <a:lnTo>
                  <a:pt x="10244" y="93544"/>
                </a:lnTo>
                <a:lnTo>
                  <a:pt x="4716" y="83355"/>
                </a:lnTo>
                <a:lnTo>
                  <a:pt x="1216" y="72094"/>
                </a:lnTo>
                <a:lnTo>
                  <a:pt x="0" y="6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59" name="Shape 159"/>
          <p:cNvCxnSpPr/>
          <p:nvPr/>
        </p:nvCxnSpPr>
        <p:spPr>
          <a:xfrm flipH="1">
            <a:off x="5848286" y="1490390"/>
            <a:ext cx="356126" cy="445558"/>
          </a:xfrm>
          <a:prstGeom prst="straightConnector1">
            <a:avLst/>
          </a:prstGeom>
          <a:noFill/>
          <a:ln cap="flat" cmpd="sng" w="9525">
            <a:solidFill>
              <a:srgbClr val="595959"/>
            </a:solidFill>
            <a:prstDash val="solid"/>
            <a:round/>
            <a:headEnd len="med" w="med" type="none"/>
            <a:tailEnd len="med" w="med" type="none"/>
          </a:ln>
        </p:spPr>
      </p:cxnSp>
      <p:sp>
        <p:nvSpPr>
          <p:cNvPr id="160" name="Shape 160"/>
          <p:cNvSpPr/>
          <p:nvPr/>
        </p:nvSpPr>
        <p:spPr>
          <a:xfrm>
            <a:off x="5821312" y="1926126"/>
            <a:ext cx="39276" cy="43590"/>
          </a:xfrm>
          <a:custGeom>
            <a:pathLst>
              <a:path extrusionOk="0" h="120000" w="120000">
                <a:moveTo>
                  <a:pt x="0" y="120000"/>
                </a:moveTo>
                <a:lnTo>
                  <a:pt x="44911" y="0"/>
                </a:lnTo>
                <a:lnTo>
                  <a:pt x="120000" y="54083"/>
                </a:lnTo>
                <a:lnTo>
                  <a:pt x="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1" name="Shape 161"/>
          <p:cNvSpPr/>
          <p:nvPr/>
        </p:nvSpPr>
        <p:spPr>
          <a:xfrm>
            <a:off x="5821312" y="1926126"/>
            <a:ext cx="39276" cy="43590"/>
          </a:xfrm>
          <a:custGeom>
            <a:pathLst>
              <a:path extrusionOk="0" h="120000" w="120000">
                <a:moveTo>
                  <a:pt x="44911" y="0"/>
                </a:moveTo>
                <a:lnTo>
                  <a:pt x="0" y="120000"/>
                </a:lnTo>
                <a:lnTo>
                  <a:pt x="120000" y="54083"/>
                </a:lnTo>
                <a:lnTo>
                  <a:pt x="44911" y="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62" name="Shape 162"/>
          <p:cNvCxnSpPr/>
          <p:nvPr/>
        </p:nvCxnSpPr>
        <p:spPr>
          <a:xfrm flipH="1">
            <a:off x="6207335" y="1527770"/>
            <a:ext cx="131452" cy="333531"/>
          </a:xfrm>
          <a:prstGeom prst="straightConnector1">
            <a:avLst/>
          </a:prstGeom>
          <a:noFill/>
          <a:ln cap="flat" cmpd="sng" w="9525">
            <a:solidFill>
              <a:srgbClr val="595959"/>
            </a:solidFill>
            <a:prstDash val="solid"/>
            <a:round/>
            <a:headEnd len="med" w="med" type="none"/>
            <a:tailEnd len="med" w="med" type="none"/>
          </a:ln>
        </p:spPr>
      </p:cxnSp>
      <p:sp>
        <p:nvSpPr>
          <p:cNvPr id="163" name="Shape 163"/>
          <p:cNvSpPr/>
          <p:nvPr/>
        </p:nvSpPr>
        <p:spPr>
          <a:xfrm>
            <a:off x="6191486" y="1855533"/>
            <a:ext cx="30502" cy="45984"/>
          </a:xfrm>
          <a:custGeom>
            <a:pathLst>
              <a:path extrusionOk="0" h="120000" w="120000">
                <a:moveTo>
                  <a:pt x="0" y="120000"/>
                </a:moveTo>
                <a:lnTo>
                  <a:pt x="4816" y="0"/>
                </a:lnTo>
                <a:lnTo>
                  <a:pt x="120000" y="30100"/>
                </a:lnTo>
                <a:lnTo>
                  <a:pt x="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4" name="Shape 164"/>
          <p:cNvSpPr/>
          <p:nvPr/>
        </p:nvSpPr>
        <p:spPr>
          <a:xfrm>
            <a:off x="6191486" y="1855533"/>
            <a:ext cx="30502" cy="45984"/>
          </a:xfrm>
          <a:custGeom>
            <a:pathLst>
              <a:path extrusionOk="0" h="120000" w="120000">
                <a:moveTo>
                  <a:pt x="4816" y="0"/>
                </a:moveTo>
                <a:lnTo>
                  <a:pt x="0" y="120000"/>
                </a:lnTo>
                <a:lnTo>
                  <a:pt x="120000" y="30100"/>
                </a:lnTo>
                <a:lnTo>
                  <a:pt x="4816" y="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65" name="Shape 165"/>
          <p:cNvCxnSpPr/>
          <p:nvPr/>
        </p:nvCxnSpPr>
        <p:spPr>
          <a:xfrm>
            <a:off x="6422211" y="1461651"/>
            <a:ext cx="266201" cy="404945"/>
          </a:xfrm>
          <a:prstGeom prst="straightConnector1">
            <a:avLst/>
          </a:prstGeom>
          <a:noFill/>
          <a:ln cap="flat" cmpd="sng" w="9525">
            <a:solidFill>
              <a:srgbClr val="595959"/>
            </a:solidFill>
            <a:prstDash val="solid"/>
            <a:round/>
            <a:headEnd len="med" w="med" type="none"/>
            <a:tailEnd len="med" w="med" type="none"/>
          </a:ln>
        </p:spPr>
      </p:cxnSp>
      <p:sp>
        <p:nvSpPr>
          <p:cNvPr id="166" name="Shape 166"/>
          <p:cNvSpPr/>
          <p:nvPr/>
        </p:nvSpPr>
        <p:spPr>
          <a:xfrm>
            <a:off x="6675287" y="1857953"/>
            <a:ext cx="36876" cy="44761"/>
          </a:xfrm>
          <a:custGeom>
            <a:pathLst>
              <a:path extrusionOk="0" h="120000" w="120000">
                <a:moveTo>
                  <a:pt x="120000" y="120000"/>
                </a:moveTo>
                <a:lnTo>
                  <a:pt x="0" y="46338"/>
                </a:lnTo>
                <a:lnTo>
                  <a:pt x="85505" y="0"/>
                </a:lnTo>
                <a:lnTo>
                  <a:pt x="1200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7" name="Shape 167"/>
          <p:cNvSpPr/>
          <p:nvPr/>
        </p:nvSpPr>
        <p:spPr>
          <a:xfrm>
            <a:off x="6675286" y="1857953"/>
            <a:ext cx="36876" cy="44761"/>
          </a:xfrm>
          <a:custGeom>
            <a:pathLst>
              <a:path extrusionOk="0" h="120000" w="120000">
                <a:moveTo>
                  <a:pt x="0" y="46338"/>
                </a:moveTo>
                <a:lnTo>
                  <a:pt x="120000" y="120000"/>
                </a:lnTo>
                <a:lnTo>
                  <a:pt x="85505" y="0"/>
                </a:lnTo>
                <a:lnTo>
                  <a:pt x="0" y="46338"/>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68" name="Shape 168"/>
          <p:cNvCxnSpPr/>
          <p:nvPr/>
        </p:nvCxnSpPr>
        <p:spPr>
          <a:xfrm flipH="1">
            <a:off x="6910061" y="1461650"/>
            <a:ext cx="300451" cy="470824"/>
          </a:xfrm>
          <a:prstGeom prst="straightConnector1">
            <a:avLst/>
          </a:prstGeom>
          <a:noFill/>
          <a:ln cap="flat" cmpd="sng" w="9525">
            <a:solidFill>
              <a:srgbClr val="595959"/>
            </a:solidFill>
            <a:prstDash val="solid"/>
            <a:round/>
            <a:headEnd len="med" w="med" type="none"/>
            <a:tailEnd len="med" w="med" type="none"/>
          </a:ln>
        </p:spPr>
      </p:cxnSp>
      <p:sp>
        <p:nvSpPr>
          <p:cNvPr id="169" name="Shape 169"/>
          <p:cNvSpPr/>
          <p:nvPr/>
        </p:nvSpPr>
        <p:spPr>
          <a:xfrm>
            <a:off x="6886785" y="1924011"/>
            <a:ext cx="36527" cy="44904"/>
          </a:xfrm>
          <a:custGeom>
            <a:pathLst>
              <a:path extrusionOk="0" h="120000" w="120000">
                <a:moveTo>
                  <a:pt x="0" y="120000"/>
                </a:moveTo>
                <a:lnTo>
                  <a:pt x="32850" y="0"/>
                </a:lnTo>
                <a:lnTo>
                  <a:pt x="120000" y="45238"/>
                </a:lnTo>
                <a:lnTo>
                  <a:pt x="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0" name="Shape 170"/>
          <p:cNvSpPr/>
          <p:nvPr/>
        </p:nvSpPr>
        <p:spPr>
          <a:xfrm>
            <a:off x="6886785" y="1924011"/>
            <a:ext cx="36527" cy="44904"/>
          </a:xfrm>
          <a:custGeom>
            <a:pathLst>
              <a:path extrusionOk="0" h="120000" w="120000">
                <a:moveTo>
                  <a:pt x="32850" y="0"/>
                </a:moveTo>
                <a:lnTo>
                  <a:pt x="0" y="120000"/>
                </a:lnTo>
                <a:lnTo>
                  <a:pt x="120000" y="45238"/>
                </a:lnTo>
                <a:lnTo>
                  <a:pt x="32850" y="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71" name="Shape 171"/>
          <p:cNvCxnSpPr/>
          <p:nvPr/>
        </p:nvCxnSpPr>
        <p:spPr>
          <a:xfrm>
            <a:off x="7370133" y="1527770"/>
            <a:ext cx="374526" cy="347811"/>
          </a:xfrm>
          <a:prstGeom prst="straightConnector1">
            <a:avLst/>
          </a:prstGeom>
          <a:noFill/>
          <a:ln cap="flat" cmpd="sng" w="9525">
            <a:solidFill>
              <a:srgbClr val="595959"/>
            </a:solidFill>
            <a:prstDash val="solid"/>
            <a:round/>
            <a:headEnd len="med" w="med" type="none"/>
            <a:tailEnd len="med" w="med" type="none"/>
          </a:ln>
        </p:spPr>
      </p:cxnSp>
      <p:sp>
        <p:nvSpPr>
          <p:cNvPr id="172" name="Shape 172"/>
          <p:cNvSpPr/>
          <p:nvPr/>
        </p:nvSpPr>
        <p:spPr>
          <a:xfrm>
            <a:off x="7733958" y="1864053"/>
            <a:ext cx="42376" cy="40944"/>
          </a:xfrm>
          <a:custGeom>
            <a:pathLst>
              <a:path extrusionOk="0" h="120000" w="120000">
                <a:moveTo>
                  <a:pt x="120000" y="120000"/>
                </a:moveTo>
                <a:lnTo>
                  <a:pt x="0" y="67572"/>
                </a:lnTo>
                <a:lnTo>
                  <a:pt x="60600" y="0"/>
                </a:lnTo>
                <a:lnTo>
                  <a:pt x="1200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3" name="Shape 173"/>
          <p:cNvSpPr/>
          <p:nvPr/>
        </p:nvSpPr>
        <p:spPr>
          <a:xfrm>
            <a:off x="7733958" y="1864053"/>
            <a:ext cx="42376" cy="40944"/>
          </a:xfrm>
          <a:custGeom>
            <a:pathLst>
              <a:path extrusionOk="0" h="120000" w="120000">
                <a:moveTo>
                  <a:pt x="0" y="67572"/>
                </a:moveTo>
                <a:lnTo>
                  <a:pt x="120000" y="120000"/>
                </a:lnTo>
                <a:lnTo>
                  <a:pt x="60600" y="0"/>
                </a:lnTo>
                <a:lnTo>
                  <a:pt x="0" y="67572"/>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74" name="Shape 174"/>
          <p:cNvCxnSpPr/>
          <p:nvPr/>
        </p:nvCxnSpPr>
        <p:spPr>
          <a:xfrm>
            <a:off x="7529758" y="1461651"/>
            <a:ext cx="586475" cy="482681"/>
          </a:xfrm>
          <a:prstGeom prst="straightConnector1">
            <a:avLst/>
          </a:prstGeom>
          <a:noFill/>
          <a:ln cap="flat" cmpd="sng" w="9525">
            <a:solidFill>
              <a:srgbClr val="595959"/>
            </a:solidFill>
            <a:prstDash val="solid"/>
            <a:round/>
            <a:headEnd len="med" w="med" type="none"/>
            <a:tailEnd len="med" w="med" type="none"/>
          </a:ln>
        </p:spPr>
      </p:cxnSp>
      <p:sp>
        <p:nvSpPr>
          <p:cNvPr id="175" name="Shape 175"/>
          <p:cNvSpPr/>
          <p:nvPr/>
        </p:nvSpPr>
        <p:spPr>
          <a:xfrm>
            <a:off x="8106233" y="1932184"/>
            <a:ext cx="43376" cy="39616"/>
          </a:xfrm>
          <a:custGeom>
            <a:pathLst>
              <a:path extrusionOk="0" h="120000" w="120000">
                <a:moveTo>
                  <a:pt x="120000" y="120000"/>
                </a:moveTo>
                <a:lnTo>
                  <a:pt x="0" y="73594"/>
                </a:lnTo>
                <a:lnTo>
                  <a:pt x="55327" y="0"/>
                </a:lnTo>
                <a:lnTo>
                  <a:pt x="1200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6" name="Shape 176"/>
          <p:cNvSpPr/>
          <p:nvPr/>
        </p:nvSpPr>
        <p:spPr>
          <a:xfrm>
            <a:off x="8106233" y="1932184"/>
            <a:ext cx="43376" cy="39616"/>
          </a:xfrm>
          <a:custGeom>
            <a:pathLst>
              <a:path extrusionOk="0" h="120000" w="120000">
                <a:moveTo>
                  <a:pt x="0" y="73594"/>
                </a:moveTo>
                <a:lnTo>
                  <a:pt x="120000" y="120000"/>
                </a:lnTo>
                <a:lnTo>
                  <a:pt x="55327" y="0"/>
                </a:lnTo>
                <a:lnTo>
                  <a:pt x="0" y="73594"/>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77" name="Shape 177"/>
          <p:cNvCxnSpPr/>
          <p:nvPr/>
        </p:nvCxnSpPr>
        <p:spPr>
          <a:xfrm>
            <a:off x="6978159" y="1461650"/>
            <a:ext cx="245425" cy="403861"/>
          </a:xfrm>
          <a:prstGeom prst="straightConnector1">
            <a:avLst/>
          </a:prstGeom>
          <a:noFill/>
          <a:ln cap="flat" cmpd="sng" w="9525">
            <a:solidFill>
              <a:srgbClr val="595959"/>
            </a:solidFill>
            <a:prstDash val="solid"/>
            <a:round/>
            <a:headEnd len="med" w="med" type="none"/>
            <a:tailEnd len="med" w="med" type="none"/>
          </a:ln>
        </p:spPr>
      </p:cxnSp>
      <p:sp>
        <p:nvSpPr>
          <p:cNvPr id="178" name="Shape 178"/>
          <p:cNvSpPr/>
          <p:nvPr/>
        </p:nvSpPr>
        <p:spPr>
          <a:xfrm>
            <a:off x="7210135" y="1857341"/>
            <a:ext cx="35901" cy="45112"/>
          </a:xfrm>
          <a:custGeom>
            <a:pathLst>
              <a:path extrusionOk="0" h="120000" w="120000">
                <a:moveTo>
                  <a:pt x="120000" y="120000"/>
                </a:moveTo>
                <a:lnTo>
                  <a:pt x="0" y="43466"/>
                </a:lnTo>
                <a:lnTo>
                  <a:pt x="89916" y="0"/>
                </a:lnTo>
                <a:lnTo>
                  <a:pt x="1200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9" name="Shape 179"/>
          <p:cNvSpPr/>
          <p:nvPr/>
        </p:nvSpPr>
        <p:spPr>
          <a:xfrm>
            <a:off x="7210135" y="1857341"/>
            <a:ext cx="35901" cy="45112"/>
          </a:xfrm>
          <a:custGeom>
            <a:pathLst>
              <a:path extrusionOk="0" h="120000" w="120000">
                <a:moveTo>
                  <a:pt x="0" y="43466"/>
                </a:moveTo>
                <a:lnTo>
                  <a:pt x="120000" y="120000"/>
                </a:lnTo>
                <a:lnTo>
                  <a:pt x="89916" y="0"/>
                </a:lnTo>
                <a:lnTo>
                  <a:pt x="0" y="43466"/>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80" name="Shape 180"/>
          <p:cNvCxnSpPr/>
          <p:nvPr/>
        </p:nvCxnSpPr>
        <p:spPr>
          <a:xfrm flipH="1">
            <a:off x="6375512" y="1461650"/>
            <a:ext cx="283401" cy="470055"/>
          </a:xfrm>
          <a:prstGeom prst="straightConnector1">
            <a:avLst/>
          </a:prstGeom>
          <a:noFill/>
          <a:ln cap="flat" cmpd="sng" w="9525">
            <a:solidFill>
              <a:srgbClr val="595959"/>
            </a:solidFill>
            <a:prstDash val="solid"/>
            <a:round/>
            <a:headEnd len="med" w="med" type="none"/>
            <a:tailEnd len="med" w="med" type="none"/>
          </a:ln>
        </p:spPr>
      </p:cxnSp>
      <p:sp>
        <p:nvSpPr>
          <p:cNvPr id="181" name="Shape 181"/>
          <p:cNvSpPr/>
          <p:nvPr/>
        </p:nvSpPr>
        <p:spPr>
          <a:xfrm>
            <a:off x="6353187" y="1923582"/>
            <a:ext cx="35801" cy="45145"/>
          </a:xfrm>
          <a:custGeom>
            <a:pathLst>
              <a:path extrusionOk="0" h="120000" w="120000">
                <a:moveTo>
                  <a:pt x="0" y="120000"/>
                </a:moveTo>
                <a:lnTo>
                  <a:pt x="29661" y="0"/>
                </a:lnTo>
                <a:lnTo>
                  <a:pt x="120000" y="43188"/>
                </a:lnTo>
                <a:lnTo>
                  <a:pt x="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 name="Shape 182"/>
          <p:cNvSpPr/>
          <p:nvPr/>
        </p:nvSpPr>
        <p:spPr>
          <a:xfrm>
            <a:off x="6353187" y="1923582"/>
            <a:ext cx="35801" cy="45145"/>
          </a:xfrm>
          <a:custGeom>
            <a:pathLst>
              <a:path extrusionOk="0" h="120000" w="120000">
                <a:moveTo>
                  <a:pt x="29661" y="0"/>
                </a:moveTo>
                <a:lnTo>
                  <a:pt x="0" y="120000"/>
                </a:lnTo>
                <a:lnTo>
                  <a:pt x="120000" y="43188"/>
                </a:lnTo>
                <a:lnTo>
                  <a:pt x="29661" y="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 name="Shape 18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6" name="Shape 1216"/>
        <p:cNvGrpSpPr/>
        <p:nvPr/>
      </p:nvGrpSpPr>
      <p:grpSpPr>
        <a:xfrm>
          <a:off x="0" y="0"/>
          <a:ext cx="0" cy="0"/>
          <a:chOff x="0" y="0"/>
          <a:chExt cx="0" cy="0"/>
        </a:xfrm>
      </p:grpSpPr>
      <p:sp>
        <p:nvSpPr>
          <p:cNvPr id="1217" name="Shape 1217"/>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lang="en-US"/>
              <a:t>Discrimination discovery using</a:t>
            </a:r>
            <a:r>
              <a:rPr b="0" i="0" lang="en-US" sz="2800" u="none" cap="none" strike="noStrike">
                <a:solidFill>
                  <a:srgbClr val="664F81"/>
                </a:solidFill>
                <a:latin typeface="Palatino"/>
                <a:ea typeface="Palatino"/>
                <a:cs typeface="Palatino"/>
                <a:sym typeface="Palatino"/>
              </a:rPr>
              <a:t> random walks</a:t>
            </a:r>
            <a:endParaRPr/>
          </a:p>
        </p:txBody>
      </p:sp>
      <p:sp>
        <p:nvSpPr>
          <p:cNvPr id="1218" name="Shape 1218"/>
          <p:cNvSpPr/>
          <p:nvPr/>
        </p:nvSpPr>
        <p:spPr>
          <a:xfrm>
            <a:off x="384725" y="1216350"/>
            <a:ext cx="9144000" cy="337410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chemeClr val="dk1"/>
              </a:buClr>
              <a:buSzPts val="1100"/>
              <a:buFont typeface="Arial"/>
              <a:buNone/>
            </a:pPr>
            <a:r>
              <a:rPr lang="en-US" sz="1800">
                <a:solidFill>
                  <a:srgbClr val="595959"/>
                </a:solidFill>
              </a:rPr>
              <a:t>Our task is to assign a score of discrimination ds − : V → [0, 1] </a:t>
            </a:r>
            <a:endParaRPr sz="1800">
              <a:solidFill>
                <a:srgbClr val="595959"/>
              </a:solidFill>
            </a:endParaRPr>
          </a:p>
          <a:p>
            <a:pPr indent="12700" lvl="0" marL="0" marR="0" rtl="0" algn="l">
              <a:lnSpc>
                <a:spcPct val="100000"/>
              </a:lnSpc>
              <a:spcBef>
                <a:spcPts val="0"/>
              </a:spcBef>
              <a:spcAft>
                <a:spcPts val="0"/>
              </a:spcAft>
              <a:buClr>
                <a:schemeClr val="dk1"/>
              </a:buClr>
              <a:buSzPts val="1100"/>
              <a:buFont typeface="Arial"/>
              <a:buNone/>
            </a:pPr>
            <a:r>
              <a:rPr lang="en-US" sz="1800">
                <a:solidFill>
                  <a:srgbClr val="595959"/>
                </a:solidFill>
              </a:rPr>
              <a:t>to each node, so that the closer ds − (v) is to 1 the more discriminated </a:t>
            </a:r>
            <a:endParaRPr sz="1800">
              <a:solidFill>
                <a:srgbClr val="595959"/>
              </a:solidFill>
            </a:endParaRPr>
          </a:p>
          <a:p>
            <a:pPr indent="12700" lvl="0" marL="0" marR="0" rtl="0" algn="l">
              <a:lnSpc>
                <a:spcPct val="100000"/>
              </a:lnSpc>
              <a:spcBef>
                <a:spcPts val="0"/>
              </a:spcBef>
              <a:spcAft>
                <a:spcPts val="0"/>
              </a:spcAft>
              <a:buClr>
                <a:schemeClr val="dk1"/>
              </a:buClr>
              <a:buSzPts val="1100"/>
              <a:buFont typeface="Arial"/>
              <a:buNone/>
            </a:pPr>
            <a:r>
              <a:rPr lang="en-US" sz="1800">
                <a:solidFill>
                  <a:srgbClr val="595959"/>
                </a:solidFill>
              </a:rPr>
              <a:t>is the group represented by v.</a:t>
            </a:r>
            <a:endParaRPr sz="1800">
              <a:solidFill>
                <a:srgbClr val="595959"/>
              </a:solidFill>
            </a:endParaRPr>
          </a:p>
          <a:p>
            <a:pPr indent="12700" lvl="0" marL="0" marR="0" rtl="0" algn="l">
              <a:lnSpc>
                <a:spcPct val="100000"/>
              </a:lnSpc>
              <a:spcBef>
                <a:spcPts val="0"/>
              </a:spcBef>
              <a:spcAft>
                <a:spcPts val="0"/>
              </a:spcAft>
              <a:buClr>
                <a:srgbClr val="595959"/>
              </a:buClr>
              <a:buSzPts val="1800"/>
              <a:buFont typeface="Arial"/>
              <a:buNone/>
            </a:pPr>
            <a:r>
              <a:t/>
            </a:r>
            <a:endParaRPr sz="1800">
              <a:solidFill>
                <a:srgbClr val="595959"/>
              </a:solidFil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Start from the node we want to test (e.g. gender=female)</a:t>
            </a:r>
            <a:endParaRPr/>
          </a:p>
          <a:p>
            <a:pPr indent="-356234" lvl="0" marL="368300" marR="1696720"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Let δ+ represent the positive outcome node (e.g., high</a:t>
            </a:r>
            <a:r>
              <a:rPr lang="en-US" sz="1800">
                <a:solidFill>
                  <a:srgbClr val="595959"/>
                </a:solidFill>
              </a:rPr>
              <a:t> </a:t>
            </a:r>
            <a:r>
              <a:rPr b="0" i="0" lang="en-US" sz="1800" u="none" cap="none" strike="noStrike">
                <a:solidFill>
                  <a:srgbClr val="595959"/>
                </a:solidFill>
                <a:latin typeface="Arial"/>
                <a:ea typeface="Arial"/>
                <a:cs typeface="Arial"/>
                <a:sym typeface="Arial"/>
              </a:rPr>
              <a:t>salary)  δ- the</a:t>
            </a:r>
            <a:r>
              <a:rPr lang="en-US" sz="1800">
                <a:solidFill>
                  <a:srgbClr val="595959"/>
                </a:solidFill>
              </a:rPr>
              <a:t> </a:t>
            </a:r>
            <a:r>
              <a:rPr b="0" i="0" lang="en-US" sz="1800" u="none" cap="none" strike="noStrike">
                <a:solidFill>
                  <a:srgbClr val="595959"/>
                </a:solidFill>
                <a:latin typeface="Arial"/>
                <a:ea typeface="Arial"/>
                <a:cs typeface="Arial"/>
                <a:sym typeface="Arial"/>
              </a:rPr>
              <a:t>negative outcome (e.g., low salary)</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5080" rtl="0" algn="l">
              <a:lnSpc>
                <a:spcPct val="187500"/>
              </a:lnSpc>
              <a:spcBef>
                <a:spcPts val="0"/>
              </a:spcBef>
              <a:spcAft>
                <a:spcPts val="0"/>
              </a:spcAft>
              <a:buClr>
                <a:srgbClr val="595959"/>
              </a:buClr>
              <a:buSzPts val="1800"/>
              <a:buFont typeface="Arial"/>
              <a:buNone/>
            </a:pPr>
            <a:r>
              <a:t/>
            </a:r>
            <a:endParaRPr/>
          </a:p>
        </p:txBody>
      </p:sp>
      <p:sp>
        <p:nvSpPr>
          <p:cNvPr id="1219" name="Shape 1219"/>
          <p:cNvSpPr txBox="1"/>
          <p:nvPr>
            <p:ph idx="12" type="sldNum"/>
          </p:nvPr>
        </p:nvSpPr>
        <p:spPr>
          <a:xfrm>
            <a:off x="8698203" y="4778061"/>
            <a:ext cx="240570"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3" name="Shape 1223"/>
        <p:cNvGrpSpPr/>
        <p:nvPr/>
      </p:nvGrpSpPr>
      <p:grpSpPr>
        <a:xfrm>
          <a:off x="0" y="0"/>
          <a:ext cx="0" cy="0"/>
          <a:chOff x="0" y="0"/>
          <a:chExt cx="0" cy="0"/>
        </a:xfrm>
      </p:grpSpPr>
      <p:sp>
        <p:nvSpPr>
          <p:cNvPr id="1224" name="Shape 1224"/>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12700" lvl="0" marL="0" rtl="0">
              <a:spcBef>
                <a:spcPts val="0"/>
              </a:spcBef>
              <a:spcAft>
                <a:spcPts val="0"/>
              </a:spcAft>
              <a:buClr>
                <a:srgbClr val="664F81"/>
              </a:buClr>
              <a:buSzPts val="2800"/>
              <a:buFont typeface="Palatino"/>
              <a:buNone/>
            </a:pPr>
            <a:r>
              <a:rPr lang="en-US"/>
              <a:t>Discrimination discovery using random walks</a:t>
            </a:r>
            <a:endParaRPr/>
          </a:p>
          <a:p>
            <a:pPr indent="0" lvl="0" marL="0">
              <a:spcBef>
                <a:spcPts val="0"/>
              </a:spcBef>
              <a:spcAft>
                <a:spcPts val="0"/>
              </a:spcAft>
              <a:buNone/>
            </a:pPr>
            <a:r>
              <a:t/>
            </a:r>
            <a:endParaRPr/>
          </a:p>
        </p:txBody>
      </p:sp>
      <p:sp>
        <p:nvSpPr>
          <p:cNvPr id="1225" name="Shape 1225"/>
          <p:cNvSpPr txBox="1"/>
          <p:nvPr>
            <p:ph idx="1" type="body"/>
          </p:nvPr>
        </p:nvSpPr>
        <p:spPr>
          <a:xfrm>
            <a:off x="384725" y="1176351"/>
            <a:ext cx="8374500" cy="3060600"/>
          </a:xfrm>
          <a:prstGeom prst="rect">
            <a:avLst/>
          </a:prstGeom>
        </p:spPr>
        <p:txBody>
          <a:bodyPr anchorCtr="0" anchor="t" bIns="91425" lIns="91425" spcFirstLastPara="1" rIns="91425" wrap="square" tIns="91425">
            <a:noAutofit/>
          </a:bodyPr>
          <a:lstStyle/>
          <a:p>
            <a:pPr indent="12700" lvl="0" marL="0" rtl="0">
              <a:spcBef>
                <a:spcPts val="0"/>
              </a:spcBef>
              <a:spcAft>
                <a:spcPts val="0"/>
              </a:spcAft>
              <a:buClr>
                <a:srgbClr val="595959"/>
              </a:buClr>
              <a:buSzPts val="1800"/>
              <a:buFont typeface="Arial"/>
              <a:buNone/>
            </a:pPr>
            <a:r>
              <a:rPr lang="en-US">
                <a:solidFill>
                  <a:srgbClr val="595959"/>
                </a:solidFill>
                <a:latin typeface="Arial"/>
                <a:ea typeface="Arial"/>
                <a:cs typeface="Arial"/>
                <a:sym typeface="Arial"/>
              </a:rPr>
              <a:t>Perform </a:t>
            </a:r>
            <a:r>
              <a:rPr i="1" lang="en-US">
                <a:solidFill>
                  <a:srgbClr val="595959"/>
                </a:solidFill>
                <a:latin typeface="Arial"/>
                <a:ea typeface="Arial"/>
                <a:cs typeface="Arial"/>
                <a:sym typeface="Arial"/>
              </a:rPr>
              <a:t>n </a:t>
            </a:r>
            <a:r>
              <a:rPr lang="en-US">
                <a:solidFill>
                  <a:srgbClr val="595959"/>
                </a:solidFill>
                <a:latin typeface="Arial"/>
                <a:ea typeface="Arial"/>
                <a:cs typeface="Arial"/>
                <a:sym typeface="Arial"/>
              </a:rPr>
              <a:t>random walks starting from v</a:t>
            </a:r>
            <a:endParaRPr>
              <a:solidFill>
                <a:srgbClr val="595959"/>
              </a:solidFill>
              <a:latin typeface="Arial"/>
              <a:ea typeface="Arial"/>
              <a:cs typeface="Arial"/>
              <a:sym typeface="Arial"/>
            </a:endParaRPr>
          </a:p>
          <a:p>
            <a:pPr indent="12700" lvl="0" marL="0" rtl="0">
              <a:spcBef>
                <a:spcPts val="0"/>
              </a:spcBef>
              <a:spcAft>
                <a:spcPts val="0"/>
              </a:spcAft>
              <a:buClr>
                <a:srgbClr val="595959"/>
              </a:buClr>
              <a:buSzPts val="1800"/>
              <a:buFont typeface="Arial"/>
              <a:buNone/>
            </a:pPr>
            <a:r>
              <a:t/>
            </a:r>
            <a:endParaRPr>
              <a:solidFill>
                <a:srgbClr val="595959"/>
              </a:solidFill>
              <a:latin typeface="Arial"/>
              <a:ea typeface="Arial"/>
              <a:cs typeface="Arial"/>
              <a:sym typeface="Arial"/>
            </a:endParaRPr>
          </a:p>
          <a:p>
            <a:pPr indent="12700" lvl="0" marL="0" marR="5080" rtl="0">
              <a:lnSpc>
                <a:spcPct val="187500"/>
              </a:lnSpc>
              <a:spcBef>
                <a:spcPts val="0"/>
              </a:spcBef>
              <a:spcAft>
                <a:spcPts val="0"/>
              </a:spcAft>
              <a:buNone/>
            </a:pPr>
            <a:r>
              <a:rPr lang="en-US">
                <a:solidFill>
                  <a:srgbClr val="595959"/>
                </a:solidFill>
                <a:latin typeface="Arial"/>
                <a:ea typeface="Arial"/>
                <a:cs typeface="Arial"/>
                <a:sym typeface="Arial"/>
              </a:rPr>
              <a:t>Let rw(v → δ-) be the number of random walks starting from v and ending in δ-  People with attribute v are discriminated if the fraction                            is large</a:t>
            </a:r>
            <a:endParaRPr>
              <a:solidFill>
                <a:srgbClr val="595959"/>
              </a:solidFill>
              <a:latin typeface="Arial"/>
              <a:ea typeface="Arial"/>
              <a:cs typeface="Arial"/>
              <a:sym typeface="Arial"/>
            </a:endParaRPr>
          </a:p>
          <a:p>
            <a:pPr indent="12700" lvl="0" marL="0" marR="5080" rtl="0">
              <a:lnSpc>
                <a:spcPct val="187500"/>
              </a:lnSpc>
              <a:spcBef>
                <a:spcPts val="0"/>
              </a:spcBef>
              <a:spcAft>
                <a:spcPts val="0"/>
              </a:spcAft>
              <a:buClr>
                <a:srgbClr val="595959"/>
              </a:buClr>
              <a:buSzPts val="1800"/>
              <a:buFont typeface="Arial"/>
              <a:buNone/>
            </a:pPr>
            <a:r>
              <a:t/>
            </a:r>
            <a:endParaRPr>
              <a:solidFill>
                <a:srgbClr val="595959"/>
              </a:solidFill>
              <a:latin typeface="Arial"/>
              <a:ea typeface="Arial"/>
              <a:cs typeface="Arial"/>
              <a:sym typeface="Arial"/>
            </a:endParaRPr>
          </a:p>
          <a:p>
            <a:pPr indent="0" lvl="0" marL="0">
              <a:spcBef>
                <a:spcPts val="0"/>
              </a:spcBef>
              <a:spcAft>
                <a:spcPts val="0"/>
              </a:spcAft>
              <a:buNone/>
            </a:pPr>
            <a:r>
              <a:rPr lang="en-US"/>
              <a:t>Indirect discrimination also can be captured by this method</a:t>
            </a:r>
            <a:endParaRPr/>
          </a:p>
        </p:txBody>
      </p:sp>
      <p:pic>
        <p:nvPicPr>
          <p:cNvPr id="1226" name="Shape 1226"/>
          <p:cNvPicPr preferRelativeResize="0"/>
          <p:nvPr/>
        </p:nvPicPr>
        <p:blipFill>
          <a:blip r:embed="rId3">
            <a:alphaModFix/>
          </a:blip>
          <a:stretch>
            <a:fillRect/>
          </a:stretch>
        </p:blipFill>
        <p:spPr>
          <a:xfrm>
            <a:off x="6037125" y="2257875"/>
            <a:ext cx="1620975" cy="54657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0" name="Shape 1230"/>
        <p:cNvGrpSpPr/>
        <p:nvPr/>
      </p:nvGrpSpPr>
      <p:grpSpPr>
        <a:xfrm>
          <a:off x="0" y="0"/>
          <a:ext cx="0" cy="0"/>
          <a:chOff x="0" y="0"/>
          <a:chExt cx="0" cy="0"/>
        </a:xfrm>
      </p:grpSpPr>
      <p:sp>
        <p:nvSpPr>
          <p:cNvPr id="1231" name="Shape 1231"/>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Genuine requirement</a:t>
            </a:r>
            <a:endParaRPr/>
          </a:p>
        </p:txBody>
      </p:sp>
      <p:sp>
        <p:nvSpPr>
          <p:cNvPr id="1232" name="Shape 1232"/>
          <p:cNvSpPr txBox="1"/>
          <p:nvPr>
            <p:ph idx="1" type="body"/>
          </p:nvPr>
        </p:nvSpPr>
        <p:spPr>
          <a:xfrm>
            <a:off x="384725" y="1176352"/>
            <a:ext cx="8374500" cy="403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The legal concept of genuine requirement refers to detecting that part of the discrimination which may be explained by other, legally-grounded, attributes; </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US"/>
              <a:t>Eg:  </a:t>
            </a:r>
            <a:r>
              <a:rPr b="1" lang="en-US"/>
              <a:t>denying credit </a:t>
            </a:r>
            <a:r>
              <a:rPr lang="en-US"/>
              <a:t>to women may be explainable by the fact that most of them</a:t>
            </a:r>
            <a:endParaRPr/>
          </a:p>
          <a:p>
            <a:pPr indent="0" lvl="0" marL="0">
              <a:spcBef>
                <a:spcPts val="0"/>
              </a:spcBef>
              <a:spcAft>
                <a:spcPts val="0"/>
              </a:spcAft>
              <a:buNone/>
            </a:pPr>
            <a:r>
              <a:rPr lang="en-US"/>
              <a:t>have low salary or delay in returning previous credits.</a:t>
            </a:r>
            <a:endParaRPr/>
          </a:p>
          <a:p>
            <a:pPr indent="0" lvl="0" marL="0">
              <a:spcBef>
                <a:spcPts val="0"/>
              </a:spcBef>
              <a:spcAft>
                <a:spcPts val="0"/>
              </a:spcAft>
              <a:buNone/>
            </a:pPr>
            <a:r>
              <a:t/>
            </a:r>
            <a:endParaRPr/>
          </a:p>
          <a:p>
            <a:pPr indent="0" lvl="0" marL="0">
              <a:spcBef>
                <a:spcPts val="0"/>
              </a:spcBef>
              <a:spcAft>
                <a:spcPts val="0"/>
              </a:spcAft>
              <a:buNone/>
            </a:pPr>
            <a:r>
              <a:rPr lang="en-US"/>
              <a:t>Let v ∈ V be the node representing the group which is suspected of being discriminated, and u_l ∈ V be a node whose causal relation with a negative or positive decision is legally grounded. As before, δ − and δ + denote the negative and positive decision, respectively.</a:t>
            </a:r>
            <a:endParaRPr/>
          </a:p>
          <a:p>
            <a:pPr indent="0" lvl="0" marL="0">
              <a:spcBef>
                <a:spcPts val="0"/>
              </a:spcBef>
              <a:spcAft>
                <a:spcPts val="0"/>
              </a:spcAft>
              <a:buNone/>
            </a:pPr>
            <a:r>
              <a:t/>
            </a:r>
            <a:endParaRPr/>
          </a:p>
          <a:p>
            <a:pPr indent="0" lvl="0" marL="0">
              <a:spcBef>
                <a:spcPts val="0"/>
              </a:spcBef>
              <a:spcAft>
                <a:spcPts val="0"/>
              </a:spcAft>
              <a:buNone/>
            </a:pPr>
            <a:r>
              <a:t/>
            </a:r>
            <a:endParaRPr/>
          </a:p>
        </p:txBody>
      </p:sp>
      <p:pic>
        <p:nvPicPr>
          <p:cNvPr id="1233" name="Shape 1233"/>
          <p:cNvPicPr preferRelativeResize="0"/>
          <p:nvPr/>
        </p:nvPicPr>
        <p:blipFill>
          <a:blip r:embed="rId3">
            <a:alphaModFix/>
          </a:blip>
          <a:stretch>
            <a:fillRect/>
          </a:stretch>
        </p:blipFill>
        <p:spPr>
          <a:xfrm>
            <a:off x="4208325" y="3850425"/>
            <a:ext cx="2888675" cy="916575"/>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7" name="Shape 1237"/>
        <p:cNvGrpSpPr/>
        <p:nvPr/>
      </p:nvGrpSpPr>
      <p:grpSpPr>
        <a:xfrm>
          <a:off x="0" y="0"/>
          <a:ext cx="0" cy="0"/>
          <a:chOff x="0" y="0"/>
          <a:chExt cx="0" cy="0"/>
        </a:xfrm>
      </p:grpSpPr>
      <p:sp>
        <p:nvSpPr>
          <p:cNvPr id="1238" name="Shape 1238"/>
          <p:cNvSpPr txBox="1"/>
          <p:nvPr>
            <p:ph type="title"/>
          </p:nvPr>
        </p:nvSpPr>
        <p:spPr>
          <a:xfrm>
            <a:off x="384723" y="503825"/>
            <a:ext cx="8374500" cy="488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Individual and subgroup discrimination</a:t>
            </a:r>
            <a:endParaRPr/>
          </a:p>
        </p:txBody>
      </p:sp>
      <p:sp>
        <p:nvSpPr>
          <p:cNvPr id="1239" name="Shape 1239"/>
          <p:cNvSpPr txBox="1"/>
          <p:nvPr>
            <p:ph idx="1" type="body"/>
          </p:nvPr>
        </p:nvSpPr>
        <p:spPr>
          <a:xfrm>
            <a:off x="384725" y="1176350"/>
            <a:ext cx="8530800" cy="347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400"/>
              <a:t>S</a:t>
            </a:r>
            <a:r>
              <a:rPr lang="en-US" sz="1400"/>
              <a:t>ubgroup discrimination refers to discrimination against a subgroup described by a combination of multiple protected and non-protected attributes: personal data, demographics, social, economic and cultural indicators, etc.</a:t>
            </a:r>
            <a:endParaRPr sz="1400"/>
          </a:p>
          <a:p>
            <a:pPr indent="0" lvl="0" marL="0">
              <a:spcBef>
                <a:spcPts val="0"/>
              </a:spcBef>
              <a:spcAft>
                <a:spcPts val="0"/>
              </a:spcAft>
              <a:buNone/>
            </a:pPr>
            <a:r>
              <a:t/>
            </a:r>
            <a:endParaRPr sz="1400"/>
          </a:p>
          <a:p>
            <a:pPr indent="0" lvl="0" marL="0">
              <a:spcBef>
                <a:spcPts val="0"/>
              </a:spcBef>
              <a:spcAft>
                <a:spcPts val="0"/>
              </a:spcAft>
              <a:buNone/>
            </a:pPr>
            <a:r>
              <a:rPr lang="en-US" sz="1400"/>
              <a:t>In order to define a discrimination score for v1 , .  vn , we perform a personalized PageRank                        computation with respect to v1 , . . . , vn , denotes of proximity/relevance to {v1, … , vn } for each other node u </a:t>
            </a:r>
            <a:endParaRPr sz="1400"/>
          </a:p>
          <a:p>
            <a:pPr indent="0" lvl="0" marL="0">
              <a:spcBef>
                <a:spcPts val="0"/>
              </a:spcBef>
              <a:spcAft>
                <a:spcPts val="0"/>
              </a:spcAft>
              <a:buNone/>
            </a:pPr>
            <a:r>
              <a:t/>
            </a:r>
            <a:endParaRPr sz="1400"/>
          </a:p>
          <a:p>
            <a:pPr indent="0" lvl="0" marL="0" rtl="0">
              <a:spcBef>
                <a:spcPts val="0"/>
              </a:spcBef>
              <a:spcAft>
                <a:spcPts val="0"/>
              </a:spcAft>
              <a:buNone/>
            </a:pPr>
            <a:r>
              <a:rPr lang="en-US" sz="1400"/>
              <a:t>let δ − ∈ V and δ + ∈ V denote the nodes indicating the negative and positive decision</a:t>
            </a:r>
            <a:endParaRPr sz="1400"/>
          </a:p>
        </p:txBody>
      </p:sp>
      <p:pic>
        <p:nvPicPr>
          <p:cNvPr id="1240" name="Shape 1240"/>
          <p:cNvPicPr preferRelativeResize="0"/>
          <p:nvPr/>
        </p:nvPicPr>
        <p:blipFill>
          <a:blip r:embed="rId3">
            <a:alphaModFix/>
          </a:blip>
          <a:stretch>
            <a:fillRect/>
          </a:stretch>
        </p:blipFill>
        <p:spPr>
          <a:xfrm>
            <a:off x="1839200" y="3559500"/>
            <a:ext cx="4860375" cy="989300"/>
          </a:xfrm>
          <a:prstGeom prst="rect">
            <a:avLst/>
          </a:prstGeom>
          <a:noFill/>
          <a:ln>
            <a:noFill/>
          </a:ln>
        </p:spPr>
      </p:pic>
      <p:pic>
        <p:nvPicPr>
          <p:cNvPr id="1241" name="Shape 1241"/>
          <p:cNvPicPr preferRelativeResize="0"/>
          <p:nvPr/>
        </p:nvPicPr>
        <p:blipFill>
          <a:blip r:embed="rId4">
            <a:alphaModFix/>
          </a:blip>
          <a:stretch>
            <a:fillRect/>
          </a:stretch>
        </p:blipFill>
        <p:spPr>
          <a:xfrm>
            <a:off x="7751600" y="2096575"/>
            <a:ext cx="1080675" cy="279825"/>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5" name="Shape 1245"/>
        <p:cNvGrpSpPr/>
        <p:nvPr/>
      </p:nvGrpSpPr>
      <p:grpSpPr>
        <a:xfrm>
          <a:off x="0" y="0"/>
          <a:ext cx="0" cy="0"/>
          <a:chOff x="0" y="0"/>
          <a:chExt cx="0" cy="0"/>
        </a:xfrm>
      </p:grpSpPr>
      <p:sp>
        <p:nvSpPr>
          <p:cNvPr id="1246" name="Shape 124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Result: top discriminated groups</a:t>
            </a:r>
            <a:endParaRPr/>
          </a:p>
        </p:txBody>
      </p:sp>
      <p:sp>
        <p:nvSpPr>
          <p:cNvPr id="1247" name="Shape 1247"/>
          <p:cNvSpPr/>
          <p:nvPr/>
        </p:nvSpPr>
        <p:spPr>
          <a:xfrm>
            <a:off x="402838" y="1991921"/>
            <a:ext cx="3784903" cy="1577514"/>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48" name="Shape 1248"/>
          <p:cNvSpPr/>
          <p:nvPr/>
        </p:nvSpPr>
        <p:spPr>
          <a:xfrm>
            <a:off x="3197343" y="2266569"/>
            <a:ext cx="990299" cy="1290000"/>
          </a:xfrm>
          <a:prstGeom prst="rect">
            <a:avLst/>
          </a:prstGeom>
          <a:noFill/>
          <a:ln cap="flat" cmpd="sng" w="190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49" name="Shape 1249"/>
          <p:cNvSpPr/>
          <p:nvPr/>
        </p:nvSpPr>
        <p:spPr>
          <a:xfrm>
            <a:off x="4547391" y="1991921"/>
            <a:ext cx="3917042" cy="1564648"/>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50" name="Shape 1250"/>
          <p:cNvSpPr/>
          <p:nvPr/>
        </p:nvSpPr>
        <p:spPr>
          <a:xfrm>
            <a:off x="7474135" y="2266569"/>
            <a:ext cx="990299" cy="1240200"/>
          </a:xfrm>
          <a:prstGeom prst="rect">
            <a:avLst/>
          </a:prstGeom>
          <a:noFill/>
          <a:ln cap="flat" cmpd="sng" w="190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51" name="Shape 1251"/>
          <p:cNvSpPr/>
          <p:nvPr/>
        </p:nvSpPr>
        <p:spPr>
          <a:xfrm>
            <a:off x="1356124" y="1475981"/>
            <a:ext cx="1920240"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Census Income Dataset</a:t>
            </a:r>
            <a:endParaRPr/>
          </a:p>
        </p:txBody>
      </p:sp>
      <p:sp>
        <p:nvSpPr>
          <p:cNvPr id="1252" name="Shape 1252"/>
          <p:cNvSpPr/>
          <p:nvPr/>
        </p:nvSpPr>
        <p:spPr>
          <a:xfrm>
            <a:off x="6156716" y="1475981"/>
            <a:ext cx="1782447"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German credit dataset</a:t>
            </a:r>
            <a:endParaRPr/>
          </a:p>
        </p:txBody>
      </p:sp>
      <p:sp>
        <p:nvSpPr>
          <p:cNvPr id="1253" name="Shape 1253"/>
          <p:cNvSpPr txBox="1"/>
          <p:nvPr>
            <p:ph idx="12" type="sldNum"/>
          </p:nvPr>
        </p:nvSpPr>
        <p:spPr>
          <a:xfrm>
            <a:off x="8698203" y="4778061"/>
            <a:ext cx="240570"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254" name="Shape 1254"/>
          <p:cNvSpPr txBox="1"/>
          <p:nvPr/>
        </p:nvSpPr>
        <p:spPr>
          <a:xfrm>
            <a:off x="779325" y="3956500"/>
            <a:ext cx="3784800" cy="48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t>Discriminated with respect to “Income”</a:t>
            </a:r>
            <a:endParaRPr b="1"/>
          </a:p>
        </p:txBody>
      </p:sp>
      <p:sp>
        <p:nvSpPr>
          <p:cNvPr id="1255" name="Shape 1255"/>
          <p:cNvSpPr txBox="1"/>
          <p:nvPr/>
        </p:nvSpPr>
        <p:spPr>
          <a:xfrm>
            <a:off x="4894125" y="4032700"/>
            <a:ext cx="4135500" cy="4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Discriminated with respect to “Credit Permit”</a:t>
            </a:r>
            <a:endParaRPr b="1"/>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9" name="Shape 1259"/>
        <p:cNvGrpSpPr/>
        <p:nvPr/>
      </p:nvGrpSpPr>
      <p:grpSpPr>
        <a:xfrm>
          <a:off x="0" y="0"/>
          <a:ext cx="0" cy="0"/>
          <a:chOff x="0" y="0"/>
          <a:chExt cx="0" cy="0"/>
        </a:xfrm>
      </p:grpSpPr>
      <p:sp>
        <p:nvSpPr>
          <p:cNvPr id="1260" name="Shape 1260"/>
          <p:cNvSpPr txBox="1"/>
          <p:nvPr>
            <p:ph type="title"/>
          </p:nvPr>
        </p:nvSpPr>
        <p:spPr>
          <a:xfrm>
            <a:off x="384723" y="503825"/>
            <a:ext cx="8224116" cy="57867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Result: fraction of explainable discrimination</a:t>
            </a:r>
            <a:endParaRPr/>
          </a:p>
        </p:txBody>
      </p:sp>
      <p:sp>
        <p:nvSpPr>
          <p:cNvPr id="1261" name="Shape 1261"/>
          <p:cNvSpPr/>
          <p:nvPr/>
        </p:nvSpPr>
        <p:spPr>
          <a:xfrm>
            <a:off x="719619" y="1733919"/>
            <a:ext cx="7477791" cy="174327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62" name="Shape 1262"/>
          <p:cNvSpPr txBox="1"/>
          <p:nvPr>
            <p:ph idx="12" type="sldNum"/>
          </p:nvPr>
        </p:nvSpPr>
        <p:spPr>
          <a:xfrm>
            <a:off x="8698203" y="4778061"/>
            <a:ext cx="240570"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6" name="Shape 1266"/>
        <p:cNvGrpSpPr/>
        <p:nvPr/>
      </p:nvGrpSpPr>
      <p:grpSpPr>
        <a:xfrm>
          <a:off x="0" y="0"/>
          <a:ext cx="0" cy="0"/>
          <a:chOff x="0" y="0"/>
          <a:chExt cx="0" cy="0"/>
        </a:xfrm>
      </p:grpSpPr>
      <p:sp>
        <p:nvSpPr>
          <p:cNvPr id="1267" name="Shape 1267"/>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1268" name="Shape 1268"/>
          <p:cNvSpPr/>
          <p:nvPr/>
        </p:nvSpPr>
        <p:spPr>
          <a:xfrm>
            <a:off x="384723" y="1216355"/>
            <a:ext cx="9785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Definition</a:t>
            </a:r>
            <a:endParaRPr/>
          </a:p>
        </p:txBody>
      </p:sp>
      <p:sp>
        <p:nvSpPr>
          <p:cNvPr id="1269" name="Shape 1269"/>
          <p:cNvSpPr/>
          <p:nvPr/>
        </p:nvSpPr>
        <p:spPr>
          <a:xfrm>
            <a:off x="384724" y="1730704"/>
            <a:ext cx="2679065"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Data mining approaches</a:t>
            </a:r>
            <a:endParaRPr/>
          </a:p>
        </p:txBody>
      </p:sp>
      <p:sp>
        <p:nvSpPr>
          <p:cNvPr id="1270" name="Shape 1270"/>
          <p:cNvSpPr/>
          <p:nvPr/>
        </p:nvSpPr>
        <p:spPr>
          <a:xfrm>
            <a:off x="384723" y="2245053"/>
            <a:ext cx="13468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Case studies</a:t>
            </a:r>
            <a:endParaRPr/>
          </a:p>
        </p:txBody>
      </p:sp>
      <p:sp>
        <p:nvSpPr>
          <p:cNvPr id="1271" name="Shape 1271"/>
          <p:cNvSpPr/>
          <p:nvPr/>
        </p:nvSpPr>
        <p:spPr>
          <a:xfrm>
            <a:off x="384722" y="2759400"/>
            <a:ext cx="3668399" cy="2592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discovery on the web</a:t>
            </a:r>
            <a:endParaRPr/>
          </a:p>
        </p:txBody>
      </p:sp>
      <p:sp>
        <p:nvSpPr>
          <p:cNvPr id="1272" name="Shape 1272"/>
          <p:cNvSpPr/>
          <p:nvPr/>
        </p:nvSpPr>
        <p:spPr>
          <a:xfrm>
            <a:off x="4610258" y="1467645"/>
            <a:ext cx="2795397" cy="1477398"/>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Classification rule mining  k-NN classification  Bayesian networks  Probabilistic causation </a:t>
            </a:r>
            <a:r>
              <a:rPr b="1" i="0" lang="en-US" sz="1800" u="none" cap="none" strike="noStrike">
                <a:solidFill>
                  <a:srgbClr val="595959"/>
                </a:solidFill>
                <a:latin typeface="Arial"/>
                <a:ea typeface="Arial"/>
                <a:cs typeface="Arial"/>
                <a:sym typeface="Arial"/>
              </a:rPr>
              <a:t>Privacy attack strategies</a:t>
            </a:r>
            <a:endParaRPr/>
          </a:p>
        </p:txBody>
      </p:sp>
      <p:sp>
        <p:nvSpPr>
          <p:cNvPr id="1273" name="Shape 1273"/>
          <p:cNvSpPr/>
          <p:nvPr/>
        </p:nvSpPr>
        <p:spPr>
          <a:xfrm>
            <a:off x="3648066" y="1184396"/>
            <a:ext cx="1337399" cy="2043897"/>
          </a:xfrm>
          <a:custGeom>
            <a:pathLst>
              <a:path extrusionOk="0" h="120000" w="120000">
                <a:moveTo>
                  <a:pt x="120000" y="120000"/>
                </a:moveTo>
                <a:lnTo>
                  <a:pt x="113000" y="119983"/>
                </a:lnTo>
                <a:lnTo>
                  <a:pt x="106244" y="119927"/>
                </a:lnTo>
                <a:lnTo>
                  <a:pt x="99766" y="119838"/>
                </a:lnTo>
                <a:lnTo>
                  <a:pt x="93611" y="119722"/>
                </a:lnTo>
                <a:lnTo>
                  <a:pt x="87833" y="119572"/>
                </a:lnTo>
                <a:lnTo>
                  <a:pt x="82472" y="119400"/>
                </a:lnTo>
                <a:lnTo>
                  <a:pt x="77572" y="119200"/>
                </a:lnTo>
                <a:lnTo>
                  <a:pt x="73183" y="118977"/>
                </a:lnTo>
                <a:lnTo>
                  <a:pt x="69338" y="118733"/>
                </a:lnTo>
                <a:lnTo>
                  <a:pt x="63500" y="118188"/>
                </a:lnTo>
                <a:lnTo>
                  <a:pt x="60000" y="117266"/>
                </a:lnTo>
                <a:lnTo>
                  <a:pt x="60000" y="45261"/>
                </a:lnTo>
                <a:lnTo>
                  <a:pt x="59594" y="44944"/>
                </a:lnTo>
                <a:lnTo>
                  <a:pt x="53900" y="44061"/>
                </a:lnTo>
                <a:lnTo>
                  <a:pt x="46816" y="43555"/>
                </a:lnTo>
                <a:lnTo>
                  <a:pt x="42427" y="43327"/>
                </a:lnTo>
                <a:lnTo>
                  <a:pt x="37527" y="43127"/>
                </a:lnTo>
                <a:lnTo>
                  <a:pt x="32166" y="42955"/>
                </a:lnTo>
                <a:lnTo>
                  <a:pt x="26388" y="42805"/>
                </a:lnTo>
                <a:lnTo>
                  <a:pt x="20233" y="42688"/>
                </a:lnTo>
                <a:lnTo>
                  <a:pt x="13755" y="42600"/>
                </a:lnTo>
                <a:lnTo>
                  <a:pt x="7000" y="42550"/>
                </a:lnTo>
                <a:lnTo>
                  <a:pt x="0" y="42527"/>
                </a:lnTo>
                <a:lnTo>
                  <a:pt x="7000" y="42511"/>
                </a:lnTo>
                <a:lnTo>
                  <a:pt x="13755" y="42455"/>
                </a:lnTo>
                <a:lnTo>
                  <a:pt x="20233" y="42372"/>
                </a:lnTo>
                <a:lnTo>
                  <a:pt x="26388" y="42250"/>
                </a:lnTo>
                <a:lnTo>
                  <a:pt x="32166" y="42105"/>
                </a:lnTo>
                <a:lnTo>
                  <a:pt x="37527" y="41927"/>
                </a:lnTo>
                <a:lnTo>
                  <a:pt x="42427" y="41727"/>
                </a:lnTo>
                <a:lnTo>
                  <a:pt x="46816" y="41505"/>
                </a:lnTo>
                <a:lnTo>
                  <a:pt x="50661" y="41261"/>
                </a:lnTo>
                <a:lnTo>
                  <a:pt x="56500" y="40716"/>
                </a:lnTo>
                <a:lnTo>
                  <a:pt x="60000" y="39794"/>
                </a:lnTo>
                <a:lnTo>
                  <a:pt x="60000" y="2733"/>
                </a:lnTo>
                <a:lnTo>
                  <a:pt x="64566" y="1688"/>
                </a:lnTo>
                <a:lnTo>
                  <a:pt x="70077" y="1216"/>
                </a:lnTo>
                <a:lnTo>
                  <a:pt x="77572" y="800"/>
                </a:lnTo>
                <a:lnTo>
                  <a:pt x="81466" y="638"/>
                </a:lnTo>
                <a:lnTo>
                  <a:pt x="85633" y="494"/>
                </a:lnTo>
                <a:lnTo>
                  <a:pt x="90038" y="366"/>
                </a:lnTo>
                <a:lnTo>
                  <a:pt x="94655" y="255"/>
                </a:lnTo>
                <a:lnTo>
                  <a:pt x="99466" y="166"/>
                </a:lnTo>
                <a:lnTo>
                  <a:pt x="104427" y="94"/>
                </a:lnTo>
                <a:lnTo>
                  <a:pt x="109522" y="44"/>
                </a:lnTo>
                <a:lnTo>
                  <a:pt x="114722" y="11"/>
                </a:lnTo>
                <a:lnTo>
                  <a:pt x="120000" y="0"/>
                </a:lnTo>
              </a:path>
            </a:pathLst>
          </a:custGeom>
          <a:noFill/>
          <a:ln cap="flat" cmpd="sng" w="190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74" name="Shape 1274"/>
          <p:cNvSpPr txBox="1"/>
          <p:nvPr>
            <p:ph idx="12" type="sldNum"/>
          </p:nvPr>
        </p:nvSpPr>
        <p:spPr>
          <a:xfrm>
            <a:off x="8698203" y="4778061"/>
            <a:ext cx="240570"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275" name="Shape 1275"/>
          <p:cNvSpPr/>
          <p:nvPr/>
        </p:nvSpPr>
        <p:spPr>
          <a:xfrm>
            <a:off x="384723" y="4350137"/>
            <a:ext cx="7019292" cy="135547"/>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S. Ruggieri, S. Hajian, F. Kamiran, X. Zhang (2014). </a:t>
            </a:r>
            <a:r>
              <a:rPr b="0" i="1" lang="en-US" sz="1000" u="sng" cap="none" strike="noStrike">
                <a:solidFill>
                  <a:schemeClr val="hlink"/>
                </a:solidFill>
                <a:latin typeface="Arial"/>
                <a:ea typeface="Arial"/>
                <a:cs typeface="Arial"/>
                <a:sym typeface="Arial"/>
                <a:hlinkClick r:id="rId3"/>
              </a:rPr>
              <a:t>Anti-discrimination analysis using privacy attack strategies</a:t>
            </a:r>
            <a:r>
              <a:rPr b="0" i="1" lang="en-US" sz="1000" u="none" cap="none" strike="noStrike">
                <a:solidFill>
                  <a:srgbClr val="666666"/>
                </a:solidFill>
                <a:latin typeface="Arial"/>
                <a:ea typeface="Arial"/>
                <a:cs typeface="Arial"/>
                <a:sym typeface="Arial"/>
              </a:rPr>
              <a:t>. In PKDD'14.</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9" name="Shape 1279"/>
        <p:cNvGrpSpPr/>
        <p:nvPr/>
      </p:nvGrpSpPr>
      <p:grpSpPr>
        <a:xfrm>
          <a:off x="0" y="0"/>
          <a:ext cx="0" cy="0"/>
          <a:chOff x="0" y="0"/>
          <a:chExt cx="0" cy="0"/>
        </a:xfrm>
      </p:grpSpPr>
      <p:sp>
        <p:nvSpPr>
          <p:cNvPr id="1280" name="Shape 1280"/>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Assumptions of existing strategies</a:t>
            </a:r>
            <a:endParaRPr/>
          </a:p>
        </p:txBody>
      </p:sp>
      <p:sp>
        <p:nvSpPr>
          <p:cNvPr id="1281" name="Shape 1281"/>
          <p:cNvSpPr/>
          <p:nvPr/>
        </p:nvSpPr>
        <p:spPr>
          <a:xfrm>
            <a:off x="358397" y="1084723"/>
            <a:ext cx="7858126" cy="3459623"/>
          </a:xfrm>
          <a:prstGeom prst="rect">
            <a:avLst/>
          </a:prstGeom>
          <a:noFill/>
          <a:ln>
            <a:noFill/>
          </a:ln>
        </p:spPr>
        <p:txBody>
          <a:bodyPr anchorCtr="0" anchor="t" bIns="0" lIns="0" spcFirstLastPara="1" rIns="0" wrap="square" tIns="0">
            <a:noAutofit/>
          </a:bodyPr>
          <a:lstStyle/>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The dataset explicitly contains an attribute denoting the PD group</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35915" lvl="1" marL="926463"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May not always hold. Then it becomes an indirect discrimination discovery problem.</a:t>
            </a:r>
            <a:endParaRPr/>
          </a:p>
          <a:p>
            <a:pPr indent="114300" lvl="1"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The dataset has not been pre-processed prior to discrimination discovery</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35915" lvl="1" marL="926463"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The data may contain attributes denoting protected groups but such data have been pre-processed to control the (privacy) risks of revealing confidential information.</a:t>
            </a:r>
            <a:endParaRPr/>
          </a:p>
          <a:p>
            <a:pPr indent="-221615" lvl="1" marL="926463"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35915" lvl="1" marL="926463"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Finding discrimination in this scenario is termed as </a:t>
            </a:r>
            <a:r>
              <a:rPr b="1" i="0" lang="en-US" sz="1800" u="none" cap="none" strike="noStrike">
                <a:solidFill>
                  <a:srgbClr val="595959"/>
                </a:solidFill>
                <a:latin typeface="Arial"/>
                <a:ea typeface="Arial"/>
                <a:cs typeface="Arial"/>
                <a:sym typeface="Arial"/>
              </a:rPr>
              <a:t>privacy-aware discrimination discovery.</a:t>
            </a:r>
            <a:endParaRPr/>
          </a:p>
        </p:txBody>
      </p:sp>
      <p:sp>
        <p:nvSpPr>
          <p:cNvPr id="1282" name="Shape 1282"/>
          <p:cNvSpPr txBox="1"/>
          <p:nvPr>
            <p:ph idx="12" type="sldNum"/>
          </p:nvPr>
        </p:nvSpPr>
        <p:spPr>
          <a:xfrm>
            <a:off x="8698203" y="4778061"/>
            <a:ext cx="240570"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6" name="Shape 1286"/>
        <p:cNvGrpSpPr/>
        <p:nvPr/>
      </p:nvGrpSpPr>
      <p:grpSpPr>
        <a:xfrm>
          <a:off x="0" y="0"/>
          <a:ext cx="0" cy="0"/>
          <a:chOff x="0" y="0"/>
          <a:chExt cx="0" cy="0"/>
        </a:xfrm>
      </p:grpSpPr>
      <p:sp>
        <p:nvSpPr>
          <p:cNvPr id="1287" name="Shape 1287"/>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Discrimination discovery scenarios</a:t>
            </a:r>
            <a:endParaRPr/>
          </a:p>
        </p:txBody>
      </p:sp>
      <p:sp>
        <p:nvSpPr>
          <p:cNvPr id="1288" name="Shape 1288"/>
          <p:cNvSpPr/>
          <p:nvPr/>
        </p:nvSpPr>
        <p:spPr>
          <a:xfrm>
            <a:off x="475247" y="1216355"/>
            <a:ext cx="7450457" cy="1859422"/>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Indirect discrimination discovery</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Privacy-aware discrimination discovery</a:t>
            </a:r>
            <a:endParaRPr/>
          </a:p>
          <a:p>
            <a:pPr indent="379095" lvl="0" marL="0" marR="0" rtl="0" algn="l">
              <a:lnSpc>
                <a:spcPct val="100000"/>
              </a:lnSpc>
              <a:spcBef>
                <a:spcPts val="3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(e.g., original data with all attributes is no longer available)</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Discrimination data recovery</a:t>
            </a:r>
            <a:endParaRPr/>
          </a:p>
          <a:p>
            <a:pPr indent="379095" lvl="0" marL="0" marR="0" rtl="0" algn="l">
              <a:lnSpc>
                <a:spcPct val="100000"/>
              </a:lnSpc>
              <a:spcBef>
                <a:spcPts val="3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(e.g., original data with all attributes has been hidden from authorities)</a:t>
            </a:r>
            <a:endParaRPr/>
          </a:p>
        </p:txBody>
      </p:sp>
      <p:sp>
        <p:nvSpPr>
          <p:cNvPr id="1289" name="Shape 1289"/>
          <p:cNvSpPr txBox="1"/>
          <p:nvPr>
            <p:ph idx="12" type="sldNum"/>
          </p:nvPr>
        </p:nvSpPr>
        <p:spPr>
          <a:xfrm>
            <a:off x="8698203" y="4778061"/>
            <a:ext cx="240570"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3" name="Shape 1293"/>
        <p:cNvGrpSpPr/>
        <p:nvPr/>
      </p:nvGrpSpPr>
      <p:grpSpPr>
        <a:xfrm>
          <a:off x="0" y="0"/>
          <a:ext cx="0" cy="0"/>
          <a:chOff x="0" y="0"/>
          <a:chExt cx="0" cy="0"/>
        </a:xfrm>
      </p:grpSpPr>
      <p:sp>
        <p:nvSpPr>
          <p:cNvPr id="1294" name="Shape 1294"/>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Discrimination discovery scenarios: Intuition</a:t>
            </a:r>
            <a:endParaRPr/>
          </a:p>
        </p:txBody>
      </p:sp>
      <p:sp>
        <p:nvSpPr>
          <p:cNvPr id="1295" name="Shape 1295"/>
          <p:cNvSpPr/>
          <p:nvPr/>
        </p:nvSpPr>
        <p:spPr>
          <a:xfrm>
            <a:off x="475247" y="1216354"/>
            <a:ext cx="7621907" cy="3471704"/>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Indirect discrimination discovery</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Privacy-aware discrimination discovery</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Discrimination data recovery</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965200" lvl="0" marL="0" marR="5080" rtl="0" algn="l">
              <a:lnSpc>
                <a:spcPct val="115599"/>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There is an </a:t>
            </a:r>
            <a:r>
              <a:rPr b="1" i="0" lang="en-US" sz="2000" u="none" cap="none" strike="noStrike">
                <a:solidFill>
                  <a:srgbClr val="595959"/>
                </a:solidFill>
                <a:latin typeface="Arial"/>
                <a:ea typeface="Arial"/>
                <a:cs typeface="Arial"/>
                <a:sym typeface="Arial"/>
              </a:rPr>
              <a:t>interesting parallel between the role of the  anti-discrimination authority in these three scenarios and</a:t>
            </a:r>
            <a:endParaRPr b="0" i="0" sz="2000" u="none" cap="none" strike="noStrike">
              <a:solidFill>
                <a:srgbClr val="000000"/>
              </a:solidFill>
              <a:latin typeface="Helvetica Neue"/>
              <a:ea typeface="Helvetica Neue"/>
              <a:cs typeface="Helvetica Neue"/>
              <a:sym typeface="Helvetica Neue"/>
            </a:endParaRPr>
          </a:p>
          <a:p>
            <a:pPr indent="1255394" lvl="0" marL="0" marR="0" rtl="0" algn="l">
              <a:lnSpc>
                <a:spcPct val="100000"/>
              </a:lnSpc>
              <a:spcBef>
                <a:spcPts val="300"/>
              </a:spcBef>
              <a:spcAft>
                <a:spcPts val="0"/>
              </a:spcAft>
              <a:buClr>
                <a:srgbClr val="595959"/>
              </a:buClr>
              <a:buSzPts val="2000"/>
              <a:buFont typeface="Arial"/>
              <a:buNone/>
            </a:pPr>
            <a:r>
              <a:rPr b="1" i="0" lang="en-US" sz="2000" u="none" cap="none" strike="noStrike">
                <a:solidFill>
                  <a:srgbClr val="595959"/>
                </a:solidFill>
                <a:latin typeface="Arial"/>
                <a:ea typeface="Arial"/>
                <a:cs typeface="Arial"/>
                <a:sym typeface="Arial"/>
              </a:rPr>
              <a:t>the role of an attacker in </a:t>
            </a:r>
            <a:r>
              <a:rPr b="1" i="0" lang="en-US" sz="2000" u="none" cap="none" strike="noStrike">
                <a:solidFill>
                  <a:srgbClr val="FF0000"/>
                </a:solidFill>
                <a:latin typeface="Arial"/>
                <a:ea typeface="Arial"/>
                <a:cs typeface="Arial"/>
                <a:sym typeface="Arial"/>
              </a:rPr>
              <a:t>private data publishing</a:t>
            </a:r>
            <a:endParaRPr/>
          </a:p>
          <a:p>
            <a:pPr indent="0" lvl="0" marL="0" marR="0" rtl="0" algn="l">
              <a:lnSpc>
                <a:spcPct val="100000"/>
              </a:lnSpc>
              <a:spcBef>
                <a:spcPts val="0"/>
              </a:spcBef>
              <a:spcAft>
                <a:spcPts val="0"/>
              </a:spcAft>
              <a:buClr>
                <a:srgbClr val="000000"/>
              </a:buClr>
              <a:buSzPts val="2000"/>
              <a:buFont typeface="Times New Roman"/>
              <a:buNone/>
            </a:pPr>
            <a:r>
              <a:t/>
            </a:r>
            <a:endParaRPr b="1" i="0" sz="2000" u="none" cap="none" strike="noStrike">
              <a:solidFill>
                <a:srgbClr val="FF0000"/>
              </a:solidFill>
              <a:latin typeface="Arial"/>
              <a:ea typeface="Arial"/>
              <a:cs typeface="Arial"/>
              <a:sym typeface="Arial"/>
            </a:endParaRPr>
          </a:p>
          <a:p>
            <a:pPr indent="812165" lvl="0" marL="0" marR="137795" rtl="0" algn="ctr">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 discrimination authority must infer who belongs to a protected  group, based on the decisions that have been made.</a:t>
            </a:r>
            <a:endParaRPr/>
          </a:p>
        </p:txBody>
      </p:sp>
      <p:sp>
        <p:nvSpPr>
          <p:cNvPr id="1296" name="Shape 1296"/>
          <p:cNvSpPr txBox="1"/>
          <p:nvPr>
            <p:ph idx="12" type="sldNum"/>
          </p:nvPr>
        </p:nvSpPr>
        <p:spPr>
          <a:xfrm>
            <a:off x="8698203" y="4778061"/>
            <a:ext cx="240570"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Data mining assumptions might not hold</a:t>
            </a:r>
            <a:endParaRPr/>
          </a:p>
        </p:txBody>
      </p:sp>
      <p:sp>
        <p:nvSpPr>
          <p:cNvPr id="189" name="Shape 189"/>
          <p:cNvSpPr/>
          <p:nvPr/>
        </p:nvSpPr>
        <p:spPr>
          <a:xfrm>
            <a:off x="384722" y="1216355"/>
            <a:ext cx="8061095" cy="278295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Data mining assumptions are not always observed in reality</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80471" lvl="1" marL="561472" marR="713740" rtl="0" algn="l">
              <a:lnSpc>
                <a:spcPct val="1875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Variables might not be independently identically distributed</a:t>
            </a:r>
            <a:endParaRPr/>
          </a:p>
          <a:p>
            <a:pPr indent="-180471" lvl="1" marL="561472" marR="713740" rtl="0" algn="l">
              <a:lnSpc>
                <a:spcPct val="1875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Samples might be biased</a:t>
            </a:r>
            <a:endParaRPr b="0" i="0" sz="1600" u="none" cap="none" strike="noStrike">
              <a:solidFill>
                <a:srgbClr val="000000"/>
              </a:solidFill>
              <a:latin typeface="Times New Roman"/>
              <a:ea typeface="Times New Roman"/>
              <a:cs typeface="Times New Roman"/>
              <a:sym typeface="Times New Roman"/>
            </a:endParaRPr>
          </a:p>
          <a:p>
            <a:pPr indent="-180471" lvl="1" marL="561472"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Labels might be incorrect</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Errors might be concentrated in a particular class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Sometimes, we might be seeking more simplicity than what is possible</a:t>
            </a:r>
            <a:endParaRPr/>
          </a:p>
        </p:txBody>
      </p:sp>
      <p:sp>
        <p:nvSpPr>
          <p:cNvPr id="190" name="Shape 190"/>
          <p:cNvSpPr/>
          <p:nvPr/>
        </p:nvSpPr>
        <p:spPr>
          <a:xfrm>
            <a:off x="384723" y="4675311"/>
            <a:ext cx="6863082"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T. Calders and I. Žliobaitė (2013). </a:t>
            </a:r>
            <a:r>
              <a:rPr b="0" i="1" lang="en-US" sz="1000" u="sng" cap="none" strike="noStrike">
                <a:solidFill>
                  <a:schemeClr val="hlink"/>
                </a:solidFill>
                <a:latin typeface="Arial"/>
                <a:ea typeface="Arial"/>
                <a:cs typeface="Arial"/>
                <a:sym typeface="Arial"/>
                <a:hlinkClick r:id="rId3"/>
              </a:rPr>
              <a:t>Why unbiased computational processes can lead to discriminative decision procedures</a:t>
            </a:r>
            <a:r>
              <a:rPr b="0" i="1" lang="en-US" sz="1000" u="none" cap="none" strike="noStrike">
                <a:solidFill>
                  <a:srgbClr val="666666"/>
                </a:solidFill>
                <a:latin typeface="Arial"/>
                <a:ea typeface="Arial"/>
                <a:cs typeface="Arial"/>
                <a:sym typeface="Arial"/>
              </a:rPr>
              <a:t>.  Chapter 3 of: Discrimination and Privacy in the Information Society. Springer.</a:t>
            </a:r>
            <a:endParaRPr/>
          </a:p>
        </p:txBody>
      </p:sp>
      <p:sp>
        <p:nvSpPr>
          <p:cNvPr id="191" name="Shape 19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0" name="Shape 1300"/>
        <p:cNvGrpSpPr/>
        <p:nvPr/>
      </p:nvGrpSpPr>
      <p:grpSpPr>
        <a:xfrm>
          <a:off x="0" y="0"/>
          <a:ext cx="0" cy="0"/>
          <a:chOff x="0" y="0"/>
          <a:chExt cx="0" cy="0"/>
        </a:xfrm>
      </p:grpSpPr>
      <p:sp>
        <p:nvSpPr>
          <p:cNvPr id="1301" name="Shape 1301"/>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Discrimination discovery scenarios: Attack scenario</a:t>
            </a:r>
            <a:endParaRPr/>
          </a:p>
        </p:txBody>
      </p:sp>
      <p:sp>
        <p:nvSpPr>
          <p:cNvPr id="1302" name="Shape 1302"/>
          <p:cNvSpPr/>
          <p:nvPr/>
        </p:nvSpPr>
        <p:spPr>
          <a:xfrm>
            <a:off x="475247" y="1216354"/>
            <a:ext cx="7450457" cy="2672223"/>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Indirect discrimination discovery</a:t>
            </a:r>
            <a:endParaRPr/>
          </a:p>
          <a:p>
            <a:pPr indent="0" lvl="0" marL="0" marR="0" rtl="0" algn="l">
              <a:lnSpc>
                <a:spcPct val="100000"/>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      (the anti-discrimination authority has to infer personal data e.g., gender/race of individuals in the dataset under investigation)</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Privacy-aware discrimination discovery</a:t>
            </a:r>
            <a:endParaRPr/>
          </a:p>
          <a:p>
            <a:pPr indent="379095" lvl="0" marL="0" marR="0" rtl="0" algn="l">
              <a:lnSpc>
                <a:spcPct val="100000"/>
              </a:lnSpc>
              <a:spcBef>
                <a:spcPts val="3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 authority has to find out as much information as possible on the membership of individuals in the protected group)</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Discrimination data recovery</a:t>
            </a:r>
            <a:endParaRPr/>
          </a:p>
          <a:p>
            <a:pPr indent="379095" lvl="0" marL="0" marR="0" rtl="0" algn="l">
              <a:lnSpc>
                <a:spcPct val="100000"/>
              </a:lnSpc>
              <a:spcBef>
                <a:spcPts val="3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(reconstructing original decisions from a perturbed dataset)</a:t>
            </a:r>
            <a:endParaRPr/>
          </a:p>
        </p:txBody>
      </p:sp>
      <p:sp>
        <p:nvSpPr>
          <p:cNvPr id="1303" name="Shape 1303"/>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7" name="Shape 1307"/>
        <p:cNvGrpSpPr/>
        <p:nvPr/>
      </p:nvGrpSpPr>
      <p:grpSpPr>
        <a:xfrm>
          <a:off x="0" y="0"/>
          <a:ext cx="0" cy="0"/>
          <a:chOff x="0" y="0"/>
          <a:chExt cx="0" cy="0"/>
        </a:xfrm>
      </p:grpSpPr>
      <p:sp>
        <p:nvSpPr>
          <p:cNvPr id="1308" name="Shape 1308"/>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Privacy attack strategies</a:t>
            </a:r>
            <a:endParaRPr/>
          </a:p>
        </p:txBody>
      </p:sp>
      <p:sp>
        <p:nvSpPr>
          <p:cNvPr id="1309" name="Shape 1309"/>
          <p:cNvSpPr/>
          <p:nvPr/>
        </p:nvSpPr>
        <p:spPr>
          <a:xfrm>
            <a:off x="475248" y="1216355"/>
            <a:ext cx="6243955" cy="1249822"/>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Combinatorial attacks based on Frèchet bounds inference</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Attribute inference attacks</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Minimality attacks</a:t>
            </a:r>
            <a:endParaRPr/>
          </a:p>
        </p:txBody>
      </p:sp>
      <p:sp>
        <p:nvSpPr>
          <p:cNvPr id="1310" name="Shape 1310"/>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311" name="Shape 1311"/>
          <p:cNvSpPr/>
          <p:nvPr/>
        </p:nvSpPr>
        <p:spPr>
          <a:xfrm>
            <a:off x="1450021" y="3474482"/>
            <a:ext cx="6243957" cy="1209039"/>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Key Idea:</a:t>
            </a:r>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 anti-discrimination authority can utilize additional information (background knowledge) to unveil contexts of possible discrimination from the data released by data owner.</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5" name="Shape 1315"/>
        <p:cNvGrpSpPr/>
        <p:nvPr/>
      </p:nvGrpSpPr>
      <p:grpSpPr>
        <a:xfrm>
          <a:off x="0" y="0"/>
          <a:ext cx="0" cy="0"/>
          <a:chOff x="0" y="0"/>
          <a:chExt cx="0" cy="0"/>
        </a:xfrm>
      </p:grpSpPr>
      <p:sp>
        <p:nvSpPr>
          <p:cNvPr id="1316" name="Shape 1316"/>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We will use risk difference (RD)</a:t>
            </a:r>
            <a:endParaRPr/>
          </a:p>
        </p:txBody>
      </p:sp>
      <p:sp>
        <p:nvSpPr>
          <p:cNvPr id="1317" name="Shape 1317"/>
          <p:cNvSpPr/>
          <p:nvPr/>
        </p:nvSpPr>
        <p:spPr>
          <a:xfrm>
            <a:off x="449579" y="3455863"/>
            <a:ext cx="8244841" cy="75202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2400"/>
              <a:buFont typeface="Arial"/>
              <a:buNone/>
            </a:pPr>
            <a:r>
              <a:rPr b="0" i="0" lang="en-US" sz="2400" u="none" cap="none" strike="noStrike">
                <a:solidFill>
                  <a:srgbClr val="595959"/>
                </a:solidFill>
                <a:latin typeface="Arial"/>
                <a:ea typeface="Arial"/>
                <a:cs typeface="Arial"/>
                <a:sym typeface="Arial"/>
              </a:rPr>
              <a:t>A discrimination table is </a:t>
            </a:r>
            <a:r>
              <a:rPr b="0" i="1" lang="en-US" sz="2400" u="none" cap="none" strike="noStrike">
                <a:solidFill>
                  <a:srgbClr val="595959"/>
                </a:solidFill>
                <a:latin typeface="Arial"/>
                <a:ea typeface="Arial"/>
                <a:cs typeface="Arial"/>
                <a:sym typeface="Arial"/>
              </a:rPr>
              <a:t>α</a:t>
            </a:r>
            <a:r>
              <a:rPr b="0" i="0" lang="en-US" sz="2400" u="none" cap="none" strike="noStrike">
                <a:solidFill>
                  <a:srgbClr val="595959"/>
                </a:solidFill>
                <a:latin typeface="Arial"/>
                <a:ea typeface="Arial"/>
                <a:cs typeface="Arial"/>
                <a:sym typeface="Arial"/>
              </a:rPr>
              <a:t>-protective (w.r.t. the </a:t>
            </a:r>
            <a:r>
              <a:rPr b="0" i="1" lang="en-US" sz="2400" u="none" cap="none" strike="noStrike">
                <a:solidFill>
                  <a:srgbClr val="595959"/>
                </a:solidFill>
                <a:latin typeface="Arial"/>
                <a:ea typeface="Arial"/>
                <a:cs typeface="Arial"/>
                <a:sym typeface="Arial"/>
              </a:rPr>
              <a:t>risk difference</a:t>
            </a:r>
            <a:endParaRPr/>
          </a:p>
          <a:p>
            <a:pPr indent="12700" lvl="0" marL="0" marR="0" rtl="0" algn="l">
              <a:lnSpc>
                <a:spcPct val="100000"/>
              </a:lnSpc>
              <a:spcBef>
                <a:spcPts val="400"/>
              </a:spcBef>
              <a:spcAft>
                <a:spcPts val="0"/>
              </a:spcAft>
              <a:buClr>
                <a:srgbClr val="595959"/>
              </a:buClr>
              <a:buSzPts val="2400"/>
              <a:buFont typeface="Arial"/>
              <a:buNone/>
            </a:pPr>
            <a:r>
              <a:rPr b="0" i="0" lang="en-US" sz="2400" u="none" cap="none" strike="noStrike">
                <a:solidFill>
                  <a:srgbClr val="595959"/>
                </a:solidFill>
                <a:latin typeface="Arial"/>
                <a:ea typeface="Arial"/>
                <a:cs typeface="Arial"/>
                <a:sym typeface="Arial"/>
              </a:rPr>
              <a:t>measure RD) if </a:t>
            </a:r>
            <a:r>
              <a:rPr b="0" i="1" lang="en-US" sz="2400" u="none" cap="none" strike="noStrike">
                <a:solidFill>
                  <a:srgbClr val="595959"/>
                </a:solidFill>
                <a:latin typeface="Arial"/>
                <a:ea typeface="Arial"/>
                <a:cs typeface="Arial"/>
                <a:sym typeface="Arial"/>
              </a:rPr>
              <a:t>RD ≤ α</a:t>
            </a:r>
            <a:r>
              <a:rPr b="0" i="0" lang="en-US" sz="2400" u="none" cap="none" strike="noStrike">
                <a:solidFill>
                  <a:srgbClr val="595959"/>
                </a:solidFill>
                <a:latin typeface="Arial"/>
                <a:ea typeface="Arial"/>
                <a:cs typeface="Arial"/>
                <a:sym typeface="Arial"/>
              </a:rPr>
              <a:t>. Otherwise, it is </a:t>
            </a:r>
            <a:r>
              <a:rPr b="0" i="1" lang="en-US" sz="2400" u="none" cap="none" strike="noStrike">
                <a:solidFill>
                  <a:srgbClr val="595959"/>
                </a:solidFill>
                <a:latin typeface="Arial"/>
                <a:ea typeface="Arial"/>
                <a:cs typeface="Arial"/>
                <a:sym typeface="Arial"/>
              </a:rPr>
              <a:t>α</a:t>
            </a:r>
            <a:r>
              <a:rPr b="0" i="0" lang="en-US" sz="2400" u="none" cap="none" strike="noStrike">
                <a:solidFill>
                  <a:srgbClr val="595959"/>
                </a:solidFill>
                <a:latin typeface="Arial"/>
                <a:ea typeface="Arial"/>
                <a:cs typeface="Arial"/>
                <a:sym typeface="Arial"/>
              </a:rPr>
              <a:t>-discriminatory.</a:t>
            </a:r>
            <a:endParaRPr/>
          </a:p>
        </p:txBody>
      </p:sp>
      <p:sp>
        <p:nvSpPr>
          <p:cNvPr id="1318" name="Shape 1318"/>
          <p:cNvSpPr/>
          <p:nvPr/>
        </p:nvSpPr>
        <p:spPr>
          <a:xfrm>
            <a:off x="1241702" y="1294321"/>
            <a:ext cx="3711316" cy="1823467"/>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19" name="Shape 1319"/>
          <p:cNvSpPr/>
          <p:nvPr/>
        </p:nvSpPr>
        <p:spPr>
          <a:xfrm>
            <a:off x="2514350" y="3785420"/>
            <a:ext cx="1216821" cy="476249"/>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20" name="Shape 1320"/>
          <p:cNvSpPr/>
          <p:nvPr/>
        </p:nvSpPr>
        <p:spPr>
          <a:xfrm>
            <a:off x="6191810" y="1686971"/>
            <a:ext cx="1669148" cy="1318381"/>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21" name="Shape 1321"/>
          <p:cNvSpPr/>
          <p:nvPr/>
        </p:nvSpPr>
        <p:spPr>
          <a:xfrm>
            <a:off x="6330812" y="1555019"/>
            <a:ext cx="1290049" cy="476250"/>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22" name="Shape 1322"/>
          <p:cNvSpPr/>
          <p:nvPr/>
        </p:nvSpPr>
        <p:spPr>
          <a:xfrm>
            <a:off x="6330812" y="1967021"/>
            <a:ext cx="1290049" cy="393601"/>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23" name="Shape 1323"/>
          <p:cNvSpPr/>
          <p:nvPr/>
        </p:nvSpPr>
        <p:spPr>
          <a:xfrm>
            <a:off x="6228812" y="2568568"/>
            <a:ext cx="1722373" cy="476251"/>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24" name="Shape 1324"/>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325" name="Shape 1325"/>
          <p:cNvSpPr/>
          <p:nvPr/>
        </p:nvSpPr>
        <p:spPr>
          <a:xfrm>
            <a:off x="957207" y="4545969"/>
            <a:ext cx="7229583"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993F3D"/>
              </a:buClr>
              <a:buSzPts val="1800"/>
              <a:buFont typeface="Calibri"/>
              <a:buNone/>
            </a:pPr>
            <a:r>
              <a:rPr b="0" i="0" lang="en-US" sz="1800" u="none" cap="none" strike="noStrike">
                <a:solidFill>
                  <a:srgbClr val="993F3D"/>
                </a:solidFill>
                <a:latin typeface="Calibri"/>
                <a:ea typeface="Calibri"/>
                <a:cs typeface="Calibri"/>
                <a:sym typeface="Calibri"/>
              </a:rPr>
              <a:t>We could apply classification rules if sensitive attributes were present in data</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9" name="Shape 1329"/>
        <p:cNvGrpSpPr/>
        <p:nvPr/>
      </p:nvGrpSpPr>
      <p:grpSpPr>
        <a:xfrm>
          <a:off x="0" y="0"/>
          <a:ext cx="0" cy="0"/>
          <a:chOff x="0" y="0"/>
          <a:chExt cx="0" cy="0"/>
        </a:xfrm>
      </p:grpSpPr>
      <p:sp>
        <p:nvSpPr>
          <p:cNvPr id="1330" name="Shape 1330"/>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Indirect discrimination discovery</a:t>
            </a:r>
            <a:endParaRPr/>
          </a:p>
        </p:txBody>
      </p:sp>
      <p:sp>
        <p:nvSpPr>
          <p:cNvPr id="1331" name="Shape 1331"/>
          <p:cNvSpPr/>
          <p:nvPr/>
        </p:nvSpPr>
        <p:spPr>
          <a:xfrm>
            <a:off x="79340" y="1497011"/>
            <a:ext cx="9049764" cy="1750442"/>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32" name="Shape 1332"/>
          <p:cNvSpPr/>
          <p:nvPr/>
        </p:nvSpPr>
        <p:spPr>
          <a:xfrm>
            <a:off x="6383932" y="502886"/>
            <a:ext cx="2373632" cy="606639"/>
          </a:xfrm>
          <a:prstGeom prst="rect">
            <a:avLst/>
          </a:prstGeom>
          <a:noFill/>
          <a:ln>
            <a:noFill/>
          </a:ln>
        </p:spPr>
        <p:txBody>
          <a:bodyPr anchorCtr="0" anchor="t" bIns="0" lIns="0" spcFirstLastPara="1" rIns="0" wrap="square" tIns="0">
            <a:noAutofit/>
          </a:bodyPr>
          <a:lstStyle/>
          <a:p>
            <a:pPr indent="12700" lvl="0" marL="0" marR="5080" rtl="0" algn="ctr">
              <a:lnSpc>
                <a:spcPct val="114285"/>
              </a:lnSpc>
              <a:spcBef>
                <a:spcPts val="0"/>
              </a:spcBef>
              <a:spcAft>
                <a:spcPts val="0"/>
              </a:spcAft>
              <a:buClr>
                <a:srgbClr val="999999"/>
              </a:buClr>
              <a:buSzPts val="1400"/>
              <a:buFont typeface="Arial"/>
              <a:buNone/>
            </a:pPr>
            <a:r>
              <a:rPr b="0" i="0" lang="en-US" sz="1400" u="none" cap="none" strike="noStrike">
                <a:solidFill>
                  <a:srgbClr val="999999"/>
                </a:solidFill>
                <a:latin typeface="Arial"/>
                <a:ea typeface="Arial"/>
                <a:cs typeface="Arial"/>
                <a:sym typeface="Arial"/>
              </a:rPr>
              <a:t>Think of g</a:t>
            </a:r>
            <a:r>
              <a:rPr b="0" baseline="-25000" i="0" lang="en-US" sz="1300" u="none" cap="none" strike="noStrike">
                <a:solidFill>
                  <a:srgbClr val="999999"/>
                </a:solidFill>
                <a:latin typeface="Arial"/>
                <a:ea typeface="Arial"/>
                <a:cs typeface="Arial"/>
                <a:sym typeface="Arial"/>
              </a:rPr>
              <a:t>1 </a:t>
            </a:r>
            <a:r>
              <a:rPr b="0" i="0" lang="en-US" sz="1400" u="none" cap="none" strike="noStrike">
                <a:solidFill>
                  <a:srgbClr val="999999"/>
                </a:solidFill>
                <a:latin typeface="Arial"/>
                <a:ea typeface="Arial"/>
                <a:cs typeface="Arial"/>
                <a:sym typeface="Arial"/>
              </a:rPr>
              <a:t>and g</a:t>
            </a:r>
            <a:r>
              <a:rPr b="0" baseline="-25000" i="0" lang="en-US" sz="1300" u="none" cap="none" strike="noStrike">
                <a:solidFill>
                  <a:srgbClr val="999999"/>
                </a:solidFill>
                <a:latin typeface="Arial"/>
                <a:ea typeface="Arial"/>
                <a:cs typeface="Arial"/>
                <a:sym typeface="Arial"/>
              </a:rPr>
              <a:t>2 </a:t>
            </a:r>
            <a:r>
              <a:rPr b="0" i="0" lang="en-US" sz="1400" u="none" cap="none" strike="noStrike">
                <a:solidFill>
                  <a:srgbClr val="999999"/>
                </a:solidFill>
                <a:latin typeface="Arial"/>
                <a:ea typeface="Arial"/>
                <a:cs typeface="Arial"/>
                <a:sym typeface="Arial"/>
              </a:rPr>
              <a:t>as </a:t>
            </a:r>
            <a:r>
              <a:rPr b="0" i="1" lang="en-US" sz="1400" u="none" cap="none" strike="noStrike">
                <a:solidFill>
                  <a:srgbClr val="999999"/>
                </a:solidFill>
                <a:latin typeface="Arial"/>
                <a:ea typeface="Arial"/>
                <a:cs typeface="Arial"/>
                <a:sym typeface="Arial"/>
              </a:rPr>
              <a:t>redlining  </a:t>
            </a:r>
            <a:r>
              <a:rPr b="0" i="0" lang="en-US" sz="1400" u="none" cap="none" strike="noStrike">
                <a:solidFill>
                  <a:srgbClr val="999999"/>
                </a:solidFill>
                <a:latin typeface="Arial"/>
                <a:ea typeface="Arial"/>
                <a:cs typeface="Arial"/>
                <a:sym typeface="Arial"/>
              </a:rPr>
              <a:t>attributes (i.e., correlated with  being protected)</a:t>
            </a:r>
            <a:endParaRPr/>
          </a:p>
        </p:txBody>
      </p:sp>
      <p:sp>
        <p:nvSpPr>
          <p:cNvPr id="1333" name="Shape 1333"/>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334" name="Shape 1334"/>
          <p:cNvSpPr/>
          <p:nvPr/>
        </p:nvSpPr>
        <p:spPr>
          <a:xfrm>
            <a:off x="1056116" y="3788216"/>
            <a:ext cx="6530163" cy="929639"/>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We want to derive bounds on a discrimination measure for an unknown contingency table given a known/released contingency table and an additional background knowledge contingency table</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8" name="Shape 1338"/>
        <p:cNvGrpSpPr/>
        <p:nvPr/>
      </p:nvGrpSpPr>
      <p:grpSpPr>
        <a:xfrm>
          <a:off x="0" y="0"/>
          <a:ext cx="0" cy="0"/>
          <a:chOff x="0" y="0"/>
          <a:chExt cx="0" cy="0"/>
        </a:xfrm>
      </p:grpSpPr>
      <p:sp>
        <p:nvSpPr>
          <p:cNvPr id="1339" name="Shape 1339"/>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Indirect discrimination discovery</a:t>
            </a:r>
            <a:endParaRPr/>
          </a:p>
        </p:txBody>
      </p:sp>
      <p:sp>
        <p:nvSpPr>
          <p:cNvPr id="1340" name="Shape 1340"/>
          <p:cNvSpPr/>
          <p:nvPr/>
        </p:nvSpPr>
        <p:spPr>
          <a:xfrm>
            <a:off x="446151" y="1254966"/>
            <a:ext cx="3238949" cy="28379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2000"/>
              <a:buFont typeface="Arial"/>
              <a:buNone/>
            </a:pPr>
            <a:r>
              <a:rPr b="0" i="0" lang="en-US" sz="2000" u="none" cap="none" strike="noStrike">
                <a:solidFill>
                  <a:srgbClr val="595959"/>
                </a:solidFill>
                <a:latin typeface="Arial"/>
                <a:ea typeface="Arial"/>
                <a:cs typeface="Arial"/>
                <a:sym typeface="Arial"/>
              </a:rPr>
              <a:t>Exploit Frèchet bounds!</a:t>
            </a:r>
            <a:endParaRPr/>
          </a:p>
        </p:txBody>
      </p:sp>
      <p:sp>
        <p:nvSpPr>
          <p:cNvPr id="1341" name="Shape 1341"/>
          <p:cNvSpPr/>
          <p:nvPr/>
        </p:nvSpPr>
        <p:spPr>
          <a:xfrm>
            <a:off x="475099" y="1720063"/>
            <a:ext cx="6965699" cy="63605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2000"/>
              <a:buFont typeface="Arial"/>
              <a:buNone/>
            </a:pPr>
            <a:r>
              <a:rPr b="0" i="0" lang="en-US" sz="2000" u="none" cap="none" strike="noStrike">
                <a:solidFill>
                  <a:srgbClr val="595959"/>
                </a:solidFill>
                <a:latin typeface="Arial"/>
                <a:ea typeface="Arial"/>
                <a:cs typeface="Arial"/>
                <a:sym typeface="Arial"/>
              </a:rPr>
              <a:t>If n</a:t>
            </a:r>
            <a:r>
              <a:rPr b="0" baseline="-25000" i="0" lang="en-US" sz="1900" u="none" cap="none" strike="noStrike">
                <a:solidFill>
                  <a:srgbClr val="595959"/>
                </a:solidFill>
                <a:latin typeface="Arial"/>
                <a:ea typeface="Arial"/>
                <a:cs typeface="Arial"/>
                <a:sym typeface="Arial"/>
              </a:rPr>
              <a:t>X  </a:t>
            </a:r>
            <a:r>
              <a:rPr b="0" i="0" lang="en-US" sz="2000" u="none" cap="none" strike="noStrike">
                <a:solidFill>
                  <a:srgbClr val="595959"/>
                </a:solidFill>
                <a:latin typeface="Arial"/>
                <a:ea typeface="Arial"/>
                <a:cs typeface="Arial"/>
                <a:sym typeface="Arial"/>
              </a:rPr>
              <a:t>is support of an itemset X, then the Frèchet bounds for the support of two itemsets X and Y  are given as</a:t>
            </a:r>
            <a:endParaRPr/>
          </a:p>
        </p:txBody>
      </p:sp>
      <p:sp>
        <p:nvSpPr>
          <p:cNvPr id="1342" name="Shape 1342"/>
          <p:cNvSpPr/>
          <p:nvPr/>
        </p:nvSpPr>
        <p:spPr>
          <a:xfrm>
            <a:off x="1089150" y="3102715"/>
            <a:ext cx="6965699" cy="39761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3" name="Shape 1343"/>
          <p:cNvSpPr/>
          <p:nvPr/>
        </p:nvSpPr>
        <p:spPr>
          <a:xfrm>
            <a:off x="667424" y="2924663"/>
            <a:ext cx="7597958" cy="75371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4" name="Shape 1344"/>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8" name="Shape 1348"/>
        <p:cNvGrpSpPr/>
        <p:nvPr/>
      </p:nvGrpSpPr>
      <p:grpSpPr>
        <a:xfrm>
          <a:off x="0" y="0"/>
          <a:ext cx="0" cy="0"/>
          <a:chOff x="0" y="0"/>
          <a:chExt cx="0" cy="0"/>
        </a:xfrm>
      </p:grpSpPr>
      <p:sp>
        <p:nvSpPr>
          <p:cNvPr id="1349" name="Shape 1349"/>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Indirect discrimination discovery</a:t>
            </a:r>
            <a:endParaRPr/>
          </a:p>
        </p:txBody>
      </p:sp>
      <p:sp>
        <p:nvSpPr>
          <p:cNvPr id="1350" name="Shape 1350"/>
          <p:cNvSpPr/>
          <p:nvPr/>
        </p:nvSpPr>
        <p:spPr>
          <a:xfrm>
            <a:off x="253091" y="2782389"/>
            <a:ext cx="8513007" cy="1420671"/>
          </a:xfrm>
          <a:prstGeom prst="rect">
            <a:avLst/>
          </a:prstGeom>
          <a:noFill/>
          <a:ln>
            <a:noFill/>
          </a:ln>
        </p:spPr>
        <p:txBody>
          <a:bodyPr anchorCtr="0" anchor="t" bIns="0" lIns="0" spcFirstLastPara="1" rIns="0" wrap="square" tIns="0">
            <a:noAutofit/>
          </a:bodyPr>
          <a:lstStyle/>
          <a:p>
            <a:pPr indent="12700" lvl="0" marL="0" marR="5080" rtl="0" algn="l">
              <a:lnSpc>
                <a:spcPct val="1344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We can decompose unknown value a into the number a</a:t>
            </a:r>
            <a:r>
              <a:rPr b="0" baseline="-25000" i="0" lang="en-US" sz="1800" u="none" cap="none" strike="noStrike">
                <a:solidFill>
                  <a:srgbClr val="595959"/>
                </a:solidFill>
                <a:latin typeface="Arial"/>
                <a:ea typeface="Arial"/>
                <a:cs typeface="Arial"/>
                <a:sym typeface="Arial"/>
              </a:rPr>
              <a:t>1</a:t>
            </a:r>
            <a:r>
              <a:rPr b="0" i="0" lang="en-US" sz="1800" u="none" cap="none" strike="noStrike">
                <a:solidFill>
                  <a:srgbClr val="595959"/>
                </a:solidFill>
                <a:latin typeface="Arial"/>
                <a:ea typeface="Arial"/>
                <a:cs typeface="Arial"/>
                <a:sym typeface="Arial"/>
              </a:rPr>
              <a:t> of individuals in group g1 plus the number a</a:t>
            </a:r>
            <a:r>
              <a:rPr b="0" baseline="-25000" i="0" lang="en-US" sz="1800" u="none" cap="none" strike="noStrike">
                <a:solidFill>
                  <a:srgbClr val="595959"/>
                </a:solidFill>
                <a:latin typeface="Arial"/>
                <a:ea typeface="Arial"/>
                <a:cs typeface="Arial"/>
                <a:sym typeface="Arial"/>
              </a:rPr>
              <a:t>2</a:t>
            </a:r>
            <a:r>
              <a:rPr b="0" i="0" lang="en-US" sz="1800" u="none" cap="none" strike="noStrike">
                <a:solidFill>
                  <a:srgbClr val="595959"/>
                </a:solidFill>
                <a:latin typeface="Arial"/>
                <a:ea typeface="Arial"/>
                <a:cs typeface="Arial"/>
                <a:sym typeface="Arial"/>
              </a:rPr>
              <a:t> of individuals in g2: a = a</a:t>
            </a:r>
            <a:r>
              <a:rPr b="0" baseline="-25000" i="0" lang="en-US" sz="1800" u="none" cap="none" strike="noStrike">
                <a:solidFill>
                  <a:srgbClr val="595959"/>
                </a:solidFill>
                <a:latin typeface="Arial"/>
                <a:ea typeface="Arial"/>
                <a:cs typeface="Arial"/>
                <a:sym typeface="Arial"/>
              </a:rPr>
              <a:t>1 </a:t>
            </a:r>
            <a:r>
              <a:rPr b="0" i="0" lang="en-US" sz="1800" u="none" cap="none" strike="noStrike">
                <a:solidFill>
                  <a:srgbClr val="595959"/>
                </a:solidFill>
                <a:latin typeface="Arial"/>
                <a:ea typeface="Arial"/>
                <a:cs typeface="Arial"/>
                <a:sym typeface="Arial"/>
              </a:rPr>
              <a:t>+ a</a:t>
            </a:r>
            <a:r>
              <a:rPr b="0" baseline="-25000" i="0" lang="en-US" sz="1800" u="none" cap="none" strike="noStrike">
                <a:solidFill>
                  <a:srgbClr val="595959"/>
                </a:solidFill>
                <a:latin typeface="Arial"/>
                <a:ea typeface="Arial"/>
                <a:cs typeface="Arial"/>
                <a:sym typeface="Arial"/>
              </a:rPr>
              <a:t>2</a:t>
            </a:r>
            <a:endParaRPr/>
          </a:p>
          <a:p>
            <a:pPr indent="12700" lvl="0" marL="0" marR="5080" rtl="0" algn="l">
              <a:lnSpc>
                <a:spcPct val="134400"/>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Let X be (rel. group="g1" and dec=“-") and Y be (rel. group="g1" and group= “protected”), then a</a:t>
            </a:r>
            <a:r>
              <a:rPr b="0" baseline="-25000" i="0" lang="en-US" sz="1800" u="none" cap="none" strike="noStrike">
                <a:solidFill>
                  <a:srgbClr val="595959"/>
                </a:solidFill>
                <a:latin typeface="Arial"/>
                <a:ea typeface="Arial"/>
                <a:cs typeface="Arial"/>
                <a:sym typeface="Arial"/>
              </a:rPr>
              <a:t>1</a:t>
            </a:r>
            <a:r>
              <a:rPr b="0" i="0" lang="en-US" sz="1800" u="none" cap="none" strike="noStrike">
                <a:solidFill>
                  <a:srgbClr val="595959"/>
                </a:solidFill>
                <a:latin typeface="Arial"/>
                <a:ea typeface="Arial"/>
                <a:cs typeface="Arial"/>
                <a:sym typeface="Arial"/>
              </a:rPr>
              <a:t> = n</a:t>
            </a:r>
            <a:r>
              <a:rPr b="0" baseline="-25000" i="0" lang="en-US" sz="1800" u="none" cap="none" strike="noStrike">
                <a:solidFill>
                  <a:srgbClr val="595959"/>
                </a:solidFill>
                <a:latin typeface="Arial"/>
                <a:ea typeface="Arial"/>
                <a:cs typeface="Arial"/>
                <a:sym typeface="Arial"/>
              </a:rPr>
              <a:t>XY </a:t>
            </a:r>
            <a:r>
              <a:rPr b="0" i="0" lang="en-US" sz="1800" u="none" cap="none" strike="noStrike">
                <a:solidFill>
                  <a:srgbClr val="595959"/>
                </a:solidFill>
                <a:latin typeface="Arial"/>
                <a:ea typeface="Arial"/>
                <a:cs typeface="Arial"/>
                <a:sym typeface="Arial"/>
              </a:rPr>
              <a:t>and the bounds are</a:t>
            </a:r>
            <a:endParaRPr/>
          </a:p>
        </p:txBody>
      </p:sp>
      <p:sp>
        <p:nvSpPr>
          <p:cNvPr id="1351" name="Shape 1351"/>
          <p:cNvSpPr/>
          <p:nvPr/>
        </p:nvSpPr>
        <p:spPr>
          <a:xfrm>
            <a:off x="76357" y="1065162"/>
            <a:ext cx="9010355" cy="1608312"/>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2" name="Shape 1352"/>
          <p:cNvSpPr/>
          <p:nvPr/>
        </p:nvSpPr>
        <p:spPr>
          <a:xfrm>
            <a:off x="1521819" y="1541920"/>
            <a:ext cx="321327" cy="308827"/>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3" name="Shape 1353"/>
          <p:cNvSpPr/>
          <p:nvPr/>
        </p:nvSpPr>
        <p:spPr>
          <a:xfrm>
            <a:off x="1773983" y="4309112"/>
            <a:ext cx="5471223" cy="311372"/>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4" name="Shape 1354"/>
          <p:cNvSpPr/>
          <p:nvPr/>
        </p:nvSpPr>
        <p:spPr>
          <a:xfrm>
            <a:off x="3922248" y="4726533"/>
            <a:ext cx="3521077" cy="238599"/>
          </a:xfrm>
          <a:prstGeom prst="rect">
            <a:avLst/>
          </a:prstGeom>
          <a:noFill/>
          <a:ln>
            <a:noFill/>
          </a:ln>
        </p:spPr>
        <p:txBody>
          <a:bodyPr anchorCtr="0" anchor="t" bIns="0" lIns="0" spcFirstLastPara="1" rIns="0" wrap="square" tIns="0">
            <a:noAutofit/>
          </a:bodyPr>
          <a:lstStyle/>
          <a:p>
            <a:pPr indent="12700" lvl="0" marL="0" marR="0"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min{n</a:t>
            </a:r>
            <a:r>
              <a:rPr b="0" baseline="-25000" i="0" lang="en-US" sz="1300" u="none" cap="none" strike="noStrike">
                <a:solidFill>
                  <a:srgbClr val="000000"/>
                </a:solidFill>
                <a:latin typeface="Arial"/>
                <a:ea typeface="Arial"/>
                <a:cs typeface="Arial"/>
                <a:sym typeface="Arial"/>
              </a:rPr>
              <a:t>X</a:t>
            </a:r>
            <a:r>
              <a:rPr b="0" i="0" lang="en-US" sz="1400" u="none" cap="none" strike="noStrike">
                <a:solidFill>
                  <a:srgbClr val="000000"/>
                </a:solidFill>
                <a:latin typeface="Arial"/>
                <a:ea typeface="Arial"/>
                <a:cs typeface="Arial"/>
                <a:sym typeface="Arial"/>
              </a:rPr>
              <a:t>, n</a:t>
            </a:r>
            <a:r>
              <a:rPr b="0" baseline="-25000" i="0" lang="en-US" sz="1300" u="none" cap="none" strike="noStrike">
                <a:solidFill>
                  <a:srgbClr val="000000"/>
                </a:solidFill>
                <a:latin typeface="Arial"/>
                <a:ea typeface="Arial"/>
                <a:cs typeface="Arial"/>
                <a:sym typeface="Arial"/>
              </a:rPr>
              <a:t>Y</a:t>
            </a:r>
            <a:r>
              <a:rPr b="0" i="0" lang="en-US" sz="1400" u="none" cap="none" strike="noStrike">
                <a:solidFill>
                  <a:srgbClr val="000000"/>
                </a:solidFill>
                <a:latin typeface="Arial"/>
                <a:ea typeface="Arial"/>
                <a:cs typeface="Arial"/>
                <a:sym typeface="Arial"/>
              </a:rPr>
              <a:t>}	≥	n</a:t>
            </a:r>
            <a:r>
              <a:rPr b="0" baseline="-25000" i="0" lang="en-US" sz="1300" u="none" cap="none" strike="noStrike">
                <a:solidFill>
                  <a:srgbClr val="000000"/>
                </a:solidFill>
                <a:latin typeface="Arial"/>
                <a:ea typeface="Arial"/>
                <a:cs typeface="Arial"/>
                <a:sym typeface="Arial"/>
              </a:rPr>
              <a:t>XY </a:t>
            </a:r>
            <a:r>
              <a:rPr b="0" i="0" lang="en-US" sz="1400" u="none" cap="none" strike="noStrike">
                <a:solidFill>
                  <a:srgbClr val="000000"/>
                </a:solidFill>
                <a:latin typeface="Arial"/>
                <a:ea typeface="Arial"/>
                <a:cs typeface="Arial"/>
                <a:sym typeface="Arial"/>
              </a:rPr>
              <a:t>≥	max{n</a:t>
            </a:r>
            <a:r>
              <a:rPr b="0" baseline="-25000" i="0" lang="en-US" sz="1300" u="none" cap="none" strike="noStrike">
                <a:solidFill>
                  <a:srgbClr val="000000"/>
                </a:solidFill>
                <a:latin typeface="Arial"/>
                <a:ea typeface="Arial"/>
                <a:cs typeface="Arial"/>
                <a:sym typeface="Arial"/>
              </a:rPr>
              <a:t>X </a:t>
            </a:r>
            <a:r>
              <a:rPr b="0" i="0" lang="en-US" sz="1400" u="none" cap="none" strike="noStrike">
                <a:solidFill>
                  <a:srgbClr val="000000"/>
                </a:solidFill>
                <a:latin typeface="Arial"/>
                <a:ea typeface="Arial"/>
                <a:cs typeface="Arial"/>
                <a:sym typeface="Arial"/>
              </a:rPr>
              <a:t>+ n</a:t>
            </a:r>
            <a:r>
              <a:rPr b="0" baseline="-25000" i="0" lang="en-US" sz="1300" u="none" cap="none" strike="noStrike">
                <a:solidFill>
                  <a:srgbClr val="000000"/>
                </a:solidFill>
                <a:latin typeface="Arial"/>
                <a:ea typeface="Arial"/>
                <a:cs typeface="Arial"/>
                <a:sym typeface="Arial"/>
              </a:rPr>
              <a:t>Y </a:t>
            </a:r>
            <a:r>
              <a:rPr b="0" i="0" lang="en-US" sz="1400" u="none" cap="none" strike="noStrike">
                <a:solidFill>
                  <a:srgbClr val="000000"/>
                </a:solidFill>
                <a:latin typeface="Arial"/>
                <a:ea typeface="Arial"/>
                <a:cs typeface="Arial"/>
                <a:sym typeface="Arial"/>
              </a:rPr>
              <a:t>- n</a:t>
            </a:r>
            <a:r>
              <a:rPr b="0" baseline="-25000" i="0" lang="en-US" sz="1300" u="none" cap="none" strike="noStrike">
                <a:solidFill>
                  <a:srgbClr val="000000"/>
                </a:solidFill>
                <a:latin typeface="Arial"/>
                <a:ea typeface="Arial"/>
                <a:cs typeface="Arial"/>
                <a:sym typeface="Arial"/>
              </a:rPr>
              <a:t>X∩Y </a:t>
            </a:r>
            <a:r>
              <a:rPr b="0" i="0" lang="en-US" sz="1400" u="none" cap="none" strike="noStrike">
                <a:solidFill>
                  <a:srgbClr val="000000"/>
                </a:solidFill>
                <a:latin typeface="Arial"/>
                <a:ea typeface="Arial"/>
                <a:cs typeface="Arial"/>
                <a:sym typeface="Arial"/>
              </a:rPr>
              <a:t>, 0}</a:t>
            </a:r>
            <a:endParaRPr/>
          </a:p>
        </p:txBody>
      </p:sp>
      <p:sp>
        <p:nvSpPr>
          <p:cNvPr id="1355" name="Shape 1355"/>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356" name="Shape 1356"/>
          <p:cNvSpPr/>
          <p:nvPr/>
        </p:nvSpPr>
        <p:spPr>
          <a:xfrm>
            <a:off x="1549310" y="4670502"/>
            <a:ext cx="2219041" cy="350660"/>
          </a:xfrm>
          <a:prstGeom prst="rect">
            <a:avLst/>
          </a:prstGeom>
          <a:noFill/>
          <a:ln>
            <a:noFill/>
          </a:ln>
        </p:spPr>
        <p:txBody>
          <a:bodyPr anchorCtr="0" anchor="t" bIns="45700" lIns="45700" spcFirstLastPara="1" rIns="45700" wrap="square" tIns="4570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Using Frèchet bound</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0" name="Shape 1360"/>
        <p:cNvGrpSpPr/>
        <p:nvPr/>
      </p:nvGrpSpPr>
      <p:grpSpPr>
        <a:xfrm>
          <a:off x="0" y="0"/>
          <a:ext cx="0" cy="0"/>
          <a:chOff x="0" y="0"/>
          <a:chExt cx="0" cy="0"/>
        </a:xfrm>
      </p:grpSpPr>
      <p:sp>
        <p:nvSpPr>
          <p:cNvPr id="1361" name="Shape 1361"/>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Indirect discrimination discovery</a:t>
            </a:r>
            <a:endParaRPr/>
          </a:p>
        </p:txBody>
      </p:sp>
      <p:sp>
        <p:nvSpPr>
          <p:cNvPr id="1362" name="Shape 1362"/>
          <p:cNvSpPr/>
          <p:nvPr/>
        </p:nvSpPr>
        <p:spPr>
          <a:xfrm>
            <a:off x="384723" y="2875188"/>
            <a:ext cx="7793991" cy="343958"/>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2000"/>
              <a:buFont typeface="Arial"/>
              <a:buNone/>
            </a:pPr>
            <a:r>
              <a:rPr b="0" i="0" lang="en-US" sz="2000" u="none" cap="none" strike="noStrike">
                <a:solidFill>
                  <a:srgbClr val="595959"/>
                </a:solidFill>
                <a:latin typeface="Arial"/>
                <a:ea typeface="Arial"/>
                <a:cs typeface="Arial"/>
                <a:sym typeface="Arial"/>
              </a:rPr>
              <a:t>We do the same with a</a:t>
            </a:r>
            <a:r>
              <a:rPr b="0" baseline="-25000" i="0" lang="en-US" sz="1900" u="none" cap="none" strike="noStrike">
                <a:solidFill>
                  <a:srgbClr val="595959"/>
                </a:solidFill>
                <a:latin typeface="Arial"/>
                <a:ea typeface="Arial"/>
                <a:cs typeface="Arial"/>
                <a:sym typeface="Arial"/>
              </a:rPr>
              <a:t>2</a:t>
            </a:r>
            <a:r>
              <a:rPr b="0" i="0" lang="en-US" sz="2000" u="none" cap="none" strike="noStrike">
                <a:solidFill>
                  <a:srgbClr val="595959"/>
                </a:solidFill>
                <a:latin typeface="Arial"/>
                <a:ea typeface="Arial"/>
                <a:cs typeface="Arial"/>
                <a:sym typeface="Arial"/>
              </a:rPr>
              <a:t>, and a similar decomposition for c, obtaining:</a:t>
            </a:r>
            <a:endParaRPr/>
          </a:p>
        </p:txBody>
      </p:sp>
      <p:sp>
        <p:nvSpPr>
          <p:cNvPr id="1363" name="Shape 1363"/>
          <p:cNvSpPr/>
          <p:nvPr/>
        </p:nvSpPr>
        <p:spPr>
          <a:xfrm>
            <a:off x="8710903" y="4766031"/>
            <a:ext cx="237492"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000"/>
              <a:buFont typeface="Arial"/>
              <a:buNone/>
            </a:pPr>
            <a:r>
              <a:rPr b="0" i="0" lang="en-US" sz="1000" u="none" cap="none" strike="noStrike">
                <a:solidFill>
                  <a:srgbClr val="595959"/>
                </a:solidFill>
                <a:latin typeface="Arial"/>
                <a:ea typeface="Arial"/>
                <a:cs typeface="Arial"/>
                <a:sym typeface="Arial"/>
              </a:rPr>
              <a:t>113</a:t>
            </a:r>
            <a:endParaRPr/>
          </a:p>
        </p:txBody>
      </p:sp>
      <p:sp>
        <p:nvSpPr>
          <p:cNvPr id="1364" name="Shape 1364"/>
          <p:cNvSpPr/>
          <p:nvPr/>
        </p:nvSpPr>
        <p:spPr>
          <a:xfrm>
            <a:off x="76357" y="1065162"/>
            <a:ext cx="9010355" cy="1608312"/>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Shape 1365"/>
          <p:cNvSpPr/>
          <p:nvPr/>
        </p:nvSpPr>
        <p:spPr>
          <a:xfrm>
            <a:off x="566247" y="3292142"/>
            <a:ext cx="7561885" cy="1428749"/>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Shape 1366"/>
          <p:cNvSpPr/>
          <p:nvPr/>
        </p:nvSpPr>
        <p:spPr>
          <a:xfrm>
            <a:off x="1521819" y="1541920"/>
            <a:ext cx="321327" cy="308827"/>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Shape 1367"/>
          <p:cNvSpPr/>
          <p:nvPr/>
        </p:nvSpPr>
        <p:spPr>
          <a:xfrm>
            <a:off x="1521819" y="1770520"/>
            <a:ext cx="321327" cy="308827"/>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Shape 1368"/>
          <p:cNvSpPr/>
          <p:nvPr/>
        </p:nvSpPr>
        <p:spPr>
          <a:xfrm>
            <a:off x="3655417" y="3294517"/>
            <a:ext cx="321326" cy="308826"/>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Shape 1369"/>
          <p:cNvSpPr/>
          <p:nvPr/>
        </p:nvSpPr>
        <p:spPr>
          <a:xfrm>
            <a:off x="3655417" y="3675517"/>
            <a:ext cx="321326" cy="308826"/>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Shape 1370"/>
          <p:cNvSpPr/>
          <p:nvPr/>
        </p:nvSpPr>
        <p:spPr>
          <a:xfrm>
            <a:off x="1280472" y="4340266"/>
            <a:ext cx="784000" cy="308826"/>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Shape 1371"/>
          <p:cNvSpPr/>
          <p:nvPr/>
        </p:nvSpPr>
        <p:spPr>
          <a:xfrm>
            <a:off x="1192246" y="4853328"/>
            <a:ext cx="1053468"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Lower bound</a:t>
            </a:r>
            <a:endParaRPr/>
          </a:p>
        </p:txBody>
      </p:sp>
      <p:sp>
        <p:nvSpPr>
          <p:cNvPr id="1372" name="Shape 1372"/>
          <p:cNvSpPr/>
          <p:nvPr/>
        </p:nvSpPr>
        <p:spPr>
          <a:xfrm>
            <a:off x="3883969" y="4853328"/>
            <a:ext cx="3088007"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Uses only known and background data</a:t>
            </a:r>
            <a:endParaRPr/>
          </a:p>
        </p:txBody>
      </p:sp>
      <p:sp>
        <p:nvSpPr>
          <p:cNvPr id="1373" name="Shape 1373"/>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7" name="Shape 1377"/>
        <p:cNvGrpSpPr/>
        <p:nvPr/>
      </p:nvGrpSpPr>
      <p:grpSpPr>
        <a:xfrm>
          <a:off x="0" y="0"/>
          <a:ext cx="0" cy="0"/>
          <a:chOff x="0" y="0"/>
          <a:chExt cx="0" cy="0"/>
        </a:xfrm>
      </p:grpSpPr>
      <p:sp>
        <p:nvSpPr>
          <p:cNvPr id="1378" name="Shape 1378"/>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Privacy-aware discrimination discovery</a:t>
            </a:r>
            <a:endParaRPr/>
          </a:p>
        </p:txBody>
      </p:sp>
      <p:sp>
        <p:nvSpPr>
          <p:cNvPr id="1379" name="Shape 1379"/>
          <p:cNvSpPr/>
          <p:nvPr/>
        </p:nvSpPr>
        <p:spPr>
          <a:xfrm>
            <a:off x="298643" y="1122666"/>
            <a:ext cx="8546712" cy="3164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Original dataset includes an attribute that explicitly identifies the protected group</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Released dataset were pre-processed using a privacy-preserving inference control method </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to diminish the correlation between such an attribute and other non-sensitive attributes</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There could be different purposes for data sanitization:  </a:t>
            </a:r>
            <a:endParaRPr/>
          </a:p>
          <a:p>
            <a:pPr indent="-300789" lvl="0" marL="300789" marR="0" rtl="0" algn="l">
              <a:lnSpc>
                <a:spcPct val="100000"/>
              </a:lnSpc>
              <a:spcBef>
                <a:spcPts val="0"/>
              </a:spcBef>
              <a:spcAft>
                <a:spcPts val="0"/>
              </a:spcAft>
              <a:buClr>
                <a:srgbClr val="000000"/>
              </a:buClr>
              <a:buSzPts val="1800"/>
              <a:buFont typeface="Calibri"/>
              <a:buAutoNum type="arabicParenBoth"/>
            </a:pPr>
            <a:r>
              <a:rPr b="0" i="0" lang="en-US" sz="1800" u="none" cap="none" strike="noStrike">
                <a:solidFill>
                  <a:srgbClr val="000000"/>
                </a:solidFill>
                <a:latin typeface="Calibri"/>
                <a:ea typeface="Calibri"/>
                <a:cs typeface="Calibri"/>
                <a:sym typeface="Calibri"/>
              </a:rPr>
              <a:t>To protect individuals’ sensitive information</a:t>
            </a:r>
            <a:endParaRPr/>
          </a:p>
          <a:p>
            <a:pPr indent="-300789" lvl="0" marL="300789" marR="0" rtl="0" algn="l">
              <a:lnSpc>
                <a:spcPct val="100000"/>
              </a:lnSpc>
              <a:spcBef>
                <a:spcPts val="0"/>
              </a:spcBef>
              <a:spcAft>
                <a:spcPts val="0"/>
              </a:spcAft>
              <a:buClr>
                <a:srgbClr val="000000"/>
              </a:buClr>
              <a:buSzPts val="1800"/>
              <a:buFont typeface="Calibri"/>
              <a:buAutoNum type="arabicParenBoth"/>
            </a:pPr>
            <a:r>
              <a:rPr b="0" i="0" lang="en-US" sz="1800" u="none" cap="none" strike="noStrike">
                <a:solidFill>
                  <a:srgbClr val="000000"/>
                </a:solidFill>
                <a:latin typeface="Calibri"/>
                <a:ea typeface="Calibri"/>
                <a:cs typeface="Calibri"/>
                <a:sym typeface="Calibri"/>
              </a:rPr>
              <a:t>To use data privacy as an excuse for hiding discriminatory practices</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1270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In both cases, the anti-discrimination authority has to unveil discrimination </a:t>
            </a:r>
            <a:endParaRPr/>
          </a:p>
          <a:p>
            <a:pPr indent="1270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from the sanitized data</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3" name="Shape 1383"/>
        <p:cNvGrpSpPr/>
        <p:nvPr/>
      </p:nvGrpSpPr>
      <p:grpSpPr>
        <a:xfrm>
          <a:off x="0" y="0"/>
          <a:ext cx="0" cy="0"/>
          <a:chOff x="0" y="0"/>
          <a:chExt cx="0" cy="0"/>
        </a:xfrm>
      </p:grpSpPr>
      <p:sp>
        <p:nvSpPr>
          <p:cNvPr id="1384" name="Shape 1384"/>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Privacy-aware discrimination discovery</a:t>
            </a:r>
            <a:endParaRPr/>
          </a:p>
        </p:txBody>
      </p:sp>
      <p:sp>
        <p:nvSpPr>
          <p:cNvPr id="1385" name="Shape 1385"/>
          <p:cNvSpPr/>
          <p:nvPr/>
        </p:nvSpPr>
        <p:spPr>
          <a:xfrm>
            <a:off x="298643" y="1122667"/>
            <a:ext cx="8028901" cy="1767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Privacy-preserving inference control methods include bucketization.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 output of bucketization consists of two tables: </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 a non-sensitive table (containing entire non-sensitive attributes information,</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then tuples are partitioned into groups, a unique GID is assigned to each group), and </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(ii) a sensitive table (containing the sensitive values that appear in a specific group)</a:t>
            </a:r>
            <a:endParaRPr/>
          </a:p>
        </p:txBody>
      </p:sp>
      <p:sp>
        <p:nvSpPr>
          <p:cNvPr id="1386" name="Shape 1386"/>
          <p:cNvSpPr/>
          <p:nvPr/>
        </p:nvSpPr>
        <p:spPr>
          <a:xfrm>
            <a:off x="524264" y="3704897"/>
            <a:ext cx="7955065" cy="650711"/>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Privacy-aware discrimination discovery is about deriving bounds on a discrimination  measure for an unknown contingency table given the bucketized dataset R′</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0" name="Shape 1390"/>
        <p:cNvGrpSpPr/>
        <p:nvPr/>
      </p:nvGrpSpPr>
      <p:grpSpPr>
        <a:xfrm>
          <a:off x="0" y="0"/>
          <a:ext cx="0" cy="0"/>
          <a:chOff x="0" y="0"/>
          <a:chExt cx="0" cy="0"/>
        </a:xfrm>
      </p:grpSpPr>
      <p:sp>
        <p:nvSpPr>
          <p:cNvPr id="1391" name="Shape 1391"/>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Privacy-aware discrimination discovery</a:t>
            </a:r>
            <a:endParaRPr/>
          </a:p>
        </p:txBody>
      </p:sp>
      <p:pic>
        <p:nvPicPr>
          <p:cNvPr id="1392" name="Shape 1392"/>
          <p:cNvPicPr preferRelativeResize="0"/>
          <p:nvPr/>
        </p:nvPicPr>
        <p:blipFill rotWithShape="1">
          <a:blip r:embed="rId3">
            <a:alphaModFix/>
          </a:blip>
          <a:srcRect b="0" l="0" r="0" t="0"/>
          <a:stretch/>
        </p:blipFill>
        <p:spPr>
          <a:xfrm>
            <a:off x="82518" y="962134"/>
            <a:ext cx="5561232" cy="3830252"/>
          </a:xfrm>
          <a:prstGeom prst="rect">
            <a:avLst/>
          </a:prstGeom>
          <a:noFill/>
          <a:ln>
            <a:noFill/>
          </a:ln>
        </p:spPr>
      </p:pic>
      <p:sp>
        <p:nvSpPr>
          <p:cNvPr id="1393" name="Shape 1393"/>
          <p:cNvSpPr/>
          <p:nvPr/>
        </p:nvSpPr>
        <p:spPr>
          <a:xfrm>
            <a:off x="5660942" y="1294604"/>
            <a:ext cx="3217401" cy="288591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Tuple r1 in group GID = 1 has probability 25% of referring to a Muslim, Christian, Jewish, or Other individual, but it is impossible to determine which case actually holds. Thus, for the bucketized version R′ of a dataset R, the correlation between sensitive attribute and non-sensitive attributes is diminished.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Two areas of concern: data and algorithms</a:t>
            </a:r>
            <a:endParaRPr/>
          </a:p>
        </p:txBody>
      </p:sp>
      <p:sp>
        <p:nvSpPr>
          <p:cNvPr id="197" name="Shape 197"/>
          <p:cNvSpPr/>
          <p:nvPr/>
        </p:nvSpPr>
        <p:spPr>
          <a:xfrm>
            <a:off x="384723" y="1216354"/>
            <a:ext cx="7757160" cy="301964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Data inputs: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36550" lvl="0" marL="469900" marR="0" rtl="0" algn="l">
              <a:lnSpc>
                <a:spcPct val="114285"/>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Poorly selected (e.g., observe only car trips, not bicycle trips)</a:t>
            </a:r>
            <a:endParaRPr/>
          </a:p>
          <a:p>
            <a:pPr indent="-336550" lvl="0" marL="469900" marR="0" rtl="0" algn="l">
              <a:lnSpc>
                <a:spcPct val="114285"/>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Incomplete, incorrect, or outdated</a:t>
            </a:r>
            <a:endParaRPr/>
          </a:p>
          <a:p>
            <a:pPr indent="-336550" lvl="0" marL="469900" marR="0" rtl="0" algn="l">
              <a:lnSpc>
                <a:spcPct val="114285"/>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Selected with bias (e.g., smartphone users)</a:t>
            </a:r>
            <a:endParaRPr/>
          </a:p>
          <a:p>
            <a:pPr indent="-336550" lvl="0" marL="469900" marR="0" rtl="0" algn="l">
              <a:lnSpc>
                <a:spcPct val="114285"/>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Perpetuating and promoting historical biases (e.g., hiring people that "fit the culture")</a:t>
            </a:r>
            <a:endParaRPr/>
          </a:p>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Algorithmic processing:</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36550" lvl="0" marL="469900" marR="0" rtl="0" algn="l">
              <a:lnSpc>
                <a:spcPct val="114285"/>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Poorly designed matching systems</a:t>
            </a:r>
            <a:endParaRPr/>
          </a:p>
          <a:p>
            <a:pPr indent="-336550" lvl="0" marL="469900" marR="0" rtl="0" algn="l">
              <a:lnSpc>
                <a:spcPct val="114285"/>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Personalization and recommendation services that narrow instead of expand user options</a:t>
            </a:r>
            <a:endParaRPr/>
          </a:p>
          <a:p>
            <a:pPr indent="-336550" lvl="0" marL="469900" marR="0" rtl="0" algn="l">
              <a:lnSpc>
                <a:spcPct val="114285"/>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Decision making systems that assume correlation implies causation</a:t>
            </a:r>
            <a:endParaRPr/>
          </a:p>
          <a:p>
            <a:pPr indent="-336550" lvl="0" marL="469900" marR="0" rtl="0" algn="l">
              <a:lnSpc>
                <a:spcPct val="114285"/>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Algorithms that do not compensate for datasets that disproportionately represent populations</a:t>
            </a:r>
            <a:endParaRPr/>
          </a:p>
          <a:p>
            <a:pPr indent="-336550" lvl="0" marL="469900" marR="0" rtl="0" algn="l">
              <a:lnSpc>
                <a:spcPct val="114285"/>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Output models that are hard to understand or explain hinder detection and mitigation of bias</a:t>
            </a:r>
            <a:endParaRPr/>
          </a:p>
        </p:txBody>
      </p:sp>
      <p:sp>
        <p:nvSpPr>
          <p:cNvPr id="198" name="Shape 198"/>
          <p:cNvSpPr/>
          <p:nvPr/>
        </p:nvSpPr>
        <p:spPr>
          <a:xfrm>
            <a:off x="384723" y="4798431"/>
            <a:ext cx="6945632"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Executive Office of the US President (May 2016): "</a:t>
            </a:r>
            <a:r>
              <a:rPr b="0" i="1" lang="en-US" sz="1000" u="sng" cap="none" strike="noStrike">
                <a:solidFill>
                  <a:schemeClr val="hlink"/>
                </a:solidFill>
                <a:latin typeface="Arial"/>
                <a:ea typeface="Arial"/>
                <a:cs typeface="Arial"/>
                <a:sym typeface="Arial"/>
                <a:hlinkClick r:id="rId3"/>
              </a:rPr>
              <a:t>Big Data: A Report on Algorithmic Systems,Opportunity,and Civil Rights</a:t>
            </a:r>
            <a:r>
              <a:rPr b="0" i="1" lang="en-US" sz="1000" u="none" cap="none" strike="noStrike">
                <a:solidFill>
                  <a:srgbClr val="666666"/>
                </a:solidFill>
                <a:latin typeface="Arial"/>
                <a:ea typeface="Arial"/>
                <a:cs typeface="Arial"/>
                <a:sym typeface="Arial"/>
              </a:rPr>
              <a:t>"</a:t>
            </a:r>
            <a:endParaRPr/>
          </a:p>
        </p:txBody>
      </p:sp>
      <p:sp>
        <p:nvSpPr>
          <p:cNvPr id="199" name="Shape 199"/>
          <p:cNvSpPr/>
          <p:nvPr/>
        </p:nvSpPr>
        <p:spPr>
          <a:xfrm>
            <a:off x="7024761" y="1196996"/>
            <a:ext cx="1634473" cy="1112374"/>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0" name="Shape 200"/>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7" name="Shape 1397"/>
        <p:cNvGrpSpPr/>
        <p:nvPr/>
      </p:nvGrpSpPr>
      <p:grpSpPr>
        <a:xfrm>
          <a:off x="0" y="0"/>
          <a:ext cx="0" cy="0"/>
          <a:chOff x="0" y="0"/>
          <a:chExt cx="0" cy="0"/>
        </a:xfrm>
      </p:grpSpPr>
      <p:sp>
        <p:nvSpPr>
          <p:cNvPr id="1398" name="Shape 1398"/>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Privacy-aware discrimination discovery</a:t>
            </a:r>
            <a:endParaRPr/>
          </a:p>
        </p:txBody>
      </p:sp>
      <p:sp>
        <p:nvSpPr>
          <p:cNvPr id="1399" name="Shape 1399"/>
          <p:cNvSpPr/>
          <p:nvPr/>
        </p:nvSpPr>
        <p:spPr>
          <a:xfrm>
            <a:off x="472433" y="3520614"/>
            <a:ext cx="7955065" cy="65071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Privacy-aware discrimination discovery is about deriving bounds on a discrimination  measure for an unknown contingency table given the bucketized dataset R′</a:t>
            </a:r>
            <a:endParaRPr/>
          </a:p>
        </p:txBody>
      </p:sp>
      <p:sp>
        <p:nvSpPr>
          <p:cNvPr id="1400" name="Shape 1400"/>
          <p:cNvSpPr/>
          <p:nvPr/>
        </p:nvSpPr>
        <p:spPr>
          <a:xfrm>
            <a:off x="371449" y="1140217"/>
            <a:ext cx="8157034" cy="14884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For each group in R’, every sensitive value is distinct and the group size l is the cardinality of the attribute denoting protected and unprotected groups, e.g., the number of religions.</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In privacy research, this is known as l-diversity privacy model.</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4" name="Shape 1404"/>
        <p:cNvGrpSpPr/>
        <p:nvPr/>
      </p:nvGrpSpPr>
      <p:grpSpPr>
        <a:xfrm>
          <a:off x="0" y="0"/>
          <a:ext cx="0" cy="0"/>
          <a:chOff x="0" y="0"/>
          <a:chExt cx="0" cy="0"/>
        </a:xfrm>
      </p:grpSpPr>
      <p:sp>
        <p:nvSpPr>
          <p:cNvPr id="1405" name="Shape 1405"/>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Privacy-aware discrimination discovery</a:t>
            </a:r>
            <a:endParaRPr/>
          </a:p>
        </p:txBody>
      </p:sp>
      <p:sp>
        <p:nvSpPr>
          <p:cNvPr id="1406" name="Shape 1406"/>
          <p:cNvSpPr/>
          <p:nvPr/>
        </p:nvSpPr>
        <p:spPr>
          <a:xfrm>
            <a:off x="384723" y="4179008"/>
            <a:ext cx="1628140" cy="28379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Fr</a:t>
            </a:r>
            <a:r>
              <a:rPr b="0" i="0" lang="en-US" sz="2000" u="none" cap="none" strike="noStrike">
                <a:solidFill>
                  <a:srgbClr val="595959"/>
                </a:solidFill>
                <a:latin typeface="Arial"/>
                <a:ea typeface="Arial"/>
                <a:cs typeface="Arial"/>
                <a:sym typeface="Arial"/>
              </a:rPr>
              <a:t>è</a:t>
            </a:r>
            <a:r>
              <a:rPr b="0" i="0" lang="en-US" sz="1800" u="none" cap="none" strike="noStrike">
                <a:solidFill>
                  <a:srgbClr val="595959"/>
                </a:solidFill>
                <a:latin typeface="Arial"/>
                <a:ea typeface="Arial"/>
                <a:cs typeface="Arial"/>
                <a:sym typeface="Arial"/>
              </a:rPr>
              <a:t>chet bounds</a:t>
            </a:r>
            <a:endParaRPr/>
          </a:p>
        </p:txBody>
      </p:sp>
      <p:sp>
        <p:nvSpPr>
          <p:cNvPr id="1407" name="Shape 1407"/>
          <p:cNvSpPr/>
          <p:nvPr/>
        </p:nvSpPr>
        <p:spPr>
          <a:xfrm>
            <a:off x="1119220" y="986572"/>
            <a:ext cx="6172191" cy="337184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Shape 1408"/>
          <p:cNvSpPr/>
          <p:nvPr/>
        </p:nvSpPr>
        <p:spPr>
          <a:xfrm>
            <a:off x="2619368" y="1438271"/>
            <a:ext cx="2076446" cy="1047748"/>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Shape 1409"/>
          <p:cNvSpPr/>
          <p:nvPr/>
        </p:nvSpPr>
        <p:spPr>
          <a:xfrm>
            <a:off x="1581145" y="4610089"/>
            <a:ext cx="5791191" cy="466724"/>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Shape 1410"/>
          <p:cNvSpPr/>
          <p:nvPr/>
        </p:nvSpPr>
        <p:spPr>
          <a:xfrm>
            <a:off x="6380662" y="2562118"/>
            <a:ext cx="229674" cy="220752"/>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Shape 1411"/>
          <p:cNvSpPr/>
          <p:nvPr/>
        </p:nvSpPr>
        <p:spPr>
          <a:xfrm>
            <a:off x="1919718" y="1164638"/>
            <a:ext cx="5304564"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Non-sensitive	        Sensitive	  Unknown</a:t>
            </a:r>
            <a:endParaRPr/>
          </a:p>
        </p:txBody>
      </p:sp>
      <p:sp>
        <p:nvSpPr>
          <p:cNvPr id="1412" name="Shape 1412"/>
          <p:cNvSpPr/>
          <p:nvPr/>
        </p:nvSpPr>
        <p:spPr>
          <a:xfrm>
            <a:off x="4030216" y="4249275"/>
            <a:ext cx="1706879" cy="2032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400"/>
              <a:buFont typeface="Georgia"/>
              <a:buNone/>
            </a:pPr>
            <a:r>
              <a:rPr b="0" i="1" lang="en-US" sz="1400" u="none" cap="none" strike="noStrike">
                <a:solidFill>
                  <a:srgbClr val="595959"/>
                </a:solidFill>
                <a:latin typeface="Georgia"/>
                <a:ea typeface="Georgia"/>
                <a:cs typeface="Georgia"/>
                <a:sym typeface="Georgia"/>
              </a:rPr>
              <a:t>n</a:t>
            </a:r>
            <a:r>
              <a:rPr b="0" baseline="30000" i="1" lang="en-US" sz="1300" u="none" cap="none" strike="noStrike">
                <a:solidFill>
                  <a:srgbClr val="595959"/>
                </a:solidFill>
                <a:latin typeface="Georgia"/>
                <a:ea typeface="Georgia"/>
                <a:cs typeface="Georgia"/>
                <a:sym typeface="Georgia"/>
              </a:rPr>
              <a:t>i </a:t>
            </a:r>
            <a:r>
              <a:rPr b="0" i="1" lang="en-US" sz="1400" u="none" cap="none" strike="noStrike">
                <a:solidFill>
                  <a:srgbClr val="595959"/>
                </a:solidFill>
                <a:latin typeface="Georgia"/>
                <a:ea typeface="Georgia"/>
                <a:cs typeface="Georgia"/>
                <a:sym typeface="Georgia"/>
              </a:rPr>
              <a:t>= people in group i</a:t>
            </a:r>
            <a:endParaRPr/>
          </a:p>
        </p:txBody>
      </p:sp>
      <p:sp>
        <p:nvSpPr>
          <p:cNvPr id="1413" name="Shape 1413"/>
          <p:cNvSpPr/>
          <p:nvPr/>
        </p:nvSpPr>
        <p:spPr>
          <a:xfrm>
            <a:off x="5968486" y="4249275"/>
            <a:ext cx="2978787" cy="241467"/>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400"/>
              <a:buFont typeface="Georgia"/>
              <a:buNone/>
            </a:pPr>
            <a:r>
              <a:rPr b="0" i="1" lang="en-US" sz="1400" u="none" cap="none" strike="noStrike">
                <a:solidFill>
                  <a:srgbClr val="595959"/>
                </a:solidFill>
                <a:latin typeface="Georgia"/>
                <a:ea typeface="Georgia"/>
                <a:cs typeface="Georgia"/>
                <a:sym typeface="Georgia"/>
              </a:rPr>
              <a:t>n</a:t>
            </a:r>
            <a:r>
              <a:rPr b="0" baseline="-25000" i="1" lang="en-US" sz="1300" u="none" cap="none" strike="noStrike">
                <a:solidFill>
                  <a:srgbClr val="595959"/>
                </a:solidFill>
                <a:latin typeface="Georgia"/>
                <a:ea typeface="Georgia"/>
                <a:cs typeface="Georgia"/>
                <a:sym typeface="Georgia"/>
              </a:rPr>
              <a:t>1 </a:t>
            </a:r>
            <a:r>
              <a:rPr b="0" i="1" lang="en-US" sz="1400" u="none" cap="none" strike="noStrike">
                <a:solidFill>
                  <a:srgbClr val="595959"/>
                </a:solidFill>
                <a:latin typeface="Georgia"/>
                <a:ea typeface="Georgia"/>
                <a:cs typeface="Georgia"/>
                <a:sym typeface="Georgia"/>
              </a:rPr>
              <a:t>= total number of protected people</a:t>
            </a:r>
            <a:endParaRPr/>
          </a:p>
        </p:txBody>
      </p:sp>
      <p:sp>
        <p:nvSpPr>
          <p:cNvPr id="1414" name="Shape 1414"/>
          <p:cNvSpPr/>
          <p:nvPr/>
        </p:nvSpPr>
        <p:spPr>
          <a:xfrm>
            <a:off x="6384954" y="3372441"/>
            <a:ext cx="2327912" cy="464231"/>
          </a:xfrm>
          <a:prstGeom prst="rect">
            <a:avLst/>
          </a:prstGeom>
          <a:noFill/>
          <a:ln>
            <a:noFill/>
          </a:ln>
        </p:spPr>
        <p:txBody>
          <a:bodyPr anchorCtr="0" anchor="t" bIns="0" lIns="0" spcFirstLastPara="1" rIns="0" wrap="square" tIns="0">
            <a:noAutofit/>
          </a:bodyPr>
          <a:lstStyle/>
          <a:p>
            <a:pPr indent="12063" lvl="0" marL="0" marR="5080" rtl="0" algn="ctr">
              <a:lnSpc>
                <a:spcPct val="100000"/>
              </a:lnSpc>
              <a:spcBef>
                <a:spcPts val="0"/>
              </a:spcBef>
              <a:spcAft>
                <a:spcPts val="0"/>
              </a:spcAft>
              <a:buClr>
                <a:srgbClr val="999999"/>
              </a:buClr>
              <a:buSzPts val="1000"/>
              <a:buFont typeface="Arial"/>
              <a:buNone/>
            </a:pPr>
            <a:r>
              <a:rPr b="0" i="0" lang="en-US" sz="1000" u="none" cap="none" strike="noStrike">
                <a:solidFill>
                  <a:srgbClr val="999999"/>
                </a:solidFill>
                <a:latin typeface="Arial"/>
                <a:ea typeface="Arial"/>
                <a:cs typeface="Arial"/>
                <a:sym typeface="Arial"/>
              </a:rPr>
              <a:t>When restricting to education=bachelors,  n</a:t>
            </a:r>
            <a:r>
              <a:rPr b="0" baseline="-25000" i="0" lang="en-US" sz="900" u="none" cap="none" strike="noStrike">
                <a:solidFill>
                  <a:srgbClr val="999999"/>
                </a:solidFill>
                <a:latin typeface="Arial"/>
                <a:ea typeface="Arial"/>
                <a:cs typeface="Arial"/>
                <a:sym typeface="Arial"/>
              </a:rPr>
              <a:t>1 </a:t>
            </a:r>
            <a:r>
              <a:rPr b="0" i="0" lang="en-US" sz="1000" u="none" cap="none" strike="noStrike">
                <a:solidFill>
                  <a:srgbClr val="999999"/>
                </a:solidFill>
                <a:latin typeface="Arial"/>
                <a:ea typeface="Arial"/>
                <a:cs typeface="Arial"/>
                <a:sym typeface="Arial"/>
              </a:rPr>
              <a:t>becomes muslim bachelors;</a:t>
            </a:r>
            <a:endParaRPr/>
          </a:p>
          <a:p>
            <a:pPr indent="635" lvl="0" marL="0" marR="0" rtl="0" algn="ctr">
              <a:lnSpc>
                <a:spcPct val="100000"/>
              </a:lnSpc>
              <a:spcBef>
                <a:spcPts val="0"/>
              </a:spcBef>
              <a:spcAft>
                <a:spcPts val="0"/>
              </a:spcAft>
              <a:buClr>
                <a:srgbClr val="999999"/>
              </a:buClr>
              <a:buSzPts val="1000"/>
              <a:buFont typeface="Arial"/>
              <a:buNone/>
            </a:pPr>
            <a:r>
              <a:rPr b="0" i="0" lang="en-US" sz="1000" u="none" cap="none" strike="noStrike">
                <a:solidFill>
                  <a:srgbClr val="999999"/>
                </a:solidFill>
                <a:latin typeface="Arial"/>
                <a:ea typeface="Arial"/>
                <a:cs typeface="Arial"/>
                <a:sym typeface="Arial"/>
              </a:rPr>
              <a:t>n</a:t>
            </a:r>
            <a:r>
              <a:rPr b="0" baseline="-25000" i="0" lang="en-US" sz="900" u="none" cap="none" strike="noStrike">
                <a:solidFill>
                  <a:srgbClr val="999999"/>
                </a:solidFill>
                <a:latin typeface="Arial"/>
                <a:ea typeface="Arial"/>
                <a:cs typeface="Arial"/>
                <a:sym typeface="Arial"/>
              </a:rPr>
              <a:t>1 </a:t>
            </a:r>
            <a:r>
              <a:rPr b="0" i="0" lang="en-US" sz="1000" u="none" cap="none" strike="noStrike">
                <a:solidFill>
                  <a:srgbClr val="999999"/>
                </a:solidFill>
                <a:latin typeface="Arial"/>
                <a:ea typeface="Arial"/>
                <a:cs typeface="Arial"/>
                <a:sym typeface="Arial"/>
              </a:rPr>
              <a:t>is always required as input</a:t>
            </a:r>
            <a:endParaRPr/>
          </a:p>
        </p:txBody>
      </p:sp>
      <p:sp>
        <p:nvSpPr>
          <p:cNvPr id="1415" name="Shape 1415"/>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9" name="Shape 1419"/>
        <p:cNvGrpSpPr/>
        <p:nvPr/>
      </p:nvGrpSpPr>
      <p:grpSpPr>
        <a:xfrm>
          <a:off x="0" y="0"/>
          <a:ext cx="0" cy="0"/>
          <a:chOff x="0" y="0"/>
          <a:chExt cx="0" cy="0"/>
        </a:xfrm>
      </p:grpSpPr>
      <p:sp>
        <p:nvSpPr>
          <p:cNvPr id="1420" name="Shape 1420"/>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Discrimination data recovery</a:t>
            </a:r>
            <a:endParaRPr/>
          </a:p>
        </p:txBody>
      </p:sp>
      <p:sp>
        <p:nvSpPr>
          <p:cNvPr id="1421" name="Shape 1421"/>
          <p:cNvSpPr/>
          <p:nvPr/>
        </p:nvSpPr>
        <p:spPr>
          <a:xfrm>
            <a:off x="475247" y="1052924"/>
            <a:ext cx="8158482" cy="2315853"/>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Data owner hides discrimination by flipping a minimum number of decisions</a:t>
            </a:r>
            <a:endParaRPr/>
          </a:p>
          <a:p>
            <a:pPr indent="-335915" lvl="1" marL="836294" marR="0" rtl="0" algn="l">
              <a:lnSpc>
                <a:spcPct val="100000"/>
              </a:lnSpc>
              <a:spcBef>
                <a:spcPts val="30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Releases R' with changed decisions to have RD(R')=0, but we want R</a:t>
            </a:r>
            <a:endParaRPr/>
          </a:p>
          <a:p>
            <a:pPr indent="-366395" lvl="0" marL="379095" marR="0" rtl="0" algn="l">
              <a:lnSpc>
                <a:spcPct val="100000"/>
              </a:lnSpc>
              <a:spcBef>
                <a:spcPts val="2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Suppose we know the original risk difference RD(R)</a:t>
            </a:r>
            <a:endParaRPr/>
          </a:p>
          <a:p>
            <a:pPr indent="-366395" lvl="0" marL="379095"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Discrimination affects the tuples close to the decision boundary of a classifier</a:t>
            </a:r>
            <a:endParaRPr/>
          </a:p>
          <a:p>
            <a:pPr indent="-366395" lvl="0" marL="379095" marR="436244"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To determine the decision boundary, we rank tuples of the protected and  unprotected groups separately w.r.t. their positive decision probabilities  accordingly to a classifier trained from the transformed data R'</a:t>
            </a:r>
            <a:endParaRPr/>
          </a:p>
          <a:p>
            <a:pPr indent="-366395" lvl="0" marL="379095"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We don't fix all data at the same time, but iteratively, re-training at each iter.</a:t>
            </a:r>
            <a:endParaRPr/>
          </a:p>
        </p:txBody>
      </p:sp>
      <p:sp>
        <p:nvSpPr>
          <p:cNvPr id="1422" name="Shape 1422"/>
          <p:cNvSpPr/>
          <p:nvPr/>
        </p:nvSpPr>
        <p:spPr>
          <a:xfrm>
            <a:off x="914395" y="3619491"/>
            <a:ext cx="7225537" cy="1503023"/>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Shape 1423"/>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7" name="Shape 1427"/>
        <p:cNvGrpSpPr/>
        <p:nvPr/>
      </p:nvGrpSpPr>
      <p:grpSpPr>
        <a:xfrm>
          <a:off x="0" y="0"/>
          <a:ext cx="0" cy="0"/>
          <a:chOff x="0" y="0"/>
          <a:chExt cx="0" cy="0"/>
        </a:xfrm>
      </p:grpSpPr>
      <p:sp>
        <p:nvSpPr>
          <p:cNvPr id="1428" name="Shape 1428"/>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Results: indirect discrimination discovery</a:t>
            </a:r>
            <a:endParaRPr/>
          </a:p>
        </p:txBody>
      </p:sp>
      <p:sp>
        <p:nvSpPr>
          <p:cNvPr id="1429" name="Shape 1429"/>
          <p:cNvSpPr/>
          <p:nvPr/>
        </p:nvSpPr>
        <p:spPr>
          <a:xfrm>
            <a:off x="1167872" y="1152471"/>
            <a:ext cx="6569338" cy="3505194"/>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Shape 1430"/>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4" name="Shape 1434"/>
        <p:cNvGrpSpPr/>
        <p:nvPr/>
      </p:nvGrpSpPr>
      <p:grpSpPr>
        <a:xfrm>
          <a:off x="0" y="0"/>
          <a:ext cx="0" cy="0"/>
          <a:chOff x="0" y="0"/>
          <a:chExt cx="0" cy="0"/>
        </a:xfrm>
      </p:grpSpPr>
      <p:sp>
        <p:nvSpPr>
          <p:cNvPr id="1435" name="Shape 1435"/>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1436" name="Shape 1436"/>
          <p:cNvSpPr/>
          <p:nvPr/>
        </p:nvSpPr>
        <p:spPr>
          <a:xfrm>
            <a:off x="384722" y="1216355"/>
            <a:ext cx="3668399" cy="17451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Definition</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Data mining approaches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Case studies</a:t>
            </a:r>
            <a:endParaRPr/>
          </a:p>
          <a:p>
            <a:pPr indent="0" lvl="0" marL="0" marR="0" rtl="0" algn="l">
              <a:lnSpc>
                <a:spcPct val="100000"/>
              </a:lnSpc>
              <a:spcBef>
                <a:spcPts val="0"/>
              </a:spcBef>
              <a:spcAft>
                <a:spcPts val="0"/>
              </a:spcAft>
              <a:buClr>
                <a:srgbClr val="000000"/>
              </a:buClr>
              <a:buSzPts val="1800"/>
              <a:buFont typeface="Times New Roman"/>
              <a:buNone/>
            </a:pPr>
            <a:r>
              <a:t/>
            </a:r>
            <a:endParaRPr b="1"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discovery on the web</a:t>
            </a:r>
            <a:endParaRPr/>
          </a:p>
        </p:txBody>
      </p:sp>
      <p:sp>
        <p:nvSpPr>
          <p:cNvPr id="1437" name="Shape 1437"/>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1" name="Shape 1441"/>
        <p:cNvGrpSpPr/>
        <p:nvPr/>
      </p:nvGrpSpPr>
      <p:grpSpPr>
        <a:xfrm>
          <a:off x="0" y="0"/>
          <a:ext cx="0" cy="0"/>
          <a:chOff x="0" y="0"/>
          <a:chExt cx="0" cy="0"/>
        </a:xfrm>
      </p:grpSpPr>
      <p:sp>
        <p:nvSpPr>
          <p:cNvPr id="1442" name="Shape 144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Crime suspect dataset</a:t>
            </a:r>
            <a:endParaRPr/>
          </a:p>
        </p:txBody>
      </p:sp>
      <p:sp>
        <p:nvSpPr>
          <p:cNvPr id="1443" name="Shape 1443"/>
          <p:cNvSpPr/>
          <p:nvPr/>
        </p:nvSpPr>
        <p:spPr>
          <a:xfrm>
            <a:off x="475247" y="1186417"/>
            <a:ext cx="7842885" cy="2538536"/>
          </a:xfrm>
          <a:prstGeom prst="rect">
            <a:avLst/>
          </a:prstGeom>
          <a:noFill/>
          <a:ln>
            <a:noFill/>
          </a:ln>
        </p:spPr>
        <p:txBody>
          <a:bodyPr anchorCtr="0" anchor="t" bIns="0" lIns="0" spcFirstLastPara="1" rIns="0" wrap="square" tIns="0">
            <a:noAutofit/>
          </a:bodyPr>
          <a:lstStyle/>
          <a:p>
            <a:pPr indent="-366395" lvl="0" marL="379095" marR="70485" rtl="0" algn="l">
              <a:lnSpc>
                <a:spcPct val="114599"/>
              </a:lnSpc>
              <a:spcBef>
                <a:spcPts val="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Dataset</a:t>
            </a:r>
            <a:r>
              <a:rPr b="0" i="0" lang="en-US" sz="1800" u="none" cap="none" strike="noStrike">
                <a:solidFill>
                  <a:srgbClr val="595959"/>
                </a:solidFill>
                <a:latin typeface="Arial"/>
                <a:ea typeface="Arial"/>
                <a:cs typeface="Arial"/>
                <a:sym typeface="Arial"/>
              </a:rPr>
              <a:t>: a real world dataset of Statistics Netherlands, which is a census  body in the Netherlands.</a:t>
            </a:r>
            <a:endParaRPr/>
          </a:p>
          <a:p>
            <a:pPr indent="-366395" lvl="0" marL="379095" marR="5080" rtl="0" algn="l">
              <a:lnSpc>
                <a:spcPct val="114599"/>
              </a:lnSpc>
              <a:spcBef>
                <a:spcPts val="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Application</a:t>
            </a:r>
            <a:r>
              <a:rPr b="0" i="0" lang="en-US" sz="1800" u="none" cap="none" strike="noStrike">
                <a:solidFill>
                  <a:srgbClr val="595959"/>
                </a:solidFill>
                <a:latin typeface="Arial"/>
                <a:ea typeface="Arial"/>
                <a:cs typeface="Arial"/>
                <a:sym typeface="Arial"/>
              </a:rPr>
              <a:t>: the use of classifiers for predicting whether an individual is a  crime suspect, or not, to support law enforcement and security agencies.</a:t>
            </a:r>
            <a:endParaRPr/>
          </a:p>
          <a:p>
            <a:pPr indent="-366395" lvl="0" marL="379095" marR="0" rtl="0" algn="l">
              <a:lnSpc>
                <a:spcPct val="100000"/>
              </a:lnSpc>
              <a:spcBef>
                <a:spcPts val="30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Results</a:t>
            </a:r>
            <a:r>
              <a:rPr b="0" i="0" lang="en-US" sz="1800" u="none" cap="none" strike="noStrike">
                <a:solidFill>
                  <a:srgbClr val="595959"/>
                </a:solidFill>
                <a:latin typeface="Arial"/>
                <a:ea typeface="Arial"/>
                <a:cs typeface="Arial"/>
                <a:sym typeface="Arial"/>
              </a:rPr>
              <a:t>:</a:t>
            </a:r>
            <a:endParaRPr/>
          </a:p>
          <a:p>
            <a:pPr indent="-335915" lvl="1" marL="836294" marR="95250" rtl="0" algn="l">
              <a:lnSpc>
                <a:spcPct val="124500"/>
              </a:lnSpc>
              <a:spcBef>
                <a:spcPts val="30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The results show that </a:t>
            </a:r>
            <a:r>
              <a:rPr b="1" i="0" lang="en-US" sz="1400" u="none" cap="none" strike="noStrike">
                <a:solidFill>
                  <a:srgbClr val="595959"/>
                </a:solidFill>
                <a:latin typeface="Arial"/>
                <a:ea typeface="Arial"/>
                <a:cs typeface="Arial"/>
                <a:sym typeface="Arial"/>
              </a:rPr>
              <a:t>discrimination does exist </a:t>
            </a:r>
            <a:r>
              <a:rPr b="0" i="0" lang="en-US" sz="1400" u="none" cap="none" strike="noStrike">
                <a:solidFill>
                  <a:srgbClr val="595959"/>
                </a:solidFill>
                <a:latin typeface="Arial"/>
                <a:ea typeface="Arial"/>
                <a:cs typeface="Arial"/>
                <a:sym typeface="Arial"/>
              </a:rPr>
              <a:t>in real world datasets and blind use of  classifiers learned over such datasets can </a:t>
            </a:r>
            <a:r>
              <a:rPr b="1" i="0" lang="en-US" sz="1400" u="none" cap="none" strike="noStrike">
                <a:solidFill>
                  <a:srgbClr val="595959"/>
                </a:solidFill>
                <a:latin typeface="Arial"/>
                <a:ea typeface="Arial"/>
                <a:cs typeface="Arial"/>
                <a:sym typeface="Arial"/>
              </a:rPr>
              <a:t>exacerbate </a:t>
            </a:r>
            <a:r>
              <a:rPr b="0" i="0" lang="en-US" sz="1400" u="none" cap="none" strike="noStrike">
                <a:solidFill>
                  <a:srgbClr val="595959"/>
                </a:solidFill>
                <a:latin typeface="Arial"/>
                <a:ea typeface="Arial"/>
                <a:cs typeface="Arial"/>
                <a:sym typeface="Arial"/>
              </a:rPr>
              <a:t>the discrimination problem.</a:t>
            </a:r>
            <a:endParaRPr/>
          </a:p>
          <a:p>
            <a:pPr indent="-335915" lvl="1" marL="836294" marR="215265" rtl="0" algn="l">
              <a:lnSpc>
                <a:spcPct val="124500"/>
              </a:lnSpc>
              <a:spcBef>
                <a:spcPts val="20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It demonstrates that discrimination-aware classification methods can </a:t>
            </a:r>
            <a:r>
              <a:rPr b="1" i="0" lang="en-US" sz="1400" u="none" cap="none" strike="noStrike">
                <a:solidFill>
                  <a:srgbClr val="595959"/>
                </a:solidFill>
                <a:latin typeface="Arial"/>
                <a:ea typeface="Arial"/>
                <a:cs typeface="Arial"/>
                <a:sym typeface="Arial"/>
              </a:rPr>
              <a:t>mitigate the  discriminatory effects </a:t>
            </a:r>
            <a:r>
              <a:rPr b="0" i="0" lang="en-US" sz="1400" u="none" cap="none" strike="noStrike">
                <a:solidFill>
                  <a:srgbClr val="595959"/>
                </a:solidFill>
                <a:latin typeface="Arial"/>
                <a:ea typeface="Arial"/>
                <a:cs typeface="Arial"/>
                <a:sym typeface="Arial"/>
              </a:rPr>
              <a:t>and that they lead to rational and legally acceptable decisions.</a:t>
            </a:r>
            <a:endParaRPr/>
          </a:p>
        </p:txBody>
      </p:sp>
      <p:sp>
        <p:nvSpPr>
          <p:cNvPr id="1444" name="Shape 1444"/>
          <p:cNvSpPr/>
          <p:nvPr/>
        </p:nvSpPr>
        <p:spPr>
          <a:xfrm>
            <a:off x="384723" y="4731137"/>
            <a:ext cx="7778116"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F. Kamiran, A. Karim, S. Verwer and H. Goudriaan (2012). </a:t>
            </a:r>
            <a:r>
              <a:rPr b="0" i="1" lang="en-US" sz="1000" u="sng" cap="none" strike="noStrike">
                <a:solidFill>
                  <a:schemeClr val="hlink"/>
                </a:solidFill>
                <a:latin typeface="Arial"/>
                <a:ea typeface="Arial"/>
                <a:cs typeface="Arial"/>
                <a:sym typeface="Arial"/>
                <a:hlinkClick r:id="rId3"/>
              </a:rPr>
              <a:t>Classifying socially sensitive data without discrimination: An analysis of a crime  suspect dataset</a:t>
            </a:r>
            <a:r>
              <a:rPr b="0" i="1" lang="en-US" sz="1000" u="none" cap="none" strike="noStrike">
                <a:solidFill>
                  <a:srgbClr val="666666"/>
                </a:solidFill>
                <a:latin typeface="Arial"/>
                <a:ea typeface="Arial"/>
                <a:cs typeface="Arial"/>
                <a:sym typeface="Arial"/>
              </a:rPr>
              <a:t>. In ICDMW, pp. 370-377.</a:t>
            </a:r>
            <a:endParaRPr/>
          </a:p>
        </p:txBody>
      </p:sp>
      <p:sp>
        <p:nvSpPr>
          <p:cNvPr id="1445" name="Shape 1445"/>
          <p:cNvSpPr/>
          <p:nvPr/>
        </p:nvSpPr>
        <p:spPr>
          <a:xfrm>
            <a:off x="7321908" y="445022"/>
            <a:ext cx="1150524" cy="447052"/>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Shape 1446"/>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0" name="Shape 1450"/>
        <p:cNvGrpSpPr/>
        <p:nvPr/>
      </p:nvGrpSpPr>
      <p:grpSpPr>
        <a:xfrm>
          <a:off x="0" y="0"/>
          <a:ext cx="0" cy="0"/>
          <a:chOff x="0" y="0"/>
          <a:chExt cx="0" cy="0"/>
        </a:xfrm>
      </p:grpSpPr>
      <p:sp>
        <p:nvSpPr>
          <p:cNvPr id="1451" name="Shape 145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Scientific project evaluation</a:t>
            </a:r>
            <a:endParaRPr/>
          </a:p>
        </p:txBody>
      </p:sp>
      <p:sp>
        <p:nvSpPr>
          <p:cNvPr id="1452" name="Shape 1452"/>
          <p:cNvSpPr/>
          <p:nvPr/>
        </p:nvSpPr>
        <p:spPr>
          <a:xfrm>
            <a:off x="475247" y="1162308"/>
            <a:ext cx="8154035" cy="1333741"/>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Dataset</a:t>
            </a:r>
            <a:r>
              <a:rPr b="0" i="0" lang="en-US" sz="1800" u="none" cap="none" strike="noStrike">
                <a:solidFill>
                  <a:srgbClr val="595959"/>
                </a:solidFill>
                <a:latin typeface="Arial"/>
                <a:ea typeface="Arial"/>
                <a:cs typeface="Arial"/>
                <a:sym typeface="Arial"/>
              </a:rPr>
              <a:t>: scientific research proposals</a:t>
            </a:r>
            <a:endParaRPr/>
          </a:p>
          <a:p>
            <a:pPr indent="-335915" lvl="1" marL="836294" marR="5080" rtl="0" algn="l">
              <a:lnSpc>
                <a:spcPct val="116100"/>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In 2008, the Italian Ministry of University and Research published a call for scientific research  projects under the Basic Research Investment Fund (FIRB) reserved to young scientists.</a:t>
            </a:r>
            <a:endParaRPr/>
          </a:p>
          <a:p>
            <a:pPr indent="-366395" lvl="0" marL="379095" marR="452119" rtl="0" algn="l">
              <a:lnSpc>
                <a:spcPct val="133333"/>
              </a:lnSpc>
              <a:spcBef>
                <a:spcPts val="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Method</a:t>
            </a:r>
            <a:r>
              <a:rPr b="0" i="0" lang="en-US" sz="1800" u="none" cap="none" strike="noStrike">
                <a:solidFill>
                  <a:srgbClr val="595959"/>
                </a:solidFill>
                <a:latin typeface="Arial"/>
                <a:ea typeface="Arial"/>
                <a:cs typeface="Arial"/>
                <a:sym typeface="Arial"/>
              </a:rPr>
              <a:t>: classification rule mining and k-NN classification approaches to  discover gender bias in scientific research funding</a:t>
            </a:r>
            <a:endParaRPr/>
          </a:p>
        </p:txBody>
      </p:sp>
      <p:sp>
        <p:nvSpPr>
          <p:cNvPr id="1453" name="Shape 1453"/>
          <p:cNvSpPr/>
          <p:nvPr/>
        </p:nvSpPr>
        <p:spPr>
          <a:xfrm>
            <a:off x="384722" y="4731137"/>
            <a:ext cx="6354449"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A. Romei, S. Ruggieri and F. Turini (2013). </a:t>
            </a:r>
            <a:r>
              <a:rPr b="0" i="1" lang="en-US" sz="1000" u="sng" cap="none" strike="noStrike">
                <a:solidFill>
                  <a:schemeClr val="hlink"/>
                </a:solidFill>
                <a:latin typeface="Arial"/>
                <a:ea typeface="Arial"/>
                <a:cs typeface="Arial"/>
                <a:sym typeface="Arial"/>
                <a:hlinkClick r:id="rId3"/>
              </a:rPr>
              <a:t>Discrimination discovery in scientific project evaluation: A case study</a:t>
            </a:r>
            <a:r>
              <a:rPr b="0" i="1" lang="en-US" sz="1000" u="none" cap="none" strike="noStrike">
                <a:solidFill>
                  <a:srgbClr val="666666"/>
                </a:solidFill>
                <a:latin typeface="Arial"/>
                <a:ea typeface="Arial"/>
                <a:cs typeface="Arial"/>
                <a:sym typeface="Arial"/>
              </a:rPr>
              <a:t>.  In Expert Systems with Applications, 40(15).</a:t>
            </a:r>
            <a:endParaRPr/>
          </a:p>
        </p:txBody>
      </p:sp>
      <p:sp>
        <p:nvSpPr>
          <p:cNvPr id="1454" name="Shape 1454"/>
          <p:cNvSpPr/>
          <p:nvPr/>
        </p:nvSpPr>
        <p:spPr>
          <a:xfrm>
            <a:off x="2271709" y="2878558"/>
            <a:ext cx="3944992" cy="1644078"/>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Shape 1455"/>
          <p:cNvSpPr/>
          <p:nvPr/>
        </p:nvSpPr>
        <p:spPr>
          <a:xfrm>
            <a:off x="7027760" y="445022"/>
            <a:ext cx="1538523" cy="572700"/>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Shape 1456"/>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0" name="Shape 1460"/>
        <p:cNvGrpSpPr/>
        <p:nvPr/>
      </p:nvGrpSpPr>
      <p:grpSpPr>
        <a:xfrm>
          <a:off x="0" y="0"/>
          <a:ext cx="0" cy="0"/>
          <a:chOff x="0" y="0"/>
          <a:chExt cx="0" cy="0"/>
        </a:xfrm>
      </p:grpSpPr>
      <p:sp>
        <p:nvSpPr>
          <p:cNvPr id="1461" name="Shape 146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1462" name="Shape 1462"/>
          <p:cNvSpPr/>
          <p:nvPr/>
        </p:nvSpPr>
        <p:spPr>
          <a:xfrm>
            <a:off x="384722" y="1216355"/>
            <a:ext cx="4023999" cy="179235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Definition</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1526538"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Data mining approaches  Case studies</a:t>
            </a:r>
            <a:endParaRPr b="0" i="0" sz="1600" u="none" cap="none" strike="noStrike">
              <a:solidFill>
                <a:srgbClr val="000000"/>
              </a:solidFill>
              <a:latin typeface="Times New Roman"/>
              <a:ea typeface="Times New Roman"/>
              <a:cs typeface="Times New Roman"/>
              <a:sym typeface="Times New Roman"/>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Discrimination discovery on the web</a:t>
            </a:r>
            <a:endParaRPr/>
          </a:p>
        </p:txBody>
      </p:sp>
      <p:sp>
        <p:nvSpPr>
          <p:cNvPr id="1463" name="Shape 1463"/>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7" name="Shape 1467"/>
        <p:cNvGrpSpPr/>
        <p:nvPr/>
      </p:nvGrpSpPr>
      <p:grpSpPr>
        <a:xfrm>
          <a:off x="0" y="0"/>
          <a:ext cx="0" cy="0"/>
          <a:chOff x="0" y="0"/>
          <a:chExt cx="0" cy="0"/>
        </a:xfrm>
      </p:grpSpPr>
      <p:sp>
        <p:nvSpPr>
          <p:cNvPr id="1468" name="Shape 146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in online services is not rare</a:t>
            </a:r>
            <a:endParaRPr/>
          </a:p>
        </p:txBody>
      </p:sp>
      <p:sp>
        <p:nvSpPr>
          <p:cNvPr id="1469" name="Shape 1469"/>
          <p:cNvSpPr/>
          <p:nvPr/>
        </p:nvSpPr>
        <p:spPr>
          <a:xfrm>
            <a:off x="475248" y="1099606"/>
            <a:ext cx="8164194" cy="3004578"/>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Non-black hosts can charge ~12% more than black hosts in Airbnb</a:t>
            </a:r>
            <a:endParaRPr/>
          </a:p>
          <a:p>
            <a:pPr indent="-335915" lvl="1" marL="836294" marR="287654" rtl="0" algn="l">
              <a:lnSpc>
                <a:spcPct val="124500"/>
              </a:lnSpc>
              <a:spcBef>
                <a:spcPts val="30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Edelman, Benjamin G. and Luca, Michael, Digital Discrimination: The Case of Airbnb.com  (January 10, 2014). Harvard Business School NOM Unit Working Paper No. 14-054.</a:t>
            </a:r>
            <a:endParaRPr/>
          </a:p>
          <a:p>
            <a:pPr indent="-366395" lvl="0" marL="379095" marR="0" rtl="0" algn="l">
              <a:lnSpc>
                <a:spcPct val="100000"/>
              </a:lnSpc>
              <a:spcBef>
                <a:spcPts val="2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Price steering and discrimination in many online retailers</a:t>
            </a:r>
            <a:endParaRPr/>
          </a:p>
          <a:p>
            <a:pPr indent="-335915" lvl="1" marL="836294" marR="0" rtl="0" algn="l">
              <a:lnSpc>
                <a:spcPct val="100000"/>
              </a:lnSpc>
              <a:spcBef>
                <a:spcPts val="70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Aniko Hannak, Gary Soeller, David Lazer, Alan Mislove, and Christo Wilson: Measuring Price</a:t>
            </a:r>
            <a:endParaRPr/>
          </a:p>
          <a:p>
            <a:pPr indent="836294" lvl="0" marL="0" marR="193675" rtl="0" algn="l">
              <a:lnSpc>
                <a:spcPct val="124500"/>
              </a:lnSpc>
              <a:spcBef>
                <a:spcPts val="30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Discrimination and Steering on E-commerce Web Sites. Proc. of IMC. Vancouver, Canada,  November 2014.</a:t>
            </a:r>
            <a:endParaRPr/>
          </a:p>
          <a:p>
            <a:pPr indent="-366395" lvl="0" marL="379095" marR="0" rtl="0" algn="l">
              <a:lnSpc>
                <a:spcPct val="100000"/>
              </a:lnSpc>
              <a:spcBef>
                <a:spcPts val="2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China is about 21% larger by pixels when shown in Google Maps for China</a:t>
            </a:r>
            <a:endParaRPr/>
          </a:p>
          <a:p>
            <a:pPr indent="-335915" lvl="1" marL="836294" marR="0" rtl="0" algn="l">
              <a:lnSpc>
                <a:spcPct val="100000"/>
              </a:lnSpc>
              <a:spcBef>
                <a:spcPts val="70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Gary Soeller, Karrie Karahalios, Christian Sandvig, and Christo Wilson: MapWatch: Detecting</a:t>
            </a:r>
            <a:endParaRPr/>
          </a:p>
          <a:p>
            <a:pPr indent="836294" lvl="0" marL="0" marR="676275" rtl="0" algn="l">
              <a:lnSpc>
                <a:spcPct val="124500"/>
              </a:lnSpc>
              <a:spcBef>
                <a:spcPts val="30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and Monitoring International Border Personalization on Online Maps. Proc. of</a:t>
            </a:r>
            <a:r>
              <a:rPr b="0" i="0" lang="en-US" sz="1400" u="sng" cap="none" strike="noStrike">
                <a:solidFill>
                  <a:schemeClr val="hlink"/>
                </a:solidFill>
                <a:latin typeface="Arial"/>
                <a:ea typeface="Arial"/>
                <a:cs typeface="Arial"/>
                <a:sym typeface="Arial"/>
                <a:hlinkClick r:id="rId3"/>
              </a:rPr>
              <a:t> WWW. </a:t>
            </a:r>
            <a:r>
              <a:rPr b="0" i="0" lang="en-US" sz="1400" u="none" cap="none" strike="noStrike">
                <a:solidFill>
                  <a:srgbClr val="595959"/>
                </a:solidFill>
                <a:latin typeface="Arial"/>
                <a:ea typeface="Arial"/>
                <a:cs typeface="Arial"/>
                <a:sym typeface="Arial"/>
              </a:rPr>
              <a:t> Montreal, Quebec, Canada, April 2016</a:t>
            </a:r>
            <a:endParaRPr/>
          </a:p>
        </p:txBody>
      </p:sp>
      <p:sp>
        <p:nvSpPr>
          <p:cNvPr id="1470" name="Shape 1470"/>
          <p:cNvSpPr/>
          <p:nvPr/>
        </p:nvSpPr>
        <p:spPr>
          <a:xfrm>
            <a:off x="384723" y="4797659"/>
            <a:ext cx="7140576"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Examples from WWW'16 tutorial by Strohmeier, Aiello, Wagner, and Weber: </a:t>
            </a:r>
            <a:r>
              <a:rPr b="0" i="1" lang="en-US" sz="1000" u="sng" cap="none" strike="noStrike">
                <a:solidFill>
                  <a:schemeClr val="hlink"/>
                </a:solidFill>
                <a:latin typeface="Arial"/>
                <a:ea typeface="Arial"/>
                <a:cs typeface="Arial"/>
                <a:sym typeface="Arial"/>
                <a:hlinkClick r:id="rId4"/>
              </a:rPr>
              <a:t>https://sites.google.com/site/csswwwtutorial/slides</a:t>
            </a:r>
            <a:endParaRPr/>
          </a:p>
        </p:txBody>
      </p:sp>
      <p:sp>
        <p:nvSpPr>
          <p:cNvPr id="1471" name="Shape 1471"/>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5" name="Shape 1475"/>
        <p:cNvGrpSpPr/>
        <p:nvPr/>
      </p:nvGrpSpPr>
      <p:grpSpPr>
        <a:xfrm>
          <a:off x="0" y="0"/>
          <a:ext cx="0" cy="0"/>
          <a:chOff x="0" y="0"/>
          <a:chExt cx="0" cy="0"/>
        </a:xfrm>
      </p:grpSpPr>
      <p:sp>
        <p:nvSpPr>
          <p:cNvPr id="1476" name="Shape 147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 on the web</a:t>
            </a:r>
            <a:endParaRPr/>
          </a:p>
        </p:txBody>
      </p:sp>
      <p:sp>
        <p:nvSpPr>
          <p:cNvPr id="1477" name="Shape 1477"/>
          <p:cNvSpPr/>
          <p:nvPr/>
        </p:nvSpPr>
        <p:spPr>
          <a:xfrm>
            <a:off x="384723" y="1216355"/>
            <a:ext cx="6842126" cy="17451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How do we measure the “fairness of the web”?</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Need to model/understand user browsing behavior</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Evaluate how web sites respond to different behavior/attributes</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Cope with noisy measurements</a:t>
            </a:r>
            <a:endParaRPr/>
          </a:p>
        </p:txBody>
      </p:sp>
      <p:sp>
        <p:nvSpPr>
          <p:cNvPr id="1478" name="Shape 1478"/>
          <p:cNvSpPr/>
          <p:nvPr/>
        </p:nvSpPr>
        <p:spPr>
          <a:xfrm>
            <a:off x="384722" y="4462733"/>
            <a:ext cx="4033524"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424242"/>
              </a:buClr>
              <a:buSzPts val="1000"/>
              <a:buFont typeface="Arial"/>
              <a:buNone/>
            </a:pPr>
            <a:r>
              <a:rPr b="0" i="1" lang="en-US" sz="1000" u="none" cap="none" strike="noStrike">
                <a:solidFill>
                  <a:srgbClr val="424242"/>
                </a:solidFill>
                <a:latin typeface="Arial"/>
                <a:ea typeface="Arial"/>
                <a:cs typeface="Arial"/>
                <a:sym typeface="Arial"/>
              </a:rPr>
              <a:t>Moritz Hardt (2013). Fairness through Awareness Presentation (</a:t>
            </a:r>
            <a:r>
              <a:rPr b="0" i="1" lang="en-US" sz="1000" u="sng" cap="none" strike="noStrike">
                <a:solidFill>
                  <a:schemeClr val="hlink"/>
                </a:solidFill>
                <a:latin typeface="Arial"/>
                <a:ea typeface="Arial"/>
                <a:cs typeface="Arial"/>
                <a:sym typeface="Arial"/>
                <a:hlinkClick r:id="rId3"/>
              </a:rPr>
              <a:t>slides</a:t>
            </a:r>
            <a:r>
              <a:rPr b="0" i="1" lang="en-US" sz="1000" u="none" cap="none" strike="noStrike">
                <a:solidFill>
                  <a:srgbClr val="424242"/>
                </a:solidFill>
                <a:latin typeface="Arial"/>
                <a:ea typeface="Arial"/>
                <a:cs typeface="Arial"/>
                <a:sym typeface="Arial"/>
              </a:rPr>
              <a:t>).</a:t>
            </a:r>
            <a:endParaRPr/>
          </a:p>
        </p:txBody>
      </p:sp>
      <p:sp>
        <p:nvSpPr>
          <p:cNvPr id="1479" name="Shape 1479"/>
          <p:cNvSpPr/>
          <p:nvPr/>
        </p:nvSpPr>
        <p:spPr>
          <a:xfrm>
            <a:off x="384723" y="4767531"/>
            <a:ext cx="7833360"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424242"/>
              </a:buClr>
              <a:buSzPts val="1000"/>
              <a:buFont typeface="Arial"/>
              <a:buNone/>
            </a:pPr>
            <a:r>
              <a:rPr b="0" i="1" lang="en-US" sz="1000" u="none" cap="none" strike="noStrike">
                <a:solidFill>
                  <a:srgbClr val="424242"/>
                </a:solidFill>
                <a:latin typeface="Arial"/>
                <a:ea typeface="Arial"/>
                <a:cs typeface="Arial"/>
                <a:sym typeface="Arial"/>
              </a:rPr>
              <a:t>Mikians, J., Gyarmati, L., Erramilli, V., and Laoutaris, N. (2012). Detecting price and search discrimination on the internet. In Proceedings of  the 11th ACM Workshop on Hot Topics in Networks, pages 79–84. ACM</a:t>
            </a:r>
            <a:endParaRPr/>
          </a:p>
        </p:txBody>
      </p:sp>
      <p:sp>
        <p:nvSpPr>
          <p:cNvPr id="1480" name="Shape 1480"/>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Introduction and context</a:t>
            </a:r>
            <a:endParaRPr/>
          </a:p>
        </p:txBody>
      </p:sp>
      <p:sp>
        <p:nvSpPr>
          <p:cNvPr id="206" name="Shape 206"/>
          <p:cNvSpPr/>
          <p:nvPr/>
        </p:nvSpPr>
        <p:spPr>
          <a:xfrm>
            <a:off x="384723" y="1216355"/>
            <a:ext cx="7118985" cy="304000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Motivation and examples of algorithmic bias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Sources of algorithmic bias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Legal definitions and principles of discrimination</a:t>
            </a:r>
            <a:endParaRPr/>
          </a:p>
          <a:p>
            <a:pPr indent="0" lvl="0" marL="0" marR="0" rtl="0" algn="l">
              <a:lnSpc>
                <a:spcPct val="100000"/>
              </a:lnSpc>
              <a:spcBef>
                <a:spcPts val="0"/>
              </a:spcBef>
              <a:spcAft>
                <a:spcPts val="0"/>
              </a:spcAft>
              <a:buClr>
                <a:srgbClr val="000000"/>
              </a:buClr>
              <a:buSzPts val="1800"/>
              <a:buFont typeface="Times New Roman"/>
              <a:buNone/>
            </a:pPr>
            <a:r>
              <a:t/>
            </a:r>
            <a:endParaRPr b="1"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Measures of discrimination</a:t>
            </a:r>
            <a:endParaRPr/>
          </a:p>
          <a:p>
            <a:pPr indent="12700" lvl="0" marL="0" marR="5080"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Data analysis techniques for discrimination discovery: multidisciplinary  approaches in the economic, legal, and statistical domains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Parallels with privacy (conceptually)</a:t>
            </a:r>
            <a:endParaRPr/>
          </a:p>
        </p:txBody>
      </p:sp>
      <p:sp>
        <p:nvSpPr>
          <p:cNvPr id="207" name="Shape 207"/>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4" name="Shape 1484"/>
        <p:cNvGrpSpPr/>
        <p:nvPr/>
      </p:nvGrpSpPr>
      <p:grpSpPr>
        <a:xfrm>
          <a:off x="0" y="0"/>
          <a:ext cx="0" cy="0"/>
          <a:chOff x="0" y="0"/>
          <a:chExt cx="0" cy="0"/>
        </a:xfrm>
      </p:grpSpPr>
      <p:sp>
        <p:nvSpPr>
          <p:cNvPr id="1485" name="Shape 1485"/>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The importance of being Latanya</a:t>
            </a:r>
            <a:endParaRPr/>
          </a:p>
        </p:txBody>
      </p:sp>
      <p:sp>
        <p:nvSpPr>
          <p:cNvPr id="1486" name="Shape 1486"/>
          <p:cNvSpPr/>
          <p:nvPr/>
        </p:nvSpPr>
        <p:spPr>
          <a:xfrm>
            <a:off x="384722" y="1176349"/>
            <a:ext cx="4417699" cy="2276985"/>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Names used predominantly by black men  and women are much more likely to  generate ads related to arrest records, than  names used predominantly by white men  and women.</a:t>
            </a:r>
            <a:endParaRPr/>
          </a:p>
          <a:p>
            <a:pPr indent="12700" lvl="0" marL="0" marR="917575"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Discovered by researcher Latanya  Sweeney.</a:t>
            </a:r>
            <a:endParaRPr/>
          </a:p>
        </p:txBody>
      </p:sp>
      <p:sp>
        <p:nvSpPr>
          <p:cNvPr id="1487" name="Shape 1487"/>
          <p:cNvSpPr/>
          <p:nvPr/>
        </p:nvSpPr>
        <p:spPr>
          <a:xfrm>
            <a:off x="5302689" y="1137570"/>
            <a:ext cx="3412669" cy="2868347"/>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8" name="Shape 1488"/>
          <p:cNvSpPr/>
          <p:nvPr/>
        </p:nvSpPr>
        <p:spPr>
          <a:xfrm>
            <a:off x="384723" y="4797659"/>
            <a:ext cx="6671310"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L. Sweeney (2013). </a:t>
            </a:r>
            <a:r>
              <a:rPr b="0" i="1" lang="en-US" sz="1000" u="sng" cap="none" strike="noStrike">
                <a:solidFill>
                  <a:schemeClr val="hlink"/>
                </a:solidFill>
                <a:latin typeface="Arial"/>
                <a:ea typeface="Arial"/>
                <a:cs typeface="Arial"/>
                <a:sym typeface="Arial"/>
                <a:hlinkClick r:id="rId4"/>
              </a:rPr>
              <a:t>Discrimination in online ad delivery</a:t>
            </a:r>
            <a:r>
              <a:rPr b="0" i="1" lang="en-US" sz="1000" u="none" cap="none" strike="noStrike">
                <a:solidFill>
                  <a:srgbClr val="666666"/>
                </a:solidFill>
                <a:latin typeface="Arial"/>
                <a:ea typeface="Arial"/>
                <a:cs typeface="Arial"/>
                <a:sym typeface="Arial"/>
              </a:rPr>
              <a:t>. Queue, 11(3). See also</a:t>
            </a:r>
            <a:r>
              <a:rPr b="0" i="1" lang="en-US" sz="1000" u="sng" cap="none" strike="noStrike">
                <a:solidFill>
                  <a:schemeClr val="hlink"/>
                </a:solidFill>
                <a:latin typeface="Arial"/>
                <a:ea typeface="Arial"/>
                <a:cs typeface="Arial"/>
                <a:sym typeface="Arial"/>
                <a:hlinkClick r:id="rId5"/>
              </a:rPr>
              <a:t> N. Newman (2011) </a:t>
            </a:r>
            <a:r>
              <a:rPr b="0" i="1" lang="en-US" sz="1000" u="none" cap="none" strike="noStrike">
                <a:solidFill>
                  <a:srgbClr val="666666"/>
                </a:solidFill>
                <a:latin typeface="Arial"/>
                <a:ea typeface="Arial"/>
                <a:cs typeface="Arial"/>
                <a:sym typeface="Arial"/>
              </a:rPr>
              <a:t>in Huffington Post.</a:t>
            </a:r>
            <a:endParaRPr/>
          </a:p>
        </p:txBody>
      </p:sp>
      <p:sp>
        <p:nvSpPr>
          <p:cNvPr id="1489" name="Shape 1489"/>
          <p:cNvSpPr txBox="1"/>
          <p:nvPr>
            <p:ph idx="12" type="sldNum"/>
          </p:nvPr>
        </p:nvSpPr>
        <p:spPr>
          <a:xfrm>
            <a:off x="8698203" y="4778061"/>
            <a:ext cx="320480"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3" name="Shape 1493"/>
        <p:cNvGrpSpPr/>
        <p:nvPr/>
      </p:nvGrpSpPr>
      <p:grpSpPr>
        <a:xfrm>
          <a:off x="0" y="0"/>
          <a:ext cx="0" cy="0"/>
          <a:chOff x="0" y="0"/>
          <a:chExt cx="0" cy="0"/>
        </a:xfrm>
      </p:grpSpPr>
      <p:sp>
        <p:nvSpPr>
          <p:cNvPr id="1494" name="Shape 1494"/>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The dark side of Google Ads</a:t>
            </a:r>
            <a:endParaRPr/>
          </a:p>
        </p:txBody>
      </p:sp>
      <p:sp>
        <p:nvSpPr>
          <p:cNvPr id="1495" name="Shape 1495"/>
          <p:cNvSpPr txBox="1"/>
          <p:nvPr>
            <p:ph idx="1" type="body"/>
          </p:nvPr>
        </p:nvSpPr>
        <p:spPr>
          <a:xfrm>
            <a:off x="384723" y="1176349"/>
            <a:ext cx="5111944" cy="1482728"/>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35353"/>
              </a:buClr>
              <a:buSzPts val="1800"/>
              <a:buFont typeface="Arial"/>
              <a:buNone/>
            </a:pPr>
            <a:r>
              <a:rPr b="1" i="0" lang="en-US" sz="1800" u="none" cap="none" strike="noStrike">
                <a:solidFill>
                  <a:srgbClr val="535353"/>
                </a:solidFill>
                <a:latin typeface="Arial"/>
                <a:ea typeface="Arial"/>
                <a:cs typeface="Arial"/>
                <a:sym typeface="Arial"/>
              </a:rPr>
              <a:t>AdFisher</a:t>
            </a:r>
            <a:r>
              <a:rPr b="0" i="0" lang="en-US" sz="1800" u="none" cap="none" strike="noStrike">
                <a:solidFill>
                  <a:srgbClr val="535353"/>
                </a:solidFill>
                <a:latin typeface="Arial"/>
                <a:ea typeface="Arial"/>
                <a:cs typeface="Arial"/>
                <a:sym typeface="Arial"/>
              </a:rPr>
              <a:t>: tool to automate the creation of behavioral  and demographic profiles.</a:t>
            </a:r>
            <a:endParaRPr/>
          </a:p>
          <a:p>
            <a:pPr indent="12700" lvl="0" marL="0" marR="367665" rtl="0" algn="l">
              <a:lnSpc>
                <a:spcPct val="114599"/>
              </a:lnSpc>
              <a:spcBef>
                <a:spcPts val="1500"/>
              </a:spcBef>
              <a:spcAft>
                <a:spcPts val="0"/>
              </a:spcAft>
              <a:buClr>
                <a:srgbClr val="535353"/>
              </a:buClr>
              <a:buSzPts val="1800"/>
              <a:buFont typeface="Helvetica Neue"/>
              <a:buNone/>
            </a:pPr>
            <a:r>
              <a:rPr b="0" i="0" lang="en-US" sz="1800" u="none" cap="none" strike="noStrike">
                <a:solidFill>
                  <a:srgbClr val="535353"/>
                </a:solidFill>
                <a:latin typeface="Helvetica Neue"/>
                <a:ea typeface="Helvetica Neue"/>
                <a:cs typeface="Helvetica Neue"/>
                <a:sym typeface="Helvetica Neue"/>
              </a:rPr>
              <a:t>Used to demonstrate that setting gender = female  results in less ads for high-paying jobs.</a:t>
            </a:r>
            <a:endParaRPr/>
          </a:p>
        </p:txBody>
      </p:sp>
      <p:sp>
        <p:nvSpPr>
          <p:cNvPr id="1496" name="Shape 1496"/>
          <p:cNvSpPr/>
          <p:nvPr/>
        </p:nvSpPr>
        <p:spPr>
          <a:xfrm>
            <a:off x="6136711" y="1147746"/>
            <a:ext cx="2600321" cy="260032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7" name="Shape 1497"/>
          <p:cNvSpPr/>
          <p:nvPr/>
        </p:nvSpPr>
        <p:spPr>
          <a:xfrm>
            <a:off x="384722" y="4767915"/>
            <a:ext cx="5296539"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A. Datta, M. C. Tschantz, and A. Datta (2015). </a:t>
            </a:r>
            <a:r>
              <a:rPr b="0" i="1" lang="en-US" sz="1000" u="sng" cap="none" strike="noStrike">
                <a:solidFill>
                  <a:schemeClr val="hlink"/>
                </a:solidFill>
                <a:latin typeface="Arial"/>
                <a:ea typeface="Arial"/>
                <a:cs typeface="Arial"/>
                <a:sym typeface="Arial"/>
                <a:hlinkClick r:id="rId4"/>
              </a:rPr>
              <a:t>Automated experiments on ad privacy settings</a:t>
            </a:r>
            <a:r>
              <a:rPr b="0" i="1" lang="en-US" sz="1000" u="none" cap="none" strike="noStrike">
                <a:solidFill>
                  <a:srgbClr val="666666"/>
                </a:solidFill>
                <a:latin typeface="Arial"/>
                <a:ea typeface="Arial"/>
                <a:cs typeface="Arial"/>
                <a:sym typeface="Arial"/>
              </a:rPr>
              <a:t>.  Proceedings on Privacy Enhancing Technologies, 2015(1):92–112.</a:t>
            </a:r>
            <a:endParaRPr/>
          </a:p>
        </p:txBody>
      </p:sp>
      <p:sp>
        <p:nvSpPr>
          <p:cNvPr id="1498" name="Shape 1498"/>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2" name="Shape 1502"/>
        <p:cNvGrpSpPr/>
        <p:nvPr/>
      </p:nvGrpSpPr>
      <p:grpSpPr>
        <a:xfrm>
          <a:off x="0" y="0"/>
          <a:ext cx="0" cy="0"/>
          <a:chOff x="0" y="0"/>
          <a:chExt cx="0" cy="0"/>
        </a:xfrm>
      </p:grpSpPr>
      <p:sp>
        <p:nvSpPr>
          <p:cNvPr id="1503" name="Shape 1503"/>
          <p:cNvSpPr/>
          <p:nvPr/>
        </p:nvSpPr>
        <p:spPr>
          <a:xfrm>
            <a:off x="4792093" y="1422311"/>
            <a:ext cx="3762174" cy="3029574"/>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4" name="Shape 1504"/>
          <p:cNvSpPr txBox="1"/>
          <p:nvPr>
            <p:ph type="title"/>
          </p:nvPr>
        </p:nvSpPr>
        <p:spPr>
          <a:xfrm>
            <a:off x="384723" y="503825"/>
            <a:ext cx="8224116" cy="57867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Adfisher tool to uncover discrimination in ads</a:t>
            </a:r>
            <a:endParaRPr/>
          </a:p>
        </p:txBody>
      </p:sp>
      <p:sp>
        <p:nvSpPr>
          <p:cNvPr id="1505" name="Shape 1505"/>
          <p:cNvSpPr/>
          <p:nvPr/>
        </p:nvSpPr>
        <p:spPr>
          <a:xfrm>
            <a:off x="220147" y="1351610"/>
            <a:ext cx="3879945" cy="292335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6" name="Shape 1506"/>
          <p:cNvSpPr/>
          <p:nvPr/>
        </p:nvSpPr>
        <p:spPr>
          <a:xfrm>
            <a:off x="384722" y="4767915"/>
            <a:ext cx="5296539"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A. Datta, M. C. Tschantz, and A. Datta (2015). </a:t>
            </a:r>
            <a:r>
              <a:rPr b="0" i="1" lang="en-US" sz="1000" u="sng" cap="none" strike="noStrike">
                <a:solidFill>
                  <a:schemeClr val="hlink"/>
                </a:solidFill>
                <a:latin typeface="Arial"/>
                <a:ea typeface="Arial"/>
                <a:cs typeface="Arial"/>
                <a:sym typeface="Arial"/>
                <a:hlinkClick r:id="rId5"/>
              </a:rPr>
              <a:t>Automated experiments on ad privacy settings</a:t>
            </a:r>
            <a:r>
              <a:rPr b="0" i="1" lang="en-US" sz="1000" u="none" cap="none" strike="noStrike">
                <a:solidFill>
                  <a:srgbClr val="666666"/>
                </a:solidFill>
                <a:latin typeface="Arial"/>
                <a:ea typeface="Arial"/>
                <a:cs typeface="Arial"/>
                <a:sym typeface="Arial"/>
              </a:rPr>
              <a:t>.  Proceedings on Privacy Enhancing Technologies, 2015(1):92–112.</a:t>
            </a:r>
            <a:endParaRPr/>
          </a:p>
        </p:txBody>
      </p:sp>
      <p:sp>
        <p:nvSpPr>
          <p:cNvPr id="1507" name="Shape 1507"/>
          <p:cNvSpPr txBox="1"/>
          <p:nvPr>
            <p:ph idx="12" type="sldNum"/>
          </p:nvPr>
        </p:nvSpPr>
        <p:spPr>
          <a:xfrm>
            <a:off x="8698203" y="4778061"/>
            <a:ext cx="249995"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Legal concepts</a:t>
            </a:r>
            <a:endParaRPr/>
          </a:p>
        </p:txBody>
      </p:sp>
      <p:sp>
        <p:nvSpPr>
          <p:cNvPr id="213" name="Shape 213"/>
          <p:cNvSpPr/>
          <p:nvPr/>
        </p:nvSpPr>
        <p:spPr>
          <a:xfrm>
            <a:off x="384723" y="1176349"/>
            <a:ext cx="8154035" cy="2842385"/>
          </a:xfrm>
          <a:prstGeom prst="rect">
            <a:avLst/>
          </a:prstGeom>
          <a:noFill/>
          <a:ln>
            <a:noFill/>
          </a:ln>
        </p:spPr>
        <p:txBody>
          <a:bodyPr anchorCtr="0" anchor="t" bIns="0" lIns="0" spcFirstLastPara="1" rIns="0" wrap="square" tIns="0">
            <a:noAutofit/>
          </a:bodyPr>
          <a:lstStyle/>
          <a:p>
            <a:pPr indent="12700" lvl="0" marL="0" marR="537209"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Anti-discrimination legislation typically seeks </a:t>
            </a:r>
            <a:r>
              <a:rPr b="1" i="0" lang="en-US" sz="1800" u="none" cap="none" strike="noStrike">
                <a:solidFill>
                  <a:srgbClr val="595959"/>
                </a:solidFill>
                <a:latin typeface="Arial"/>
                <a:ea typeface="Arial"/>
                <a:cs typeface="Arial"/>
                <a:sym typeface="Arial"/>
              </a:rPr>
              <a:t>equal access </a:t>
            </a:r>
            <a:r>
              <a:rPr b="0" i="0" lang="en-US" sz="1800" u="none" cap="none" strike="noStrike">
                <a:solidFill>
                  <a:srgbClr val="595959"/>
                </a:solidFill>
                <a:latin typeface="Arial"/>
                <a:ea typeface="Arial"/>
                <a:cs typeface="Arial"/>
                <a:sym typeface="Arial"/>
              </a:rPr>
              <a:t>to employment,  working conditions, education, social protection, goods, and services</a:t>
            </a:r>
            <a:endParaRPr/>
          </a:p>
          <a:p>
            <a:pPr indent="-433068" lvl="0" marL="445134" marR="5080" rtl="0" algn="just">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Anti-discrimination legislation is very diverse and includes </a:t>
            </a:r>
            <a:r>
              <a:rPr b="1" i="0" lang="en-US" sz="1800" u="none" cap="none" strike="noStrike">
                <a:solidFill>
                  <a:srgbClr val="595959"/>
                </a:solidFill>
                <a:latin typeface="Arial"/>
                <a:ea typeface="Arial"/>
                <a:cs typeface="Arial"/>
                <a:sym typeface="Arial"/>
              </a:rPr>
              <a:t>many legal concepts  Genuine occupational requirement </a:t>
            </a:r>
            <a:r>
              <a:rPr b="0" i="0" lang="en-US" sz="1800" u="none" cap="none" strike="noStrike">
                <a:solidFill>
                  <a:srgbClr val="595959"/>
                </a:solidFill>
                <a:latin typeface="Arial"/>
                <a:ea typeface="Arial"/>
                <a:cs typeface="Arial"/>
                <a:sym typeface="Arial"/>
              </a:rPr>
              <a:t>(male actor to portray male character)  </a:t>
            </a:r>
            <a:r>
              <a:rPr b="1" i="0" lang="en-US" sz="1800" u="none" cap="none" strike="noStrike">
                <a:solidFill>
                  <a:srgbClr val="595959"/>
                </a:solidFill>
                <a:latin typeface="Arial"/>
                <a:ea typeface="Arial"/>
                <a:cs typeface="Arial"/>
                <a:sym typeface="Arial"/>
              </a:rPr>
              <a:t>Disparate impact </a:t>
            </a:r>
            <a:r>
              <a:rPr b="0" i="0" lang="en-US" sz="1800" u="none" cap="none" strike="noStrike">
                <a:solidFill>
                  <a:srgbClr val="595959"/>
                </a:solidFill>
                <a:latin typeface="Arial"/>
                <a:ea typeface="Arial"/>
                <a:cs typeface="Arial"/>
                <a:sym typeface="Arial"/>
              </a:rPr>
              <a:t>and </a:t>
            </a:r>
            <a:r>
              <a:rPr b="1" i="0" lang="en-US" sz="1800" u="none" cap="none" strike="noStrike">
                <a:solidFill>
                  <a:srgbClr val="595959"/>
                </a:solidFill>
                <a:latin typeface="Arial"/>
                <a:ea typeface="Arial"/>
                <a:cs typeface="Arial"/>
                <a:sym typeface="Arial"/>
              </a:rPr>
              <a:t>disparate treatment</a:t>
            </a:r>
            <a:endParaRPr/>
          </a:p>
          <a:p>
            <a:pPr indent="469265" lvl="0" marL="0" marR="3676650" rtl="0" algn="l">
              <a:lnSpc>
                <a:spcPct val="1875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Burden of proof </a:t>
            </a:r>
            <a:r>
              <a:rPr b="0" i="0" lang="en-US" sz="1800" u="none" cap="none" strike="noStrike">
                <a:solidFill>
                  <a:srgbClr val="595959"/>
                </a:solidFill>
                <a:latin typeface="Arial"/>
                <a:ea typeface="Arial"/>
                <a:cs typeface="Arial"/>
                <a:sym typeface="Arial"/>
              </a:rPr>
              <a:t>and </a:t>
            </a:r>
            <a:r>
              <a:rPr b="1" i="0" lang="en-US" sz="1800" u="none" cap="none" strike="noStrike">
                <a:solidFill>
                  <a:srgbClr val="595959"/>
                </a:solidFill>
                <a:latin typeface="Arial"/>
                <a:ea typeface="Arial"/>
                <a:cs typeface="Arial"/>
                <a:sym typeface="Arial"/>
              </a:rPr>
              <a:t>situation testing  Group under-representation </a:t>
            </a:r>
            <a:r>
              <a:rPr b="0" i="0" lang="en-US" sz="1800" u="none" cap="none" strike="noStrike">
                <a:solidFill>
                  <a:srgbClr val="595959"/>
                </a:solidFill>
                <a:latin typeface="Arial"/>
                <a:ea typeface="Arial"/>
                <a:cs typeface="Arial"/>
                <a:sym typeface="Arial"/>
              </a:rPr>
              <a:t>principle</a:t>
            </a:r>
            <a:endParaRPr/>
          </a:p>
        </p:txBody>
      </p:sp>
      <p:sp>
        <p:nvSpPr>
          <p:cNvPr id="214" name="Shape 214"/>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treatment vs impact</a:t>
            </a:r>
            <a:endParaRPr/>
          </a:p>
        </p:txBody>
      </p:sp>
      <p:sp>
        <p:nvSpPr>
          <p:cNvPr id="220" name="Shape 220"/>
          <p:cNvSpPr/>
          <p:nvPr/>
        </p:nvSpPr>
        <p:spPr>
          <a:xfrm>
            <a:off x="393382" y="1176349"/>
            <a:ext cx="8357235" cy="3049307"/>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Modern legal frameworks offer various levels of </a:t>
            </a:r>
            <a:r>
              <a:rPr b="1" i="0" lang="en-US" sz="1800" u="none" cap="none" strike="noStrike">
                <a:solidFill>
                  <a:srgbClr val="595959"/>
                </a:solidFill>
                <a:latin typeface="Arial"/>
                <a:ea typeface="Arial"/>
                <a:cs typeface="Arial"/>
                <a:sym typeface="Arial"/>
              </a:rPr>
              <a:t>protection </a:t>
            </a:r>
            <a:r>
              <a:rPr b="0" i="0" lang="en-US" sz="1800" u="none" cap="none" strike="noStrike">
                <a:solidFill>
                  <a:srgbClr val="595959"/>
                </a:solidFill>
                <a:latin typeface="Arial"/>
                <a:ea typeface="Arial"/>
                <a:cs typeface="Arial"/>
                <a:sym typeface="Arial"/>
              </a:rPr>
              <a:t>for being discriminated  by belonging to a particular class of: gender, age, ethnicity, nationality, disability,  religious beliefs, and/or sexual orientation</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Disparate </a:t>
            </a:r>
            <a:r>
              <a:rPr b="1" i="0" lang="en-US" sz="1800" u="none" cap="none" strike="noStrike">
                <a:solidFill>
                  <a:srgbClr val="595959"/>
                </a:solidFill>
                <a:latin typeface="Arial"/>
                <a:ea typeface="Arial"/>
                <a:cs typeface="Arial"/>
                <a:sym typeface="Arial"/>
              </a:rPr>
              <a:t>treatment</a:t>
            </a:r>
            <a:r>
              <a:rPr b="0" i="0" lang="en-US" sz="1800" u="none" cap="none" strike="noStrike">
                <a:solidFill>
                  <a:srgbClr val="595959"/>
                </a:solidFill>
                <a:latin typeface="Arial"/>
                <a:ea typeface="Arial"/>
                <a:cs typeface="Arial"/>
                <a:sym typeface="Arial"/>
              </a:rPr>
              <a:t>:</a:t>
            </a:r>
            <a:endParaRPr/>
          </a:p>
          <a:p>
            <a:pPr indent="469900" lvl="0" marL="0" marR="367792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Treatment depends on class membership  Disparate </a:t>
            </a:r>
            <a:r>
              <a:rPr b="1" i="0" lang="en-US" sz="1800" u="none" cap="none" strike="noStrike">
                <a:solidFill>
                  <a:srgbClr val="595959"/>
                </a:solidFill>
                <a:latin typeface="Arial"/>
                <a:ea typeface="Arial"/>
                <a:cs typeface="Arial"/>
                <a:sym typeface="Arial"/>
              </a:rPr>
              <a:t>impact</a:t>
            </a:r>
            <a:r>
              <a:rPr b="0" i="0" lang="en-US" sz="1800" u="none" cap="none" strike="noStrike">
                <a:solidFill>
                  <a:srgbClr val="595959"/>
                </a:solidFill>
                <a:latin typeface="Arial"/>
                <a:ea typeface="Arial"/>
                <a:cs typeface="Arial"/>
                <a:sym typeface="Arial"/>
              </a:rPr>
              <a:t>:</a:t>
            </a:r>
            <a:endParaRPr b="0" i="0" sz="1600" u="none" cap="none" strike="noStrike">
              <a:solidFill>
                <a:srgbClr val="000000"/>
              </a:solidFill>
              <a:latin typeface="Times New Roman"/>
              <a:ea typeface="Times New Roman"/>
              <a:cs typeface="Times New Roman"/>
              <a:sym typeface="Times New Roman"/>
            </a:endParaRPr>
          </a:p>
          <a:p>
            <a:pPr indent="469265"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Outcome depends on class membership</a:t>
            </a:r>
            <a:endParaRPr/>
          </a:p>
          <a:p>
            <a:pPr indent="469265" lvl="0" marL="0" marR="0" rtl="0" algn="l">
              <a:lnSpc>
                <a:spcPct val="100000"/>
              </a:lnSpc>
              <a:spcBef>
                <a:spcPts val="1100"/>
              </a:spcBef>
              <a:spcAft>
                <a:spcPts val="0"/>
              </a:spcAft>
              <a:buClr>
                <a:srgbClr val="595959"/>
              </a:buClr>
              <a:buSzPts val="1700"/>
              <a:buFont typeface="Arial"/>
              <a:buNone/>
            </a:pPr>
            <a:r>
              <a:rPr b="0" i="0" lang="en-US" sz="1700" u="none" cap="none" strike="noStrike">
                <a:solidFill>
                  <a:srgbClr val="595959"/>
                </a:solidFill>
                <a:latin typeface="Arial"/>
                <a:ea typeface="Arial"/>
                <a:cs typeface="Arial"/>
                <a:sym typeface="Arial"/>
              </a:rPr>
              <a:t>Even if (apparently?) people are treated the same way</a:t>
            </a:r>
            <a:endParaRPr/>
          </a:p>
        </p:txBody>
      </p:sp>
      <p:sp>
        <p:nvSpPr>
          <p:cNvPr id="221" name="Shape 22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Disparate treatment: crossing legal red lines</a:t>
            </a:r>
            <a:endParaRPr/>
          </a:p>
        </p:txBody>
      </p:sp>
      <p:sp>
        <p:nvSpPr>
          <p:cNvPr id="227" name="Shape 227"/>
          <p:cNvSpPr/>
          <p:nvPr/>
        </p:nvSpPr>
        <p:spPr>
          <a:xfrm>
            <a:off x="384724" y="1176349"/>
            <a:ext cx="8034019" cy="1667898"/>
          </a:xfrm>
          <a:prstGeom prst="rect">
            <a:avLst/>
          </a:prstGeom>
          <a:noFill/>
          <a:ln>
            <a:noFill/>
          </a:ln>
        </p:spPr>
        <p:txBody>
          <a:bodyPr anchorCtr="0" anchor="t" bIns="0" lIns="0" spcFirstLastPara="1" rIns="0" wrap="square" tIns="0">
            <a:noAutofit/>
          </a:bodyPr>
          <a:lstStyle/>
          <a:p>
            <a:pPr indent="12700" lvl="0" marL="0" marR="978535"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 the US, "steering", i.e. offering more expensive financial services to  disadvantaged individuals is forbidden [</a:t>
            </a:r>
            <a:r>
              <a:rPr b="0" i="0" lang="en-US" sz="1800" u="sng" cap="none" strike="noStrike">
                <a:solidFill>
                  <a:schemeClr val="hlink"/>
                </a:solidFill>
                <a:latin typeface="Arial"/>
                <a:ea typeface="Arial"/>
                <a:cs typeface="Arial"/>
                <a:sym typeface="Arial"/>
                <a:hlinkClick r:id="rId3"/>
              </a:rPr>
              <a:t>Steel and Angwin 2010</a:t>
            </a:r>
            <a:r>
              <a:rPr b="0" i="0" lang="en-US" sz="1800" u="none" cap="none" strike="noStrike">
                <a:solidFill>
                  <a:srgbClr val="595959"/>
                </a:solidFill>
                <a:latin typeface="Arial"/>
                <a:ea typeface="Arial"/>
                <a:cs typeface="Arial"/>
                <a:sym typeface="Arial"/>
              </a:rPr>
              <a:t>]</a:t>
            </a:r>
            <a:endParaRPr/>
          </a:p>
          <a:p>
            <a:pPr indent="12700" lvl="0" marL="0" marR="5080"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 Europe, insurers cannot discriminate by gender, even if they have accurate,  well-grounded, and transparent statistical models indicating costs are higher for  women [</a:t>
            </a:r>
            <a:r>
              <a:rPr b="0" i="0" lang="en-US" sz="1800" u="sng" cap="none" strike="noStrike">
                <a:solidFill>
                  <a:srgbClr val="0097A7"/>
                </a:solidFill>
                <a:latin typeface="Arial"/>
                <a:ea typeface="Arial"/>
                <a:cs typeface="Arial"/>
                <a:sym typeface="Arial"/>
              </a:rPr>
              <a:t>European Court of Justice (2011)</a:t>
            </a:r>
            <a:r>
              <a:rPr b="0" i="0" lang="en-US" sz="1800" u="none" cap="none" strike="noStrike">
                <a:solidFill>
                  <a:srgbClr val="595959"/>
                </a:solidFill>
                <a:latin typeface="Arial"/>
                <a:ea typeface="Arial"/>
                <a:cs typeface="Arial"/>
                <a:sym typeface="Arial"/>
              </a:rPr>
              <a:t>]</a:t>
            </a:r>
            <a:endParaRPr/>
          </a:p>
        </p:txBody>
      </p:sp>
      <p:sp>
        <p:nvSpPr>
          <p:cNvPr id="228" name="Shape 22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Disparate impact</a:t>
            </a:r>
            <a:endParaRPr/>
          </a:p>
        </p:txBody>
      </p:sp>
      <p:sp>
        <p:nvSpPr>
          <p:cNvPr id="234" name="Shape 234"/>
          <p:cNvSpPr/>
          <p:nvPr/>
        </p:nvSpPr>
        <p:spPr>
          <a:xfrm>
            <a:off x="384723" y="1176350"/>
            <a:ext cx="8130541" cy="563766"/>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Doctrine solidified in the US after [</a:t>
            </a:r>
            <a:r>
              <a:rPr b="0" i="0" lang="en-US" sz="1800" u="sng" cap="none" strike="noStrike">
                <a:solidFill>
                  <a:schemeClr val="hlink"/>
                </a:solidFill>
                <a:latin typeface="Arial"/>
                <a:ea typeface="Arial"/>
                <a:cs typeface="Arial"/>
                <a:sym typeface="Arial"/>
                <a:hlinkClick r:id="rId3"/>
              </a:rPr>
              <a:t>Griggs v. Duke Power Co. 1971</a:t>
            </a:r>
            <a:r>
              <a:rPr b="0" i="0" lang="en-US" sz="1800" u="none" cap="none" strike="noStrike">
                <a:solidFill>
                  <a:srgbClr val="595959"/>
                </a:solidFill>
                <a:latin typeface="Arial"/>
                <a:ea typeface="Arial"/>
                <a:cs typeface="Arial"/>
                <a:sym typeface="Arial"/>
              </a:rPr>
              <a:t>] where a high  school diploma was required for unskilled work, excluding black applicants</a:t>
            </a:r>
            <a:endParaRPr/>
          </a:p>
        </p:txBody>
      </p:sp>
      <p:sp>
        <p:nvSpPr>
          <p:cNvPr id="235" name="Shape 235"/>
          <p:cNvSpPr/>
          <p:nvPr/>
        </p:nvSpPr>
        <p:spPr>
          <a:xfrm>
            <a:off x="384724" y="2006525"/>
            <a:ext cx="5561330" cy="19737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 algorithms, disparate impact can be caused by, e.g.:</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266065" lvl="0" marL="735965" marR="0" rtl="0" algn="l">
              <a:lnSpc>
                <a:spcPct val="100000"/>
              </a:lnSpc>
              <a:spcBef>
                <a:spcPts val="0"/>
              </a:spcBef>
              <a:spcAft>
                <a:spcPts val="0"/>
              </a:spcAft>
              <a:buClr>
                <a:srgbClr val="595959"/>
              </a:buClr>
              <a:buSzPts val="1800"/>
              <a:buFont typeface="Arial"/>
              <a:buAutoNum type="romanLcParenBoth"/>
            </a:pPr>
            <a:r>
              <a:rPr b="0" i="0" lang="en-US" sz="1800" u="none" cap="none" strike="noStrike">
                <a:solidFill>
                  <a:srgbClr val="595959"/>
                </a:solidFill>
                <a:latin typeface="Arial"/>
                <a:ea typeface="Arial"/>
                <a:cs typeface="Arial"/>
                <a:sym typeface="Arial"/>
              </a:rPr>
              <a:t>how data are collected</a:t>
            </a:r>
            <a:endParaRPr/>
          </a:p>
          <a:p>
            <a:pPr indent="-316865" lvl="0" marL="786765" marR="0" rtl="0" algn="l">
              <a:lnSpc>
                <a:spcPct val="100000"/>
              </a:lnSpc>
              <a:spcBef>
                <a:spcPts val="300"/>
              </a:spcBef>
              <a:spcAft>
                <a:spcPts val="0"/>
              </a:spcAft>
              <a:buClr>
                <a:srgbClr val="595959"/>
              </a:buClr>
              <a:buSzPts val="1800"/>
              <a:buFont typeface="Arial"/>
              <a:buAutoNum type="romanLcParenBoth"/>
            </a:pPr>
            <a:r>
              <a:rPr b="0" i="0" lang="en-US" sz="1800" u="none" cap="none" strike="noStrike">
                <a:solidFill>
                  <a:srgbClr val="595959"/>
                </a:solidFill>
                <a:latin typeface="Arial"/>
                <a:ea typeface="Arial"/>
                <a:cs typeface="Arial"/>
                <a:sym typeface="Arial"/>
              </a:rPr>
              <a:t>how data are labeled</a:t>
            </a:r>
            <a:endParaRPr/>
          </a:p>
          <a:p>
            <a:pPr indent="-367665" lvl="0" marL="837563" marR="0" rtl="0" algn="l">
              <a:lnSpc>
                <a:spcPct val="100000"/>
              </a:lnSpc>
              <a:spcBef>
                <a:spcPts val="300"/>
              </a:spcBef>
              <a:spcAft>
                <a:spcPts val="0"/>
              </a:spcAft>
              <a:buClr>
                <a:srgbClr val="595959"/>
              </a:buClr>
              <a:buSzPts val="1800"/>
              <a:buFont typeface="Arial"/>
              <a:buAutoNum type="romanLcParenBoth"/>
            </a:pPr>
            <a:r>
              <a:rPr b="0" i="0" lang="en-US" sz="1800" u="none" cap="none" strike="noStrike">
                <a:solidFill>
                  <a:srgbClr val="595959"/>
                </a:solidFill>
                <a:latin typeface="Arial"/>
                <a:ea typeface="Arial"/>
                <a:cs typeface="Arial"/>
                <a:sym typeface="Arial"/>
              </a:rPr>
              <a:t>which features are used</a:t>
            </a:r>
            <a:endParaRPr/>
          </a:p>
          <a:p>
            <a:pPr indent="-380365" lvl="0" marL="850263" marR="0" rtl="0" algn="l">
              <a:lnSpc>
                <a:spcPct val="100000"/>
              </a:lnSpc>
              <a:spcBef>
                <a:spcPts val="300"/>
              </a:spcBef>
              <a:spcAft>
                <a:spcPts val="0"/>
              </a:spcAft>
              <a:buClr>
                <a:srgbClr val="595959"/>
              </a:buClr>
              <a:buSzPts val="1800"/>
              <a:buFont typeface="Arial"/>
              <a:buAutoNum type="romanLcParenBoth"/>
            </a:pPr>
            <a:r>
              <a:rPr b="0" i="0" lang="en-US" sz="1800" u="none" cap="none" strike="noStrike">
                <a:solidFill>
                  <a:srgbClr val="595959"/>
                </a:solidFill>
                <a:latin typeface="Arial"/>
                <a:ea typeface="Arial"/>
                <a:cs typeface="Arial"/>
                <a:sym typeface="Arial"/>
              </a:rPr>
              <a:t>usage of proxies for a protected attribute</a:t>
            </a:r>
            <a:endParaRPr/>
          </a:p>
          <a:p>
            <a:pPr indent="469265" lvl="0" marL="0" marR="0" rtl="0" algn="l">
              <a:lnSpc>
                <a:spcPct val="100000"/>
              </a:lnSpc>
              <a:spcBef>
                <a:spcPts val="3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t>
            </a:r>
            <a:endParaRPr/>
          </a:p>
        </p:txBody>
      </p:sp>
      <p:sp>
        <p:nvSpPr>
          <p:cNvPr id="236" name="Shape 236"/>
          <p:cNvSpPr/>
          <p:nvPr/>
        </p:nvSpPr>
        <p:spPr>
          <a:xfrm>
            <a:off x="384722" y="4830434"/>
            <a:ext cx="5274949" cy="135547"/>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Barocas, S. and Selbst, A. D. (2016). </a:t>
            </a:r>
            <a:r>
              <a:rPr b="0" i="1" lang="en-US" sz="1000" u="sng" cap="none" strike="noStrike">
                <a:solidFill>
                  <a:schemeClr val="hlink"/>
                </a:solidFill>
                <a:latin typeface="Arial"/>
                <a:ea typeface="Arial"/>
                <a:cs typeface="Arial"/>
                <a:sym typeface="Arial"/>
                <a:hlinkClick r:id="rId4"/>
              </a:rPr>
              <a:t>Big data’s disparate impact</a:t>
            </a:r>
            <a:r>
              <a:rPr b="0" i="1" lang="en-US" sz="1000" u="none" cap="none" strike="noStrike">
                <a:solidFill>
                  <a:srgbClr val="666666"/>
                </a:solidFill>
                <a:latin typeface="Arial"/>
                <a:ea typeface="Arial"/>
                <a:cs typeface="Arial"/>
                <a:sym typeface="Arial"/>
              </a:rPr>
              <a:t>. California Law Review 104.</a:t>
            </a:r>
            <a:endParaRPr/>
          </a:p>
        </p:txBody>
      </p:sp>
      <p:sp>
        <p:nvSpPr>
          <p:cNvPr id="237" name="Shape 237"/>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Shape 4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Introduction and context</a:t>
            </a:r>
            <a:endParaRPr/>
          </a:p>
        </p:txBody>
      </p:sp>
      <p:sp>
        <p:nvSpPr>
          <p:cNvPr id="49" name="Shape 49"/>
          <p:cNvSpPr/>
          <p:nvPr/>
        </p:nvSpPr>
        <p:spPr>
          <a:xfrm>
            <a:off x="384722" y="1216354"/>
            <a:ext cx="4863469" cy="250177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Motivation and examples of algorithmic bias</a:t>
            </a:r>
            <a:endParaRPr/>
          </a:p>
          <a:p>
            <a:pPr indent="0" lvl="0" marL="0" marR="0" rtl="0" algn="l">
              <a:lnSpc>
                <a:spcPct val="100000"/>
              </a:lnSpc>
              <a:spcBef>
                <a:spcPts val="0"/>
              </a:spcBef>
              <a:spcAft>
                <a:spcPts val="0"/>
              </a:spcAft>
              <a:buClr>
                <a:srgbClr val="000000"/>
              </a:buClr>
              <a:buSzPts val="1800"/>
              <a:buFont typeface="Times New Roman"/>
              <a:buNone/>
            </a:pPr>
            <a:r>
              <a:t/>
            </a:r>
            <a:endParaRPr b="1"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Sources of algorithmic bias</a:t>
            </a:r>
            <a:endParaRPr/>
          </a:p>
          <a:p>
            <a:pPr indent="12700" lvl="0" marL="0" marR="508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Legal definitions and principles of discrimination  Measures of discrimination</a:t>
            </a:r>
            <a:endParaRPr/>
          </a:p>
          <a:p>
            <a:pPr indent="12700" lvl="0" marL="0" marR="1426844"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in specific contexts  Resources</a:t>
            </a:r>
            <a:endParaRPr/>
          </a:p>
        </p:txBody>
      </p:sp>
      <p:sp>
        <p:nvSpPr>
          <p:cNvPr id="50" name="Shape 50"/>
          <p:cNvSpPr txBox="1"/>
          <p:nvPr>
            <p:ph idx="12" type="sldNum"/>
          </p:nvPr>
        </p:nvSpPr>
        <p:spPr>
          <a:xfrm>
            <a:off x="8698203" y="4778061"/>
            <a:ext cx="127001"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Proving discrimination is hard</a:t>
            </a:r>
            <a:endParaRPr/>
          </a:p>
        </p:txBody>
      </p:sp>
      <p:sp>
        <p:nvSpPr>
          <p:cNvPr id="243" name="Shape 243"/>
          <p:cNvSpPr/>
          <p:nvPr/>
        </p:nvSpPr>
        <p:spPr>
          <a:xfrm>
            <a:off x="384723" y="1176349"/>
            <a:ext cx="8318501" cy="3305685"/>
          </a:xfrm>
          <a:prstGeom prst="rect">
            <a:avLst/>
          </a:prstGeom>
          <a:noFill/>
          <a:ln>
            <a:noFill/>
          </a:ln>
        </p:spPr>
        <p:txBody>
          <a:bodyPr anchorCtr="0" anchor="t" bIns="0" lIns="0" spcFirstLastPara="1" rIns="0" wrap="square" tIns="0">
            <a:noAutofit/>
          </a:bodyPr>
          <a:lstStyle/>
          <a:p>
            <a:pPr indent="12700" lvl="0" marL="0" marR="756919"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 very rare cases there might be a confession that someone discriminated  someone else because s/he was women, black, homosexual, etc.</a:t>
            </a:r>
            <a:endParaRPr/>
          </a:p>
          <a:p>
            <a:pPr indent="12700" lvl="0" marL="0" marR="203200"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 rare cases the evidence is almost comically overwhelming (e.g., Chinese  applicants not interviewed for a position requiring fluency in Mandarin </a:t>
            </a:r>
            <a:r>
              <a:rPr b="0" i="0" lang="en-US" sz="1800" u="sng" cap="none" strike="noStrike">
                <a:solidFill>
                  <a:schemeClr val="hlink"/>
                </a:solidFill>
                <a:latin typeface="Arial"/>
                <a:ea typeface="Arial"/>
                <a:cs typeface="Arial"/>
                <a:sym typeface="Arial"/>
                <a:hlinkClick r:id="rId3"/>
              </a:rPr>
              <a:t>UK, 1991</a:t>
            </a:r>
            <a:r>
              <a:rPr b="0" i="0" lang="en-US" sz="1800" u="none" cap="none" strike="noStrike">
                <a:solidFill>
                  <a:srgbClr val="595959"/>
                </a:solidFill>
                <a:latin typeface="Arial"/>
                <a:ea typeface="Arial"/>
                <a:cs typeface="Arial"/>
                <a:sym typeface="Arial"/>
              </a:rPr>
              <a:t>)</a:t>
            </a:r>
            <a:endParaRPr/>
          </a:p>
          <a:p>
            <a:pPr indent="12700" lvl="0" marL="0" marR="5080" rtl="0" algn="l">
              <a:lnSpc>
                <a:spcPct val="114599"/>
              </a:lnSpc>
              <a:spcBef>
                <a:spcPts val="150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In most cases it is hard to prove intentions</a:t>
            </a:r>
            <a:r>
              <a:rPr b="0" i="0" lang="en-US" sz="1800" u="none" cap="none" strike="noStrike">
                <a:solidFill>
                  <a:srgbClr val="595959"/>
                </a:solidFill>
                <a:latin typeface="Arial"/>
                <a:ea typeface="Arial"/>
                <a:cs typeface="Arial"/>
                <a:sym typeface="Arial"/>
              </a:rPr>
              <a:t>. The burden of proof can be shared  (as in the European Court of Justice) for discrimination cases:</a:t>
            </a:r>
            <a:endParaRPr/>
          </a:p>
          <a:p>
            <a:pPr indent="469265" lvl="0" marL="0" marR="0" rtl="0" algn="l">
              <a:lnSpc>
                <a:spcPct val="100000"/>
              </a:lnSpc>
              <a:spcBef>
                <a:spcPts val="3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 </a:t>
            </a:r>
            <a:r>
              <a:rPr b="1" i="0" lang="en-US" sz="1800" u="none" cap="none" strike="noStrike">
                <a:solidFill>
                  <a:srgbClr val="595959"/>
                </a:solidFill>
                <a:latin typeface="Arial"/>
                <a:ea typeface="Arial"/>
                <a:cs typeface="Arial"/>
                <a:sym typeface="Arial"/>
              </a:rPr>
              <a:t>accuser </a:t>
            </a:r>
            <a:r>
              <a:rPr b="0" i="0" lang="en-US" sz="1800" u="none" cap="none" strike="noStrike">
                <a:solidFill>
                  <a:srgbClr val="595959"/>
                </a:solidFill>
                <a:latin typeface="Arial"/>
                <a:ea typeface="Arial"/>
                <a:cs typeface="Arial"/>
                <a:sym typeface="Arial"/>
              </a:rPr>
              <a:t>must produce evidence of the </a:t>
            </a:r>
            <a:r>
              <a:rPr b="1" i="0" lang="en-US" sz="1800" u="none" cap="none" strike="noStrike">
                <a:solidFill>
                  <a:srgbClr val="595959"/>
                </a:solidFill>
                <a:latin typeface="Arial"/>
                <a:ea typeface="Arial"/>
                <a:cs typeface="Arial"/>
                <a:sym typeface="Arial"/>
              </a:rPr>
              <a:t>consequences</a:t>
            </a:r>
            <a:r>
              <a:rPr b="0" i="0" lang="en-US" sz="1800" u="none" cap="none" strike="noStrike">
                <a:solidFill>
                  <a:srgbClr val="595959"/>
                </a:solidFill>
                <a:latin typeface="Arial"/>
                <a:ea typeface="Arial"/>
                <a:cs typeface="Arial"/>
                <a:sym typeface="Arial"/>
              </a:rPr>
              <a:t>,</a:t>
            </a:r>
            <a:endParaRPr/>
          </a:p>
          <a:p>
            <a:pPr indent="469265" lvl="0" marL="0" marR="0" rtl="0" algn="l">
              <a:lnSpc>
                <a:spcPct val="100000"/>
              </a:lnSpc>
              <a:spcBef>
                <a:spcPts val="3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 </a:t>
            </a:r>
            <a:r>
              <a:rPr b="1" i="0" lang="en-US" sz="1800" u="none" cap="none" strike="noStrike">
                <a:solidFill>
                  <a:srgbClr val="595959"/>
                </a:solidFill>
                <a:latin typeface="Arial"/>
                <a:ea typeface="Arial"/>
                <a:cs typeface="Arial"/>
                <a:sym typeface="Arial"/>
              </a:rPr>
              <a:t>defendant </a:t>
            </a:r>
            <a:r>
              <a:rPr b="0" i="0" lang="en-US" sz="1800" u="none" cap="none" strike="noStrike">
                <a:solidFill>
                  <a:srgbClr val="595959"/>
                </a:solidFill>
                <a:latin typeface="Arial"/>
                <a:ea typeface="Arial"/>
                <a:cs typeface="Arial"/>
                <a:sym typeface="Arial"/>
              </a:rPr>
              <a:t>must produce evidence that the </a:t>
            </a:r>
            <a:r>
              <a:rPr b="1" i="0" lang="en-US" sz="1800" u="none" cap="none" strike="noStrike">
                <a:solidFill>
                  <a:srgbClr val="595959"/>
                </a:solidFill>
                <a:latin typeface="Arial"/>
                <a:ea typeface="Arial"/>
                <a:cs typeface="Arial"/>
                <a:sym typeface="Arial"/>
              </a:rPr>
              <a:t>process </a:t>
            </a:r>
            <a:r>
              <a:rPr b="0" i="0" lang="en-US" sz="1800" u="none" cap="none" strike="noStrike">
                <a:solidFill>
                  <a:srgbClr val="595959"/>
                </a:solidFill>
                <a:latin typeface="Arial"/>
                <a:ea typeface="Arial"/>
                <a:cs typeface="Arial"/>
                <a:sym typeface="Arial"/>
              </a:rPr>
              <a:t>was fair</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Alternative: situational testing  (Covered later)</a:t>
            </a:r>
            <a:endParaRPr/>
          </a:p>
        </p:txBody>
      </p:sp>
      <p:sp>
        <p:nvSpPr>
          <p:cNvPr id="244" name="Shape 244"/>
          <p:cNvSpPr/>
          <p:nvPr/>
        </p:nvSpPr>
        <p:spPr>
          <a:xfrm>
            <a:off x="384724" y="4812631"/>
            <a:ext cx="7237094" cy="135547"/>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Migration Policy Group and Swedish Centre for Equal Rights (2009): </a:t>
            </a:r>
            <a:r>
              <a:rPr b="0" i="1" lang="en-US" sz="1000" u="sng" cap="none" strike="noStrike">
                <a:solidFill>
                  <a:schemeClr val="hlink"/>
                </a:solidFill>
                <a:latin typeface="Arial"/>
                <a:ea typeface="Arial"/>
                <a:cs typeface="Arial"/>
                <a:sym typeface="Arial"/>
                <a:hlinkClick r:id="rId4"/>
              </a:rPr>
              <a:t>Proving discrimination cases - the role of situational testing</a:t>
            </a:r>
            <a:r>
              <a:rPr b="0" i="1" lang="en-US" sz="1000" u="none" cap="none" strike="noStrike">
                <a:solidFill>
                  <a:srgbClr val="666666"/>
                </a:solidFill>
                <a:latin typeface="Arial"/>
                <a:ea typeface="Arial"/>
                <a:cs typeface="Arial"/>
                <a:sym typeface="Arial"/>
              </a:rPr>
              <a:t>.</a:t>
            </a:r>
            <a:endParaRPr/>
          </a:p>
        </p:txBody>
      </p:sp>
      <p:sp>
        <p:nvSpPr>
          <p:cNvPr id="245" name="Shape 24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Introduction and context</a:t>
            </a:r>
            <a:endParaRPr/>
          </a:p>
        </p:txBody>
      </p:sp>
      <p:sp>
        <p:nvSpPr>
          <p:cNvPr id="251" name="Shape 251"/>
          <p:cNvSpPr/>
          <p:nvPr/>
        </p:nvSpPr>
        <p:spPr>
          <a:xfrm>
            <a:off x="384722" y="1216355"/>
            <a:ext cx="4863469" cy="277025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Motivation and examples of algorithmic bias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Sources of algorithmic bias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Legal definitions and principles of discrimination</a:t>
            </a:r>
            <a:endParaRPr/>
          </a:p>
          <a:p>
            <a:pPr indent="12700" lvl="0" marL="0"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1426844" rtl="0" algn="l">
              <a:lnSpc>
                <a:spcPct val="1875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Measures of discrimination  </a:t>
            </a:r>
            <a:r>
              <a:rPr b="0" i="0" lang="en-US" sz="1800" u="none" cap="none" strike="noStrike">
                <a:solidFill>
                  <a:srgbClr val="595959"/>
                </a:solidFill>
                <a:latin typeface="Arial"/>
                <a:ea typeface="Arial"/>
                <a:cs typeface="Arial"/>
                <a:sym typeface="Arial"/>
              </a:rPr>
              <a:t>Discrimination in specific contexts  Resources</a:t>
            </a:r>
            <a:endParaRPr/>
          </a:p>
        </p:txBody>
      </p:sp>
      <p:sp>
        <p:nvSpPr>
          <p:cNvPr id="252" name="Shape 25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Principles for quantifying discrimination</a:t>
            </a:r>
            <a:endParaRPr/>
          </a:p>
        </p:txBody>
      </p:sp>
      <p:sp>
        <p:nvSpPr>
          <p:cNvPr id="258" name="Shape 258"/>
          <p:cNvSpPr/>
          <p:nvPr/>
        </p:nvSpPr>
        <p:spPr>
          <a:xfrm>
            <a:off x="384723" y="1216354"/>
            <a:ext cx="8134351" cy="304787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 the context of an algorithm generating a prediction:</a:t>
            </a:r>
            <a:endParaRPr/>
          </a:p>
          <a:p>
            <a:pPr indent="-66172" lvl="0" marL="180472"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80472" lvl="0" marL="180472" marR="5080" rtl="0" algn="l">
              <a:lnSpc>
                <a:spcPct val="1875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Predictions for people with similar non-protected attributes should be similar</a:t>
            </a:r>
            <a:endParaRPr/>
          </a:p>
          <a:p>
            <a:pPr indent="-180472" lvl="0" marL="180472" marR="5080" rtl="0" algn="l">
              <a:lnSpc>
                <a:spcPct val="1875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Differences should be mostly explainable by non-protected attributes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Two basic frameworks for measuring discrimination:</a:t>
            </a:r>
            <a:endParaRPr/>
          </a:p>
          <a:p>
            <a:pPr indent="12700" lvl="0" marL="0"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80472" lvl="0" marL="180472" marR="417830" rtl="0" algn="l">
              <a:lnSpc>
                <a:spcPct val="1875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Discrimination at the </a:t>
            </a:r>
            <a:r>
              <a:rPr b="1" i="0" lang="en-US" sz="1800" u="none" cap="none" strike="noStrike">
                <a:solidFill>
                  <a:srgbClr val="595959"/>
                </a:solidFill>
                <a:latin typeface="Arial"/>
                <a:ea typeface="Arial"/>
                <a:cs typeface="Arial"/>
                <a:sym typeface="Arial"/>
              </a:rPr>
              <a:t>individual level</a:t>
            </a:r>
            <a:r>
              <a:rPr b="0" i="0" lang="en-US" sz="1800" u="none" cap="none" strike="noStrike">
                <a:solidFill>
                  <a:srgbClr val="595959"/>
                </a:solidFill>
                <a:latin typeface="Arial"/>
                <a:ea typeface="Arial"/>
                <a:cs typeface="Arial"/>
                <a:sym typeface="Arial"/>
              </a:rPr>
              <a:t>: consistency or individual fairness</a:t>
            </a:r>
            <a:endParaRPr/>
          </a:p>
          <a:p>
            <a:pPr indent="-180472" lvl="0" marL="180472" marR="417830" rtl="0" algn="l">
              <a:lnSpc>
                <a:spcPct val="1875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Discrimination at the </a:t>
            </a:r>
            <a:r>
              <a:rPr b="1" i="0" lang="en-US" sz="1800" u="none" cap="none" strike="noStrike">
                <a:solidFill>
                  <a:srgbClr val="595959"/>
                </a:solidFill>
                <a:latin typeface="Arial"/>
                <a:ea typeface="Arial"/>
                <a:cs typeface="Arial"/>
                <a:sym typeface="Arial"/>
              </a:rPr>
              <a:t>group level</a:t>
            </a:r>
            <a:r>
              <a:rPr b="0" i="0" lang="en-US" sz="1800" u="none" cap="none" strike="noStrike">
                <a:solidFill>
                  <a:srgbClr val="595959"/>
                </a:solidFill>
                <a:latin typeface="Arial"/>
                <a:ea typeface="Arial"/>
                <a:cs typeface="Arial"/>
                <a:sym typeface="Arial"/>
              </a:rPr>
              <a:t>: statistical parity</a:t>
            </a:r>
            <a:endParaRPr/>
          </a:p>
        </p:txBody>
      </p:sp>
      <p:sp>
        <p:nvSpPr>
          <p:cNvPr id="259" name="Shape 259"/>
          <p:cNvSpPr/>
          <p:nvPr/>
        </p:nvSpPr>
        <p:spPr>
          <a:xfrm>
            <a:off x="384722" y="4675311"/>
            <a:ext cx="5676903"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I. Žliobaitė (2015): </a:t>
            </a:r>
            <a:r>
              <a:rPr b="0" i="1" lang="en-US" sz="1000" u="sng" cap="none" strike="noStrike">
                <a:solidFill>
                  <a:schemeClr val="hlink"/>
                </a:solidFill>
                <a:latin typeface="Arial"/>
                <a:ea typeface="Arial"/>
                <a:cs typeface="Arial"/>
                <a:sym typeface="Arial"/>
                <a:hlinkClick r:id="rId3"/>
              </a:rPr>
              <a:t>A survey on measuring indirect discrimination in machine learning</a:t>
            </a:r>
            <a:r>
              <a:rPr b="0" i="1" lang="en-US" sz="1000" u="none" cap="none" strike="noStrike">
                <a:solidFill>
                  <a:srgbClr val="666666"/>
                </a:solidFill>
                <a:latin typeface="Arial"/>
                <a:ea typeface="Arial"/>
                <a:cs typeface="Arial"/>
                <a:sym typeface="Arial"/>
              </a:rPr>
              <a:t>. arXiv pre-print.</a:t>
            </a:r>
            <a:endParaRPr/>
          </a:p>
        </p:txBody>
      </p:sp>
      <p:sp>
        <p:nvSpPr>
          <p:cNvPr id="260" name="Shape 260"/>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Consistency or individual fairness</a:t>
            </a:r>
            <a:endParaRPr/>
          </a:p>
        </p:txBody>
      </p:sp>
      <p:sp>
        <p:nvSpPr>
          <p:cNvPr id="266" name="Shape 266"/>
          <p:cNvSpPr/>
          <p:nvPr/>
        </p:nvSpPr>
        <p:spPr>
          <a:xfrm>
            <a:off x="384723" y="1216354"/>
            <a:ext cx="8314691" cy="299847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Consistency score</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0" rtl="0" algn="ctr">
              <a:lnSpc>
                <a:spcPct val="100000"/>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 = 1 - ∑</a:t>
            </a:r>
            <a:r>
              <a:rPr b="0" i="0" lang="en-US" sz="1200" u="none" cap="none" strike="noStrike">
                <a:solidFill>
                  <a:srgbClr val="595959"/>
                </a:solidFill>
                <a:latin typeface="Arial"/>
                <a:ea typeface="Arial"/>
                <a:cs typeface="Arial"/>
                <a:sym typeface="Arial"/>
              </a:rPr>
              <a:t>yi</a:t>
            </a:r>
            <a:r>
              <a:rPr b="0" i="0" lang="en-US" sz="1800" u="none" cap="none" strike="noStrike">
                <a:solidFill>
                  <a:srgbClr val="595959"/>
                </a:solidFill>
                <a:latin typeface="Arial"/>
                <a:ea typeface="Arial"/>
                <a:cs typeface="Arial"/>
                <a:sym typeface="Arial"/>
              </a:rPr>
              <a:t>∑</a:t>
            </a:r>
            <a:r>
              <a:rPr b="0" i="0" lang="en-US" sz="1200" u="none" cap="none" strike="noStrike">
                <a:solidFill>
                  <a:srgbClr val="595959"/>
                </a:solidFill>
                <a:latin typeface="Arial"/>
                <a:ea typeface="Arial"/>
                <a:cs typeface="Arial"/>
                <a:sym typeface="Arial"/>
              </a:rPr>
              <a:t>yj</a:t>
            </a:r>
            <a:r>
              <a:rPr b="0" i="0" lang="en-US" sz="1200" u="none" cap="none" strike="noStrike">
                <a:solidFill>
                  <a:srgbClr val="595959"/>
                </a:solidFill>
                <a:latin typeface="MS PGothic"/>
                <a:ea typeface="MS PGothic"/>
                <a:cs typeface="MS PGothic"/>
                <a:sym typeface="MS PGothic"/>
              </a:rPr>
              <a:t>∊</a:t>
            </a:r>
            <a:r>
              <a:rPr b="0" i="0" lang="en-US" sz="1200" u="none" cap="none" strike="noStrike">
                <a:solidFill>
                  <a:srgbClr val="595959"/>
                </a:solidFill>
                <a:latin typeface="Arial"/>
                <a:ea typeface="Arial"/>
                <a:cs typeface="Arial"/>
                <a:sym typeface="Arial"/>
              </a:rPr>
              <a:t>knn(yi) </a:t>
            </a:r>
            <a:r>
              <a:rPr b="0" i="0" lang="en-US" sz="1800" u="none" cap="none" strike="noStrike">
                <a:solidFill>
                  <a:srgbClr val="595959"/>
                </a:solidFill>
                <a:latin typeface="Arial"/>
                <a:ea typeface="Arial"/>
                <a:cs typeface="Arial"/>
                <a:sym typeface="Arial"/>
              </a:rPr>
              <a:t>|f(y</a:t>
            </a:r>
            <a:r>
              <a:rPr b="0" i="0" lang="en-US" sz="1200" u="none" cap="none" strike="noStrike">
                <a:solidFill>
                  <a:srgbClr val="595959"/>
                </a:solidFill>
                <a:latin typeface="Arial"/>
                <a:ea typeface="Arial"/>
                <a:cs typeface="Arial"/>
                <a:sym typeface="Arial"/>
              </a:rPr>
              <a:t>i</a:t>
            </a:r>
            <a:r>
              <a:rPr b="0" i="0" lang="en-US" sz="1800" u="none" cap="none" strike="noStrike">
                <a:solidFill>
                  <a:srgbClr val="595959"/>
                </a:solidFill>
                <a:latin typeface="Arial"/>
                <a:ea typeface="Arial"/>
                <a:cs typeface="Arial"/>
                <a:sym typeface="Arial"/>
              </a:rPr>
              <a:t>)</a:t>
            </a:r>
            <a:r>
              <a:rPr b="0" i="0" lang="en-US" sz="1200" u="none" cap="none" strike="noStrike">
                <a:solidFill>
                  <a:srgbClr val="595959"/>
                </a:solidFill>
                <a:latin typeface="Arial"/>
                <a:ea typeface="Arial"/>
                <a:cs typeface="Arial"/>
                <a:sym typeface="Arial"/>
              </a:rPr>
              <a:t> </a:t>
            </a:r>
            <a:r>
              <a:rPr b="0" i="0" lang="en-US" sz="1800" u="none" cap="none" strike="noStrike">
                <a:solidFill>
                  <a:srgbClr val="595959"/>
                </a:solidFill>
                <a:latin typeface="Arial"/>
                <a:ea typeface="Arial"/>
                <a:cs typeface="Arial"/>
                <a:sym typeface="Arial"/>
              </a:rPr>
              <a:t>- f(y</a:t>
            </a:r>
            <a:r>
              <a:rPr b="0" i="0" lang="en-US" sz="1200" u="none" cap="none" strike="noStrike">
                <a:solidFill>
                  <a:srgbClr val="595959"/>
                </a:solidFill>
                <a:latin typeface="Arial"/>
                <a:ea typeface="Arial"/>
                <a:cs typeface="Arial"/>
                <a:sym typeface="Arial"/>
              </a:rPr>
              <a:t>j</a:t>
            </a:r>
            <a:r>
              <a:rPr b="0" i="0" lang="en-US" sz="1800" u="none" cap="none" strike="noStrike">
                <a:solidFill>
                  <a:srgbClr val="595959"/>
                </a:solidFill>
                <a:latin typeface="Arial"/>
                <a:ea typeface="Arial"/>
                <a:cs typeface="Arial"/>
                <a:sym typeface="Arial"/>
              </a:rPr>
              <a:t>)|  </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Where knn(y</a:t>
            </a:r>
            <a:r>
              <a:rPr b="0" baseline="-25000" i="0" lang="en-US" sz="1800" u="none" cap="none" strike="noStrike">
                <a:solidFill>
                  <a:srgbClr val="595959"/>
                </a:solidFill>
                <a:latin typeface="Arial"/>
                <a:ea typeface="Arial"/>
                <a:cs typeface="Arial"/>
                <a:sym typeface="Arial"/>
              </a:rPr>
              <a:t>i</a:t>
            </a:r>
            <a:r>
              <a:rPr b="0" i="0" lang="en-US" sz="1800" u="none" cap="none" strike="noStrike">
                <a:solidFill>
                  <a:srgbClr val="595959"/>
                </a:solidFill>
                <a:latin typeface="Arial"/>
                <a:ea typeface="Arial"/>
                <a:cs typeface="Arial"/>
                <a:sym typeface="Arial"/>
              </a:rPr>
              <a:t>) = k nearest neighbors of y</a:t>
            </a:r>
            <a:r>
              <a:rPr b="0" baseline="-25000" i="0" lang="en-US" sz="1800" u="none" cap="none" strike="noStrike">
                <a:solidFill>
                  <a:srgbClr val="595959"/>
                </a:solidFill>
                <a:latin typeface="Arial"/>
                <a:ea typeface="Arial"/>
                <a:cs typeface="Arial"/>
                <a:sym typeface="Arial"/>
              </a:rPr>
              <a:t>i</a:t>
            </a:r>
            <a:endParaRPr b="0" baseline="-25000" i="0" sz="1800" u="none" cap="none" strike="noStrike">
              <a:solidFill>
                <a:srgbClr val="000000"/>
              </a:solidFill>
              <a:latin typeface="Helvetica Neue"/>
              <a:ea typeface="Helvetica Neue"/>
              <a:cs typeface="Helvetica Neue"/>
              <a:sym typeface="Helvetica Neue"/>
            </a:endParaRPr>
          </a:p>
          <a:p>
            <a:pPr indent="12700" lvl="0" marL="0" marR="5080" rtl="0" algn="l">
              <a:lnSpc>
                <a:spcPct val="114599"/>
              </a:lnSpc>
              <a:spcBef>
                <a:spcPts val="1500"/>
              </a:spcBef>
              <a:spcAft>
                <a:spcPts val="0"/>
              </a:spcAft>
              <a:buClr>
                <a:srgbClr val="993F3D"/>
              </a:buClr>
              <a:buSzPts val="1800"/>
              <a:buFont typeface="Arial"/>
              <a:buNone/>
            </a:pPr>
            <a:r>
              <a:rPr b="0" i="0" lang="en-US" sz="1800" u="none" cap="none" strike="noStrike">
                <a:solidFill>
                  <a:srgbClr val="993F3D"/>
                </a:solidFill>
                <a:latin typeface="Arial"/>
                <a:ea typeface="Arial"/>
                <a:cs typeface="Arial"/>
                <a:sym typeface="Arial"/>
              </a:rPr>
              <a:t>A consistent or individually fair algorithm is one in which similar people experience  similar outcomes</a:t>
            </a:r>
            <a:endParaRPr/>
          </a:p>
          <a:p>
            <a:pPr indent="12700" lvl="0" marL="0" marR="233679"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Note that similar people to an individual in a protected group may also belong to  that protected group, and perhaps they are all treated equally badly!</a:t>
            </a:r>
            <a:endParaRPr/>
          </a:p>
        </p:txBody>
      </p:sp>
      <p:sp>
        <p:nvSpPr>
          <p:cNvPr id="267" name="Shape 267"/>
          <p:cNvSpPr/>
          <p:nvPr/>
        </p:nvSpPr>
        <p:spPr>
          <a:xfrm>
            <a:off x="384724" y="4675311"/>
            <a:ext cx="7913369"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Richard S. Zemel, Yu Wu, Kevin Swersky, Toniann Pitassi, and Cynthia Dwork. 2013. Learning Fair Representations. In Proc. of the 30th Int.  Conf. on Machine Learning. 325–333.</a:t>
            </a:r>
            <a:endParaRPr/>
          </a:p>
        </p:txBody>
      </p:sp>
      <p:sp>
        <p:nvSpPr>
          <p:cNvPr id="268" name="Shape 26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Statistical parity focuses on proportions</a:t>
            </a:r>
            <a:endParaRPr/>
          </a:p>
        </p:txBody>
      </p:sp>
      <p:sp>
        <p:nvSpPr>
          <p:cNvPr id="274" name="Shape 274"/>
          <p:cNvSpPr/>
          <p:nvPr/>
        </p:nvSpPr>
        <p:spPr>
          <a:xfrm>
            <a:off x="5377131" y="1286061"/>
            <a:ext cx="2969042" cy="95269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5" name="Shape 275"/>
          <p:cNvSpPr/>
          <p:nvPr/>
        </p:nvSpPr>
        <p:spPr>
          <a:xfrm>
            <a:off x="384724" y="1216354"/>
            <a:ext cx="8232624" cy="271530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Example:</a:t>
            </a:r>
            <a:endParaRPr/>
          </a:p>
          <a:p>
            <a:pPr indent="12700" lvl="0" marL="0" marR="3051175"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"Protected group" ~ "people with disabilities"  "Benefit granted" ~ "getting a scholarship"</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Intuitively</a:t>
            </a:r>
            <a:r>
              <a:rPr b="1" i="0" lang="en-US" sz="1800" u="none" cap="none" strike="noStrike">
                <a:solidFill>
                  <a:srgbClr val="595959"/>
                </a:solidFill>
                <a:latin typeface="Arial"/>
                <a:ea typeface="Arial"/>
                <a:cs typeface="Arial"/>
                <a:sym typeface="Arial"/>
              </a:rPr>
              <a:t>, </a:t>
            </a:r>
            <a:r>
              <a:rPr b="0" i="0" lang="en-US" sz="1800" u="none" cap="none" strike="noStrike">
                <a:solidFill>
                  <a:srgbClr val="595959"/>
                </a:solidFill>
                <a:latin typeface="Arial"/>
                <a:ea typeface="Arial"/>
                <a:cs typeface="Arial"/>
                <a:sym typeface="Arial"/>
              </a:rPr>
              <a:t>if a/n</a:t>
            </a:r>
            <a:r>
              <a:rPr b="0" baseline="-25000" i="0" lang="en-US" sz="1800" u="none" cap="none" strike="noStrike">
                <a:solidFill>
                  <a:srgbClr val="595959"/>
                </a:solidFill>
                <a:latin typeface="Arial"/>
                <a:ea typeface="Arial"/>
                <a:cs typeface="Arial"/>
                <a:sym typeface="Arial"/>
              </a:rPr>
              <a:t>1</a:t>
            </a:r>
            <a:r>
              <a:rPr b="0" i="0" lang="en-US" sz="1800" u="none" cap="none" strike="noStrike">
                <a:solidFill>
                  <a:srgbClr val="595959"/>
                </a:solidFill>
                <a:latin typeface="Arial"/>
                <a:ea typeface="Arial"/>
                <a:cs typeface="Arial"/>
                <a:sym typeface="Arial"/>
              </a:rPr>
              <a:t>, the fraction of people </a:t>
            </a:r>
            <a:r>
              <a:rPr b="1" i="0" lang="en-US" sz="1800" u="none" cap="none" strike="noStrike">
                <a:solidFill>
                  <a:srgbClr val="595959"/>
                </a:solidFill>
                <a:latin typeface="Arial"/>
                <a:ea typeface="Arial"/>
                <a:cs typeface="Arial"/>
                <a:sym typeface="Arial"/>
              </a:rPr>
              <a:t>with disabilities that does not </a:t>
            </a:r>
            <a:r>
              <a:rPr b="0" i="0" lang="en-US" sz="1800" u="none" cap="none" strike="noStrike">
                <a:solidFill>
                  <a:srgbClr val="595959"/>
                </a:solidFill>
                <a:latin typeface="Arial"/>
                <a:ea typeface="Arial"/>
                <a:cs typeface="Arial"/>
                <a:sym typeface="Arial"/>
              </a:rPr>
              <a:t>get a scholarship is much </a:t>
            </a:r>
            <a:r>
              <a:rPr b="1" i="0" lang="en-US" sz="1800" u="none" cap="none" strike="noStrike">
                <a:solidFill>
                  <a:srgbClr val="595959"/>
                </a:solidFill>
                <a:latin typeface="Arial"/>
                <a:ea typeface="Arial"/>
                <a:cs typeface="Arial"/>
                <a:sym typeface="Arial"/>
              </a:rPr>
              <a:t>larger </a:t>
            </a:r>
            <a:r>
              <a:rPr b="0" i="0" lang="en-US" sz="1800" u="none" cap="none" strike="noStrike">
                <a:solidFill>
                  <a:srgbClr val="595959"/>
                </a:solidFill>
                <a:latin typeface="Arial"/>
                <a:ea typeface="Arial"/>
                <a:cs typeface="Arial"/>
                <a:sym typeface="Arial"/>
              </a:rPr>
              <a:t>than c/n</a:t>
            </a:r>
            <a:r>
              <a:rPr b="0" baseline="-25000" i="0" lang="en-US" sz="1800" u="none" cap="none" strike="noStrike">
                <a:solidFill>
                  <a:srgbClr val="595959"/>
                </a:solidFill>
                <a:latin typeface="Arial"/>
                <a:ea typeface="Arial"/>
                <a:cs typeface="Arial"/>
                <a:sym typeface="Arial"/>
              </a:rPr>
              <a:t>2</a:t>
            </a:r>
            <a:r>
              <a:rPr b="0" i="0" lang="en-US" sz="1800" u="none" cap="none" strike="noStrike">
                <a:solidFill>
                  <a:srgbClr val="595959"/>
                </a:solidFill>
                <a:latin typeface="Arial"/>
                <a:ea typeface="Arial"/>
                <a:cs typeface="Arial"/>
                <a:sym typeface="Arial"/>
              </a:rPr>
              <a:t>, the fraction of people </a:t>
            </a:r>
            <a:r>
              <a:rPr b="1" i="0" lang="en-US" sz="1800" u="none" cap="none" strike="noStrike">
                <a:solidFill>
                  <a:srgbClr val="595959"/>
                </a:solidFill>
                <a:latin typeface="Arial"/>
                <a:ea typeface="Arial"/>
                <a:cs typeface="Arial"/>
                <a:sym typeface="Arial"/>
              </a:rPr>
              <a:t>without disabilities that</a:t>
            </a:r>
            <a:r>
              <a:rPr b="0" i="0" lang="en-US" sz="1800" u="none" cap="none" strike="noStrike">
                <a:solidFill>
                  <a:srgbClr val="595959"/>
                </a:solidFill>
                <a:latin typeface="Arial"/>
                <a:ea typeface="Arial"/>
                <a:cs typeface="Arial"/>
                <a:sym typeface="Arial"/>
              </a:rPr>
              <a:t> </a:t>
            </a:r>
            <a:r>
              <a:rPr b="1" i="0" lang="en-US" sz="1800" u="none" cap="none" strike="noStrike">
                <a:solidFill>
                  <a:srgbClr val="595959"/>
                </a:solidFill>
                <a:latin typeface="Arial"/>
                <a:ea typeface="Arial"/>
                <a:cs typeface="Arial"/>
                <a:sym typeface="Arial"/>
              </a:rPr>
              <a:t>does not </a:t>
            </a:r>
            <a:r>
              <a:rPr b="0" i="0" lang="en-US" sz="1800" u="none" cap="none" strike="noStrike">
                <a:solidFill>
                  <a:srgbClr val="595959"/>
                </a:solidFill>
                <a:latin typeface="Arial"/>
                <a:ea typeface="Arial"/>
                <a:cs typeface="Arial"/>
                <a:sym typeface="Arial"/>
              </a:rPr>
              <a:t>get a scholarship, then people with disabilities could claim they are being discriminated.</a:t>
            </a:r>
            <a:endParaRPr/>
          </a:p>
        </p:txBody>
      </p:sp>
      <p:sp>
        <p:nvSpPr>
          <p:cNvPr id="276" name="Shape 276"/>
          <p:cNvSpPr/>
          <p:nvPr/>
        </p:nvSpPr>
        <p:spPr>
          <a:xfrm>
            <a:off x="384722" y="4687342"/>
            <a:ext cx="5944239"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 Pedreschi, S. Ruggieri, F. Turini: </a:t>
            </a:r>
            <a:r>
              <a:rPr b="0" i="1" lang="en-US" sz="1000" u="sng" cap="none" strike="noStrike">
                <a:solidFill>
                  <a:schemeClr val="hlink"/>
                </a:solidFill>
                <a:latin typeface="Arial"/>
                <a:ea typeface="Arial"/>
                <a:cs typeface="Arial"/>
                <a:sym typeface="Arial"/>
                <a:hlinkClick r:id="rId4"/>
              </a:rPr>
              <a:t>A Study of Top-K Measures for Discrimination Discovery</a:t>
            </a:r>
            <a:r>
              <a:rPr b="0" i="1" lang="en-US" sz="1000" u="none" cap="none" strike="noStrike">
                <a:solidFill>
                  <a:srgbClr val="666666"/>
                </a:solidFill>
                <a:latin typeface="Arial"/>
                <a:ea typeface="Arial"/>
                <a:cs typeface="Arial"/>
                <a:sym typeface="Arial"/>
              </a:rPr>
              <a:t>. SAC 2012.</a:t>
            </a:r>
            <a:endParaRPr/>
          </a:p>
        </p:txBody>
      </p:sp>
      <p:sp>
        <p:nvSpPr>
          <p:cNvPr id="277" name="Shape 277"/>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Simple discrimination measures</a:t>
            </a:r>
            <a:endParaRPr/>
          </a:p>
        </p:txBody>
      </p:sp>
      <p:sp>
        <p:nvSpPr>
          <p:cNvPr id="283" name="Shape 283"/>
          <p:cNvSpPr/>
          <p:nvPr/>
        </p:nvSpPr>
        <p:spPr>
          <a:xfrm>
            <a:off x="384722" y="1176350"/>
            <a:ext cx="4726944" cy="2181824"/>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These measures compare the </a:t>
            </a:r>
            <a:r>
              <a:rPr b="0" i="0" lang="en-US" sz="1800" u="sng" cap="none" strike="noStrike">
                <a:solidFill>
                  <a:srgbClr val="595959"/>
                </a:solidFill>
                <a:latin typeface="Arial"/>
                <a:ea typeface="Arial"/>
                <a:cs typeface="Arial"/>
                <a:sym typeface="Arial"/>
              </a:rPr>
              <a:t>protected</a:t>
            </a:r>
            <a:r>
              <a:rPr b="0" i="0" lang="en-US" sz="1800" u="none" cap="none" strike="noStrike">
                <a:solidFill>
                  <a:srgbClr val="595959"/>
                </a:solidFill>
                <a:latin typeface="Arial"/>
                <a:ea typeface="Arial"/>
                <a:cs typeface="Arial"/>
                <a:sym typeface="Arial"/>
              </a:rPr>
              <a:t> group  against the </a:t>
            </a:r>
            <a:r>
              <a:rPr b="0" i="0" lang="en-US" sz="1800" u="sng" cap="none" strike="noStrike">
                <a:solidFill>
                  <a:srgbClr val="595959"/>
                </a:solidFill>
                <a:latin typeface="Arial"/>
                <a:ea typeface="Arial"/>
                <a:cs typeface="Arial"/>
                <a:sym typeface="Arial"/>
              </a:rPr>
              <a:t>unprotected</a:t>
            </a:r>
            <a:r>
              <a:rPr b="0" i="0" lang="en-US" sz="1800" u="none" cap="none" strike="noStrike">
                <a:solidFill>
                  <a:srgbClr val="595959"/>
                </a:solidFill>
                <a:latin typeface="Arial"/>
                <a:ea typeface="Arial"/>
                <a:cs typeface="Arial"/>
                <a:sym typeface="Arial"/>
              </a:rPr>
              <a:t> group:</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Risk difference = RD = </a:t>
            </a:r>
            <a:r>
              <a:rPr b="0" i="1" lang="en-US" sz="1800" u="none" cap="none" strike="noStrike">
                <a:solidFill>
                  <a:srgbClr val="595959"/>
                </a:solidFill>
                <a:latin typeface="Arial"/>
                <a:ea typeface="Arial"/>
                <a:cs typeface="Arial"/>
                <a:sym typeface="Arial"/>
              </a:rPr>
              <a:t>p</a:t>
            </a:r>
            <a:r>
              <a:rPr b="0" baseline="-25000" i="1" lang="en-US" sz="1800" u="none" cap="none" strike="noStrike">
                <a:solidFill>
                  <a:srgbClr val="595959"/>
                </a:solidFill>
                <a:latin typeface="Arial"/>
                <a:ea typeface="Arial"/>
                <a:cs typeface="Arial"/>
                <a:sym typeface="Arial"/>
              </a:rPr>
              <a:t>1 </a:t>
            </a:r>
            <a:r>
              <a:rPr b="0" i="1" lang="en-US" sz="1800" u="none" cap="none" strike="noStrike">
                <a:solidFill>
                  <a:srgbClr val="595959"/>
                </a:solidFill>
                <a:latin typeface="Arial"/>
                <a:ea typeface="Arial"/>
                <a:cs typeface="Arial"/>
                <a:sym typeface="Arial"/>
              </a:rPr>
              <a:t>- p</a:t>
            </a:r>
            <a:r>
              <a:rPr b="0" baseline="-25000" i="1" lang="en-US" sz="1800" u="none" cap="none" strike="noStrike">
                <a:solidFill>
                  <a:srgbClr val="595959"/>
                </a:solidFill>
                <a:latin typeface="Arial"/>
                <a:ea typeface="Arial"/>
                <a:cs typeface="Arial"/>
                <a:sym typeface="Arial"/>
              </a:rPr>
              <a:t>2</a:t>
            </a:r>
            <a:endParaRPr b="0" baseline="-25000" i="0" sz="1800" u="none" cap="none" strike="noStrike">
              <a:solidFill>
                <a:srgbClr val="000000"/>
              </a:solidFill>
              <a:latin typeface="Helvetica Neue"/>
              <a:ea typeface="Helvetica Neue"/>
              <a:cs typeface="Helvetica Neue"/>
              <a:sym typeface="Helvetica Neue"/>
            </a:endParaRPr>
          </a:p>
          <a:p>
            <a:pPr indent="-367029" lvl="0" marL="469900"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Risk ratio or relative risk = RR = </a:t>
            </a:r>
            <a:r>
              <a:rPr b="0" i="1" lang="en-US" sz="1800" u="none" cap="none" strike="noStrike">
                <a:solidFill>
                  <a:srgbClr val="595959"/>
                </a:solidFill>
                <a:latin typeface="Arial"/>
                <a:ea typeface="Arial"/>
                <a:cs typeface="Arial"/>
                <a:sym typeface="Arial"/>
              </a:rPr>
              <a:t>p</a:t>
            </a:r>
            <a:r>
              <a:rPr b="0" baseline="-25000" i="1" lang="en-US" sz="1800" u="none" cap="none" strike="noStrike">
                <a:solidFill>
                  <a:srgbClr val="595959"/>
                </a:solidFill>
                <a:latin typeface="Arial"/>
                <a:ea typeface="Arial"/>
                <a:cs typeface="Arial"/>
                <a:sym typeface="Arial"/>
              </a:rPr>
              <a:t>1 </a:t>
            </a:r>
            <a:r>
              <a:rPr b="0" i="1" lang="en-US" sz="1800" u="none" cap="none" strike="noStrike">
                <a:solidFill>
                  <a:srgbClr val="595959"/>
                </a:solidFill>
                <a:latin typeface="Arial"/>
                <a:ea typeface="Arial"/>
                <a:cs typeface="Arial"/>
                <a:sym typeface="Arial"/>
              </a:rPr>
              <a:t>/ p</a:t>
            </a:r>
            <a:r>
              <a:rPr b="0" baseline="-25000" i="1" lang="en-US" sz="1800" u="none" cap="none" strike="noStrike">
                <a:solidFill>
                  <a:srgbClr val="595959"/>
                </a:solidFill>
                <a:latin typeface="Arial"/>
                <a:ea typeface="Arial"/>
                <a:cs typeface="Arial"/>
                <a:sym typeface="Arial"/>
              </a:rPr>
              <a:t>2</a:t>
            </a:r>
            <a:endParaRPr b="0" baseline="-25000" i="0" sz="1800" u="none" cap="none" strike="noStrike">
              <a:solidFill>
                <a:srgbClr val="000000"/>
              </a:solidFill>
              <a:latin typeface="Helvetica Neue"/>
              <a:ea typeface="Helvetica Neue"/>
              <a:cs typeface="Helvetica Neue"/>
              <a:sym typeface="Helvetica Neue"/>
            </a:endParaRPr>
          </a:p>
          <a:p>
            <a:pPr indent="-367029" lvl="0" marL="469900"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Relative chance = RC = </a:t>
            </a:r>
            <a:r>
              <a:rPr b="0" i="1" lang="en-US" sz="1800" u="none" cap="none" strike="noStrike">
                <a:solidFill>
                  <a:srgbClr val="595959"/>
                </a:solidFill>
                <a:latin typeface="Arial"/>
                <a:ea typeface="Arial"/>
                <a:cs typeface="Arial"/>
                <a:sym typeface="Arial"/>
              </a:rPr>
              <a:t>(1-p</a:t>
            </a:r>
            <a:r>
              <a:rPr b="0" baseline="-25000" i="1" lang="en-US" sz="1800" u="none" cap="none" strike="noStrike">
                <a:solidFill>
                  <a:srgbClr val="595959"/>
                </a:solidFill>
                <a:latin typeface="Arial"/>
                <a:ea typeface="Arial"/>
                <a:cs typeface="Arial"/>
                <a:sym typeface="Arial"/>
              </a:rPr>
              <a:t>1</a:t>
            </a:r>
            <a:r>
              <a:rPr b="0" i="1" lang="en-US" sz="1800" u="none" cap="none" strike="noStrike">
                <a:solidFill>
                  <a:srgbClr val="595959"/>
                </a:solidFill>
                <a:latin typeface="Arial"/>
                <a:ea typeface="Arial"/>
                <a:cs typeface="Arial"/>
                <a:sym typeface="Arial"/>
              </a:rPr>
              <a:t>) / (1-p</a:t>
            </a:r>
            <a:r>
              <a:rPr b="0" baseline="-25000" i="1" lang="en-US" sz="1800" u="none" cap="none" strike="noStrike">
                <a:solidFill>
                  <a:srgbClr val="595959"/>
                </a:solidFill>
                <a:latin typeface="Arial"/>
                <a:ea typeface="Arial"/>
                <a:cs typeface="Arial"/>
                <a:sym typeface="Arial"/>
              </a:rPr>
              <a:t>2</a:t>
            </a:r>
            <a:r>
              <a:rPr b="0" i="1" lang="en-US" sz="1800" u="none" cap="none" strike="noStrike">
                <a:solidFill>
                  <a:srgbClr val="595959"/>
                </a:solidFill>
                <a:latin typeface="Arial"/>
                <a:ea typeface="Arial"/>
                <a:cs typeface="Arial"/>
                <a:sym typeface="Arial"/>
              </a:rPr>
              <a:t>)</a:t>
            </a:r>
            <a:endParaRPr/>
          </a:p>
          <a:p>
            <a:pPr indent="-367029" lvl="0" marL="469900"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Odds ratio = RR/RC</a:t>
            </a:r>
            <a:endParaRPr/>
          </a:p>
        </p:txBody>
      </p:sp>
      <p:sp>
        <p:nvSpPr>
          <p:cNvPr id="284" name="Shape 284"/>
          <p:cNvSpPr/>
          <p:nvPr/>
        </p:nvSpPr>
        <p:spPr>
          <a:xfrm>
            <a:off x="5377131" y="1286061"/>
            <a:ext cx="2969042" cy="95269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5" name="Shape 285"/>
          <p:cNvSpPr/>
          <p:nvPr/>
        </p:nvSpPr>
        <p:spPr>
          <a:xfrm>
            <a:off x="5805625" y="2510550"/>
            <a:ext cx="2398457" cy="190246"/>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6" name="Shape 286"/>
          <p:cNvSpPr/>
          <p:nvPr/>
        </p:nvSpPr>
        <p:spPr>
          <a:xfrm>
            <a:off x="384722" y="4687342"/>
            <a:ext cx="5944239"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 Pedreschi, S. Ruggieri, F. Turini: </a:t>
            </a:r>
            <a:r>
              <a:rPr b="0" i="1" lang="en-US" sz="1000" u="sng" cap="none" strike="noStrike">
                <a:solidFill>
                  <a:schemeClr val="hlink"/>
                </a:solidFill>
                <a:latin typeface="Arial"/>
                <a:ea typeface="Arial"/>
                <a:cs typeface="Arial"/>
                <a:sym typeface="Arial"/>
                <a:hlinkClick r:id="rId5"/>
              </a:rPr>
              <a:t>A Study of Top-K Measures for Discrimination Discovery</a:t>
            </a:r>
            <a:r>
              <a:rPr b="0" i="1" lang="en-US" sz="1000" u="none" cap="none" strike="noStrike">
                <a:solidFill>
                  <a:srgbClr val="666666"/>
                </a:solidFill>
                <a:latin typeface="Arial"/>
                <a:ea typeface="Arial"/>
                <a:cs typeface="Arial"/>
                <a:sym typeface="Arial"/>
              </a:rPr>
              <a:t>. SAC 2012.</a:t>
            </a:r>
            <a:endParaRPr/>
          </a:p>
        </p:txBody>
      </p:sp>
      <p:sp>
        <p:nvSpPr>
          <p:cNvPr id="287" name="Shape 287"/>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Simple discrimination measures</a:t>
            </a:r>
            <a:endParaRPr/>
          </a:p>
        </p:txBody>
      </p:sp>
      <p:sp>
        <p:nvSpPr>
          <p:cNvPr id="293" name="Shape 293"/>
          <p:cNvSpPr/>
          <p:nvPr/>
        </p:nvSpPr>
        <p:spPr>
          <a:xfrm>
            <a:off x="384722" y="1176350"/>
            <a:ext cx="4726944" cy="2181824"/>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D8D8D8"/>
              </a:buClr>
              <a:buSzPts val="1800"/>
              <a:buFont typeface="Arial"/>
              <a:buNone/>
            </a:pPr>
            <a:r>
              <a:rPr b="0" i="0" lang="en-US" sz="1800" u="none" cap="none" strike="noStrike">
                <a:solidFill>
                  <a:srgbClr val="D8D8D8"/>
                </a:solidFill>
                <a:latin typeface="Arial"/>
                <a:ea typeface="Arial"/>
                <a:cs typeface="Arial"/>
                <a:sym typeface="Arial"/>
              </a:rPr>
              <a:t>These measures compare the </a:t>
            </a:r>
            <a:r>
              <a:rPr b="0" i="0" lang="en-US" sz="1800" u="sng" cap="none" strike="noStrike">
                <a:solidFill>
                  <a:srgbClr val="D8D8D8"/>
                </a:solidFill>
                <a:latin typeface="Arial"/>
                <a:ea typeface="Arial"/>
                <a:cs typeface="Arial"/>
                <a:sym typeface="Arial"/>
              </a:rPr>
              <a:t>protected</a:t>
            </a:r>
            <a:r>
              <a:rPr b="0" i="0" lang="en-US" sz="1800" u="none" cap="none" strike="noStrike">
                <a:solidFill>
                  <a:srgbClr val="D8D8D8"/>
                </a:solidFill>
                <a:latin typeface="Arial"/>
                <a:ea typeface="Arial"/>
                <a:cs typeface="Arial"/>
                <a:sym typeface="Arial"/>
              </a:rPr>
              <a:t> group  against the </a:t>
            </a:r>
            <a:r>
              <a:rPr b="0" i="0" lang="en-US" sz="1800" u="sng" cap="none" strike="noStrike">
                <a:solidFill>
                  <a:srgbClr val="D8D8D8"/>
                </a:solidFill>
                <a:latin typeface="Arial"/>
                <a:ea typeface="Arial"/>
                <a:cs typeface="Arial"/>
                <a:sym typeface="Arial"/>
              </a:rPr>
              <a:t>unprotected</a:t>
            </a:r>
            <a:r>
              <a:rPr b="0" i="0" lang="en-US" sz="1800" u="none" cap="none" strike="noStrike">
                <a:solidFill>
                  <a:srgbClr val="D8D8D8"/>
                </a:solidFill>
                <a:latin typeface="Arial"/>
                <a:ea typeface="Arial"/>
                <a:cs typeface="Arial"/>
                <a:sym typeface="Arial"/>
              </a:rPr>
              <a:t> group:</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D8D8D8"/>
              </a:solidFill>
              <a:latin typeface="Arial"/>
              <a:ea typeface="Arial"/>
              <a:cs typeface="Arial"/>
              <a:sym typeface="Arial"/>
            </a:endParaRPr>
          </a:p>
          <a:p>
            <a:pPr indent="-367029" lvl="0" marL="469900" marR="0" rtl="0" algn="l">
              <a:lnSpc>
                <a:spcPct val="100000"/>
              </a:lnSpc>
              <a:spcBef>
                <a:spcPts val="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Risk difference </a:t>
            </a:r>
            <a:r>
              <a:rPr b="0" i="0" lang="en-US" sz="1800" u="none" cap="none" strike="noStrike">
                <a:solidFill>
                  <a:srgbClr val="595959"/>
                </a:solidFill>
                <a:latin typeface="Arial"/>
                <a:ea typeface="Arial"/>
                <a:cs typeface="Arial"/>
                <a:sym typeface="Arial"/>
              </a:rPr>
              <a:t>= RD = </a:t>
            </a:r>
            <a:r>
              <a:rPr b="0" i="1" lang="en-US" sz="1800" u="none" cap="none" strike="noStrike">
                <a:solidFill>
                  <a:srgbClr val="595959"/>
                </a:solidFill>
                <a:latin typeface="Arial"/>
                <a:ea typeface="Arial"/>
                <a:cs typeface="Arial"/>
                <a:sym typeface="Arial"/>
              </a:rPr>
              <a:t>p</a:t>
            </a:r>
            <a:r>
              <a:rPr b="0" baseline="-25000" i="1" lang="en-US" sz="1800" u="none" cap="none" strike="noStrike">
                <a:solidFill>
                  <a:srgbClr val="595959"/>
                </a:solidFill>
                <a:latin typeface="Arial"/>
                <a:ea typeface="Arial"/>
                <a:cs typeface="Arial"/>
                <a:sym typeface="Arial"/>
              </a:rPr>
              <a:t>1 </a:t>
            </a:r>
            <a:r>
              <a:rPr b="0" i="1" lang="en-US" sz="1800" u="none" cap="none" strike="noStrike">
                <a:solidFill>
                  <a:srgbClr val="595959"/>
                </a:solidFill>
                <a:latin typeface="Arial"/>
                <a:ea typeface="Arial"/>
                <a:cs typeface="Arial"/>
                <a:sym typeface="Arial"/>
              </a:rPr>
              <a:t>- p</a:t>
            </a:r>
            <a:r>
              <a:rPr b="0" baseline="-25000" i="1" lang="en-US" sz="1800" u="none" cap="none" strike="noStrike">
                <a:solidFill>
                  <a:srgbClr val="595959"/>
                </a:solidFill>
                <a:latin typeface="Arial"/>
                <a:ea typeface="Arial"/>
                <a:cs typeface="Arial"/>
                <a:sym typeface="Arial"/>
              </a:rPr>
              <a:t>2</a:t>
            </a:r>
            <a:endParaRPr b="0" baseline="-25000" i="0" sz="1800" u="none" cap="none" strike="noStrike">
              <a:solidFill>
                <a:srgbClr val="000000"/>
              </a:solidFill>
              <a:latin typeface="Helvetica Neue"/>
              <a:ea typeface="Helvetica Neue"/>
              <a:cs typeface="Helvetica Neue"/>
              <a:sym typeface="Helvetica Neue"/>
            </a:endParaRPr>
          </a:p>
          <a:p>
            <a:pPr indent="-367029" lvl="0" marL="469900" marR="0" rtl="0" algn="l">
              <a:lnSpc>
                <a:spcPct val="100000"/>
              </a:lnSpc>
              <a:spcBef>
                <a:spcPts val="30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Risk ratio </a:t>
            </a:r>
            <a:r>
              <a:rPr b="0" i="0" lang="en-US" sz="1800" u="none" cap="none" strike="noStrike">
                <a:solidFill>
                  <a:srgbClr val="595959"/>
                </a:solidFill>
                <a:latin typeface="Arial"/>
                <a:ea typeface="Arial"/>
                <a:cs typeface="Arial"/>
                <a:sym typeface="Arial"/>
              </a:rPr>
              <a:t>or relative risk = RR = </a:t>
            </a:r>
            <a:r>
              <a:rPr b="0" i="1" lang="en-US" sz="1800" u="none" cap="none" strike="noStrike">
                <a:solidFill>
                  <a:srgbClr val="595959"/>
                </a:solidFill>
                <a:latin typeface="Arial"/>
                <a:ea typeface="Arial"/>
                <a:cs typeface="Arial"/>
                <a:sym typeface="Arial"/>
              </a:rPr>
              <a:t>p</a:t>
            </a:r>
            <a:r>
              <a:rPr b="0" baseline="-25000" i="1" lang="en-US" sz="1800" u="none" cap="none" strike="noStrike">
                <a:solidFill>
                  <a:srgbClr val="595959"/>
                </a:solidFill>
                <a:latin typeface="Arial"/>
                <a:ea typeface="Arial"/>
                <a:cs typeface="Arial"/>
                <a:sym typeface="Arial"/>
              </a:rPr>
              <a:t>1 </a:t>
            </a:r>
            <a:r>
              <a:rPr b="0" i="1" lang="en-US" sz="1800" u="none" cap="none" strike="noStrike">
                <a:solidFill>
                  <a:srgbClr val="595959"/>
                </a:solidFill>
                <a:latin typeface="Arial"/>
                <a:ea typeface="Arial"/>
                <a:cs typeface="Arial"/>
                <a:sym typeface="Arial"/>
              </a:rPr>
              <a:t>/ p</a:t>
            </a:r>
            <a:r>
              <a:rPr b="0" baseline="-25000" i="1" lang="en-US" sz="1800" u="none" cap="none" strike="noStrike">
                <a:solidFill>
                  <a:srgbClr val="595959"/>
                </a:solidFill>
                <a:latin typeface="Arial"/>
                <a:ea typeface="Arial"/>
                <a:cs typeface="Arial"/>
                <a:sym typeface="Arial"/>
              </a:rPr>
              <a:t>2</a:t>
            </a:r>
            <a:endParaRPr b="0" baseline="-25000" i="0" sz="1800" u="none" cap="none" strike="noStrike">
              <a:solidFill>
                <a:srgbClr val="000000"/>
              </a:solidFill>
              <a:latin typeface="Helvetica Neue"/>
              <a:ea typeface="Helvetica Neue"/>
              <a:cs typeface="Helvetica Neue"/>
              <a:sym typeface="Helvetica Neue"/>
            </a:endParaRPr>
          </a:p>
          <a:p>
            <a:pPr indent="-367029" lvl="0" marL="469900" marR="0" rtl="0" algn="l">
              <a:lnSpc>
                <a:spcPct val="100000"/>
              </a:lnSpc>
              <a:spcBef>
                <a:spcPts val="300"/>
              </a:spcBef>
              <a:spcAft>
                <a:spcPts val="0"/>
              </a:spcAft>
              <a:buClr>
                <a:srgbClr val="D8D8D8"/>
              </a:buClr>
              <a:buSzPts val="1800"/>
              <a:buFont typeface="Arial"/>
              <a:buChar char="●"/>
            </a:pPr>
            <a:r>
              <a:rPr b="0" i="0" lang="en-US" sz="1800" u="none" cap="none" strike="noStrike">
                <a:solidFill>
                  <a:srgbClr val="D8D8D8"/>
                </a:solidFill>
                <a:latin typeface="Arial"/>
                <a:ea typeface="Arial"/>
                <a:cs typeface="Arial"/>
                <a:sym typeface="Arial"/>
              </a:rPr>
              <a:t>Relative chance = RC = </a:t>
            </a:r>
            <a:r>
              <a:rPr b="0" i="1" lang="en-US" sz="1800" u="none" cap="none" strike="noStrike">
                <a:solidFill>
                  <a:srgbClr val="D8D8D8"/>
                </a:solidFill>
                <a:latin typeface="Arial"/>
                <a:ea typeface="Arial"/>
                <a:cs typeface="Arial"/>
                <a:sym typeface="Arial"/>
              </a:rPr>
              <a:t>(1-p</a:t>
            </a:r>
            <a:r>
              <a:rPr b="0" baseline="-25000" i="1" lang="en-US" sz="1800" u="none" cap="none" strike="noStrike">
                <a:solidFill>
                  <a:srgbClr val="D8D8D8"/>
                </a:solidFill>
                <a:latin typeface="Arial"/>
                <a:ea typeface="Arial"/>
                <a:cs typeface="Arial"/>
                <a:sym typeface="Arial"/>
              </a:rPr>
              <a:t>1</a:t>
            </a:r>
            <a:r>
              <a:rPr b="0" i="1" lang="en-US" sz="1800" u="none" cap="none" strike="noStrike">
                <a:solidFill>
                  <a:srgbClr val="D8D8D8"/>
                </a:solidFill>
                <a:latin typeface="Arial"/>
                <a:ea typeface="Arial"/>
                <a:cs typeface="Arial"/>
                <a:sym typeface="Arial"/>
              </a:rPr>
              <a:t>) / (1-p</a:t>
            </a:r>
            <a:r>
              <a:rPr b="0" baseline="-25000" i="1" lang="en-US" sz="1800" u="none" cap="none" strike="noStrike">
                <a:solidFill>
                  <a:srgbClr val="D8D8D8"/>
                </a:solidFill>
                <a:latin typeface="Arial"/>
                <a:ea typeface="Arial"/>
                <a:cs typeface="Arial"/>
                <a:sym typeface="Arial"/>
              </a:rPr>
              <a:t>2</a:t>
            </a:r>
            <a:r>
              <a:rPr b="0" i="1" lang="en-US" sz="1800" u="none" cap="none" strike="noStrike">
                <a:solidFill>
                  <a:srgbClr val="D8D8D8"/>
                </a:solidFill>
                <a:latin typeface="Arial"/>
                <a:ea typeface="Arial"/>
                <a:cs typeface="Arial"/>
                <a:sym typeface="Arial"/>
              </a:rPr>
              <a:t>)</a:t>
            </a:r>
            <a:endParaRPr/>
          </a:p>
          <a:p>
            <a:pPr indent="-367029" lvl="0" marL="469900" marR="0" rtl="0" algn="l">
              <a:lnSpc>
                <a:spcPct val="100000"/>
              </a:lnSpc>
              <a:spcBef>
                <a:spcPts val="300"/>
              </a:spcBef>
              <a:spcAft>
                <a:spcPts val="0"/>
              </a:spcAft>
              <a:buClr>
                <a:srgbClr val="D8D8D8"/>
              </a:buClr>
              <a:buSzPts val="1800"/>
              <a:buFont typeface="Arial"/>
              <a:buChar char="●"/>
            </a:pPr>
            <a:r>
              <a:rPr b="0" i="0" lang="en-US" sz="1800" u="none" cap="none" strike="noStrike">
                <a:solidFill>
                  <a:srgbClr val="D8D8D8"/>
                </a:solidFill>
                <a:latin typeface="Arial"/>
                <a:ea typeface="Arial"/>
                <a:cs typeface="Arial"/>
                <a:sym typeface="Arial"/>
              </a:rPr>
              <a:t>Odds ratio = RR/RC</a:t>
            </a:r>
            <a:endParaRPr/>
          </a:p>
        </p:txBody>
      </p:sp>
      <p:sp>
        <p:nvSpPr>
          <p:cNvPr id="294" name="Shape 294"/>
          <p:cNvSpPr/>
          <p:nvPr/>
        </p:nvSpPr>
        <p:spPr>
          <a:xfrm>
            <a:off x="5377131" y="1286061"/>
            <a:ext cx="2969042" cy="95269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5" name="Shape 295"/>
          <p:cNvSpPr/>
          <p:nvPr/>
        </p:nvSpPr>
        <p:spPr>
          <a:xfrm>
            <a:off x="5805625" y="2510550"/>
            <a:ext cx="2398457" cy="190246"/>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6" name="Shape 296"/>
          <p:cNvSpPr/>
          <p:nvPr/>
        </p:nvSpPr>
        <p:spPr>
          <a:xfrm>
            <a:off x="5603409" y="2060631"/>
            <a:ext cx="2672082" cy="52758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Mentioned in UK law</a:t>
            </a:r>
            <a:endParaRPr/>
          </a:p>
          <a:p>
            <a:pPr indent="12700" lvl="0" marL="0" marR="0" rtl="0" algn="l">
              <a:lnSpc>
                <a:spcPct val="100000"/>
              </a:lnSpc>
              <a:spcBef>
                <a:spcPts val="10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Mentioned by EU Court of Justice</a:t>
            </a:r>
            <a:endParaRPr/>
          </a:p>
        </p:txBody>
      </p:sp>
      <p:cxnSp>
        <p:nvCxnSpPr>
          <p:cNvPr id="297" name="Shape 297"/>
          <p:cNvCxnSpPr/>
          <p:nvPr/>
        </p:nvCxnSpPr>
        <p:spPr>
          <a:xfrm flipH="1">
            <a:off x="4091566" y="2219418"/>
            <a:ext cx="1422749" cy="2"/>
          </a:xfrm>
          <a:prstGeom prst="straightConnector1">
            <a:avLst/>
          </a:prstGeom>
          <a:noFill/>
          <a:ln cap="flat" cmpd="sng" w="9525">
            <a:solidFill>
              <a:srgbClr val="595959"/>
            </a:solidFill>
            <a:prstDash val="solid"/>
            <a:round/>
            <a:headEnd len="med" w="med" type="none"/>
            <a:tailEnd len="med" w="med" type="none"/>
          </a:ln>
        </p:spPr>
      </p:cxnSp>
      <p:sp>
        <p:nvSpPr>
          <p:cNvPr id="298" name="Shape 298"/>
          <p:cNvSpPr/>
          <p:nvPr/>
        </p:nvSpPr>
        <p:spPr>
          <a:xfrm>
            <a:off x="4048342" y="2203687"/>
            <a:ext cx="43227" cy="31466"/>
          </a:xfrm>
          <a:custGeom>
            <a:pathLst>
              <a:path extrusionOk="0" h="120000" w="120000">
                <a:moveTo>
                  <a:pt x="120000" y="120000"/>
                </a:moveTo>
                <a:lnTo>
                  <a:pt x="0" y="60000"/>
                </a:lnTo>
                <a:lnTo>
                  <a:pt x="120000" y="0"/>
                </a:lnTo>
                <a:lnTo>
                  <a:pt x="1200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9" name="Shape 299"/>
          <p:cNvSpPr/>
          <p:nvPr/>
        </p:nvSpPr>
        <p:spPr>
          <a:xfrm>
            <a:off x="4048340" y="2203687"/>
            <a:ext cx="43227" cy="31466"/>
          </a:xfrm>
          <a:custGeom>
            <a:pathLst>
              <a:path extrusionOk="0" h="120000" w="120000">
                <a:moveTo>
                  <a:pt x="120000" y="0"/>
                </a:moveTo>
                <a:lnTo>
                  <a:pt x="0" y="60000"/>
                </a:lnTo>
                <a:lnTo>
                  <a:pt x="120000" y="120000"/>
                </a:lnTo>
                <a:lnTo>
                  <a:pt x="120000" y="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300" name="Shape 300"/>
          <p:cNvCxnSpPr/>
          <p:nvPr/>
        </p:nvCxnSpPr>
        <p:spPr>
          <a:xfrm flipH="1">
            <a:off x="4878639" y="2524218"/>
            <a:ext cx="658951" cy="2"/>
          </a:xfrm>
          <a:prstGeom prst="straightConnector1">
            <a:avLst/>
          </a:prstGeom>
          <a:noFill/>
          <a:ln cap="flat" cmpd="sng" w="9525">
            <a:solidFill>
              <a:srgbClr val="595959"/>
            </a:solidFill>
            <a:prstDash val="solid"/>
            <a:round/>
            <a:headEnd len="med" w="med" type="none"/>
            <a:tailEnd len="med" w="med" type="none"/>
          </a:ln>
        </p:spPr>
      </p:cxnSp>
      <p:sp>
        <p:nvSpPr>
          <p:cNvPr id="301" name="Shape 301"/>
          <p:cNvSpPr/>
          <p:nvPr/>
        </p:nvSpPr>
        <p:spPr>
          <a:xfrm>
            <a:off x="4835414" y="2508493"/>
            <a:ext cx="43227" cy="31451"/>
          </a:xfrm>
          <a:custGeom>
            <a:pathLst>
              <a:path extrusionOk="0" h="120000" w="120000">
                <a:moveTo>
                  <a:pt x="120000" y="120000"/>
                </a:moveTo>
                <a:lnTo>
                  <a:pt x="0" y="60000"/>
                </a:lnTo>
                <a:lnTo>
                  <a:pt x="120000" y="0"/>
                </a:lnTo>
                <a:lnTo>
                  <a:pt x="1200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2" name="Shape 302"/>
          <p:cNvSpPr/>
          <p:nvPr/>
        </p:nvSpPr>
        <p:spPr>
          <a:xfrm>
            <a:off x="4835414" y="2508493"/>
            <a:ext cx="43227" cy="31451"/>
          </a:xfrm>
          <a:custGeom>
            <a:pathLst>
              <a:path extrusionOk="0" h="120000" w="120000">
                <a:moveTo>
                  <a:pt x="120000" y="0"/>
                </a:moveTo>
                <a:lnTo>
                  <a:pt x="0" y="60000"/>
                </a:lnTo>
                <a:lnTo>
                  <a:pt x="120000" y="120000"/>
                </a:lnTo>
                <a:lnTo>
                  <a:pt x="120000" y="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3" name="Shape 303"/>
          <p:cNvSpPr/>
          <p:nvPr/>
        </p:nvSpPr>
        <p:spPr>
          <a:xfrm>
            <a:off x="5603409" y="3327351"/>
            <a:ext cx="2276477" cy="441918"/>
          </a:xfrm>
          <a:prstGeom prst="rect">
            <a:avLst/>
          </a:prstGeom>
          <a:noFill/>
          <a:ln>
            <a:noFill/>
          </a:ln>
        </p:spPr>
        <p:txBody>
          <a:bodyPr anchorCtr="0" anchor="t" bIns="0" lIns="0" spcFirstLastPara="1" rIns="0" wrap="square" tIns="0">
            <a:noAutofit/>
          </a:bodyPr>
          <a:lstStyle/>
          <a:p>
            <a:pPr indent="12700" lvl="0" marL="0" marR="5080"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 courts focus on selection  rates: (1-p</a:t>
            </a:r>
            <a:r>
              <a:rPr b="0" baseline="-25000" i="0" lang="en-US" sz="1400" u="none" cap="none" strike="noStrike">
                <a:solidFill>
                  <a:srgbClr val="000000"/>
                </a:solidFill>
                <a:latin typeface="Arial"/>
                <a:ea typeface="Arial"/>
                <a:cs typeface="Arial"/>
                <a:sym typeface="Arial"/>
              </a:rPr>
              <a:t>1</a:t>
            </a:r>
            <a:r>
              <a:rPr b="0" i="0" lang="en-US" sz="1400" u="none" cap="none" strike="noStrike">
                <a:solidFill>
                  <a:srgbClr val="000000"/>
                </a:solidFill>
                <a:latin typeface="Arial"/>
                <a:ea typeface="Arial"/>
                <a:cs typeface="Arial"/>
                <a:sym typeface="Arial"/>
              </a:rPr>
              <a:t>) and (1-p</a:t>
            </a:r>
            <a:r>
              <a:rPr b="0" baseline="-25000" i="0" lang="en-US" sz="1400" u="none" cap="none" strike="noStrike">
                <a:solidFill>
                  <a:srgbClr val="000000"/>
                </a:solidFill>
                <a:latin typeface="Arial"/>
                <a:ea typeface="Arial"/>
                <a:cs typeface="Arial"/>
                <a:sym typeface="Arial"/>
              </a:rPr>
              <a:t>2</a:t>
            </a:r>
            <a:r>
              <a:rPr b="0" i="0" lang="en-US" sz="1400" u="none" cap="none" strike="noStrike">
                <a:solidFill>
                  <a:srgbClr val="000000"/>
                </a:solidFill>
                <a:latin typeface="Arial"/>
                <a:ea typeface="Arial"/>
                <a:cs typeface="Arial"/>
                <a:sym typeface="Arial"/>
              </a:rPr>
              <a:t>)</a:t>
            </a:r>
            <a:endParaRPr/>
          </a:p>
        </p:txBody>
      </p:sp>
      <p:sp>
        <p:nvSpPr>
          <p:cNvPr id="304" name="Shape 304"/>
          <p:cNvSpPr/>
          <p:nvPr/>
        </p:nvSpPr>
        <p:spPr>
          <a:xfrm>
            <a:off x="384722" y="4687342"/>
            <a:ext cx="5944239"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 Pedreschi, S. Ruggieri, F. Turini: </a:t>
            </a:r>
            <a:r>
              <a:rPr b="0" i="1" lang="en-US" sz="1000" u="sng" cap="none" strike="noStrike">
                <a:solidFill>
                  <a:schemeClr val="hlink"/>
                </a:solidFill>
                <a:latin typeface="Arial"/>
                <a:ea typeface="Arial"/>
                <a:cs typeface="Arial"/>
                <a:sym typeface="Arial"/>
                <a:hlinkClick r:id="rId5"/>
              </a:rPr>
              <a:t>A Study of Top-K Measures for Discrimination Discovery</a:t>
            </a:r>
            <a:r>
              <a:rPr b="0" i="1" lang="en-US" sz="1000" u="none" cap="none" strike="noStrike">
                <a:solidFill>
                  <a:srgbClr val="666666"/>
                </a:solidFill>
                <a:latin typeface="Arial"/>
                <a:ea typeface="Arial"/>
                <a:cs typeface="Arial"/>
                <a:sym typeface="Arial"/>
              </a:rPr>
              <a:t>. SAC 2012.</a:t>
            </a:r>
            <a:endParaRPr/>
          </a:p>
        </p:txBody>
      </p:sp>
      <p:sp>
        <p:nvSpPr>
          <p:cNvPr id="305" name="Shape 30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Extended discrimination measures</a:t>
            </a:r>
            <a:endParaRPr/>
          </a:p>
        </p:txBody>
      </p:sp>
      <p:sp>
        <p:nvSpPr>
          <p:cNvPr id="311" name="Shape 311"/>
          <p:cNvSpPr/>
          <p:nvPr/>
        </p:nvSpPr>
        <p:spPr>
          <a:xfrm>
            <a:off x="384724" y="1176350"/>
            <a:ext cx="4815205" cy="1877024"/>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These measures compare the </a:t>
            </a:r>
            <a:r>
              <a:rPr b="1" i="0" lang="en-US" sz="1800" u="none" cap="none" strike="noStrike">
                <a:solidFill>
                  <a:srgbClr val="595959"/>
                </a:solidFill>
                <a:latin typeface="Arial"/>
                <a:ea typeface="Arial"/>
                <a:cs typeface="Arial"/>
                <a:sym typeface="Arial"/>
              </a:rPr>
              <a:t>protected </a:t>
            </a:r>
            <a:r>
              <a:rPr b="0" i="0" lang="en-US" sz="1800" u="none" cap="none" strike="noStrike">
                <a:solidFill>
                  <a:srgbClr val="595959"/>
                </a:solidFill>
                <a:latin typeface="Arial"/>
                <a:ea typeface="Arial"/>
                <a:cs typeface="Arial"/>
                <a:sym typeface="Arial"/>
              </a:rPr>
              <a:t>group  against the </a:t>
            </a:r>
            <a:r>
              <a:rPr b="1" i="0" lang="en-US" sz="1800" u="none" cap="none" strike="noStrike">
                <a:solidFill>
                  <a:srgbClr val="595959"/>
                </a:solidFill>
                <a:latin typeface="Arial"/>
                <a:ea typeface="Arial"/>
                <a:cs typeface="Arial"/>
                <a:sym typeface="Arial"/>
              </a:rPr>
              <a:t>entire population</a:t>
            </a:r>
            <a:r>
              <a:rPr b="0" i="0" lang="en-US" sz="1800" u="none" cap="none" strike="noStrike">
                <a:solidFill>
                  <a:srgbClr val="595959"/>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Extended risk difference = </a:t>
            </a:r>
            <a:r>
              <a:rPr b="0" i="1" lang="en-US" sz="1800" u="none" cap="none" strike="noStrike">
                <a:solidFill>
                  <a:srgbClr val="595959"/>
                </a:solidFill>
                <a:latin typeface="Arial"/>
                <a:ea typeface="Arial"/>
                <a:cs typeface="Arial"/>
                <a:sym typeface="Arial"/>
              </a:rPr>
              <a:t>p</a:t>
            </a:r>
            <a:r>
              <a:rPr b="0" baseline="-25000" i="1" lang="en-US" sz="1800" u="none" cap="none" strike="noStrike">
                <a:solidFill>
                  <a:srgbClr val="595959"/>
                </a:solidFill>
                <a:latin typeface="Arial"/>
                <a:ea typeface="Arial"/>
                <a:cs typeface="Arial"/>
                <a:sym typeface="Arial"/>
              </a:rPr>
              <a:t>1 </a:t>
            </a:r>
            <a:r>
              <a:rPr b="0" i="1" lang="en-US" sz="1800" u="none" cap="none" strike="noStrike">
                <a:solidFill>
                  <a:srgbClr val="595959"/>
                </a:solidFill>
                <a:latin typeface="Arial"/>
                <a:ea typeface="Arial"/>
                <a:cs typeface="Arial"/>
                <a:sym typeface="Arial"/>
              </a:rPr>
              <a:t>- p</a:t>
            </a:r>
            <a:endParaRPr/>
          </a:p>
          <a:p>
            <a:pPr indent="-367029" lvl="0" marL="469900"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Extended risk ratio or extended lift = </a:t>
            </a:r>
            <a:r>
              <a:rPr b="0" i="1" lang="en-US" sz="1800" u="none" cap="none" strike="noStrike">
                <a:solidFill>
                  <a:srgbClr val="595959"/>
                </a:solidFill>
                <a:latin typeface="Arial"/>
                <a:ea typeface="Arial"/>
                <a:cs typeface="Arial"/>
                <a:sym typeface="Arial"/>
              </a:rPr>
              <a:t>p</a:t>
            </a:r>
            <a:r>
              <a:rPr b="0" baseline="-25000" i="1" lang="en-US" sz="1800" u="none" cap="none" strike="noStrike">
                <a:solidFill>
                  <a:srgbClr val="595959"/>
                </a:solidFill>
                <a:latin typeface="Arial"/>
                <a:ea typeface="Arial"/>
                <a:cs typeface="Arial"/>
                <a:sym typeface="Arial"/>
              </a:rPr>
              <a:t>1 </a:t>
            </a:r>
            <a:r>
              <a:rPr b="0" i="1" lang="en-US" sz="1800" u="none" cap="none" strike="noStrike">
                <a:solidFill>
                  <a:srgbClr val="595959"/>
                </a:solidFill>
                <a:latin typeface="Arial"/>
                <a:ea typeface="Arial"/>
                <a:cs typeface="Arial"/>
                <a:sym typeface="Arial"/>
              </a:rPr>
              <a:t>/ p</a:t>
            </a:r>
            <a:endParaRPr/>
          </a:p>
          <a:p>
            <a:pPr indent="-367029" lvl="0" marL="469900"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Extended chance = </a:t>
            </a:r>
            <a:r>
              <a:rPr b="0" i="1" lang="en-US" sz="1800" u="none" cap="none" strike="noStrike">
                <a:solidFill>
                  <a:srgbClr val="595959"/>
                </a:solidFill>
                <a:latin typeface="Arial"/>
                <a:ea typeface="Arial"/>
                <a:cs typeface="Arial"/>
                <a:sym typeface="Arial"/>
              </a:rPr>
              <a:t>(1-p</a:t>
            </a:r>
            <a:r>
              <a:rPr b="0" baseline="-25000" i="1" lang="en-US" sz="1800" u="none" cap="none" strike="noStrike">
                <a:solidFill>
                  <a:srgbClr val="595959"/>
                </a:solidFill>
                <a:latin typeface="Arial"/>
                <a:ea typeface="Arial"/>
                <a:cs typeface="Arial"/>
                <a:sym typeface="Arial"/>
              </a:rPr>
              <a:t>1</a:t>
            </a:r>
            <a:r>
              <a:rPr b="0" i="1" lang="en-US" sz="1800" u="none" cap="none" strike="noStrike">
                <a:solidFill>
                  <a:srgbClr val="595959"/>
                </a:solidFill>
                <a:latin typeface="Arial"/>
                <a:ea typeface="Arial"/>
                <a:cs typeface="Arial"/>
                <a:sym typeface="Arial"/>
              </a:rPr>
              <a:t>) / (1-p)</a:t>
            </a:r>
            <a:endParaRPr/>
          </a:p>
        </p:txBody>
      </p:sp>
      <p:sp>
        <p:nvSpPr>
          <p:cNvPr id="312" name="Shape 312"/>
          <p:cNvSpPr/>
          <p:nvPr/>
        </p:nvSpPr>
        <p:spPr>
          <a:xfrm>
            <a:off x="384723" y="3702375"/>
            <a:ext cx="4501134"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9900FF"/>
              </a:buClr>
              <a:buSzPts val="1800"/>
              <a:buFont typeface="Arial"/>
              <a:buNone/>
            </a:pPr>
            <a:r>
              <a:rPr b="0" i="0" lang="en-US" sz="1800" u="none" cap="none" strike="noStrike">
                <a:solidFill>
                  <a:srgbClr val="9900FF"/>
                </a:solidFill>
                <a:latin typeface="Arial"/>
                <a:ea typeface="Arial"/>
                <a:cs typeface="Arial"/>
                <a:sym typeface="Arial"/>
              </a:rPr>
              <a:t>More on the extended lift</a:t>
            </a:r>
            <a:r>
              <a:rPr b="0" i="1" lang="en-US" sz="1800" u="none" cap="none" strike="noStrike">
                <a:solidFill>
                  <a:srgbClr val="9900FF"/>
                </a:solidFill>
                <a:latin typeface="Arial"/>
                <a:ea typeface="Arial"/>
                <a:cs typeface="Arial"/>
                <a:sym typeface="Arial"/>
              </a:rPr>
              <a:t> </a:t>
            </a:r>
            <a:r>
              <a:rPr b="0" i="0" lang="en-US" sz="1800" u="none" cap="none" strike="noStrike">
                <a:solidFill>
                  <a:srgbClr val="9900FF"/>
                </a:solidFill>
                <a:latin typeface="Arial"/>
                <a:ea typeface="Arial"/>
                <a:cs typeface="Arial"/>
                <a:sym typeface="Arial"/>
              </a:rPr>
              <a:t>later…</a:t>
            </a:r>
            <a:endParaRPr/>
          </a:p>
        </p:txBody>
      </p:sp>
      <p:sp>
        <p:nvSpPr>
          <p:cNvPr id="313" name="Shape 313"/>
          <p:cNvSpPr/>
          <p:nvPr/>
        </p:nvSpPr>
        <p:spPr>
          <a:xfrm>
            <a:off x="5377131" y="1286061"/>
            <a:ext cx="2969042" cy="95269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4" name="Shape 314"/>
          <p:cNvSpPr/>
          <p:nvPr/>
        </p:nvSpPr>
        <p:spPr>
          <a:xfrm>
            <a:off x="5805625" y="2510550"/>
            <a:ext cx="2398457" cy="190246"/>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5" name="Shape 315"/>
          <p:cNvSpPr/>
          <p:nvPr/>
        </p:nvSpPr>
        <p:spPr>
          <a:xfrm>
            <a:off x="384722" y="4687342"/>
            <a:ext cx="5944239"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 Pedreschi, S. Ruggieri, F. Turini: </a:t>
            </a:r>
            <a:r>
              <a:rPr b="0" i="1" lang="en-US" sz="1000" u="sng" cap="none" strike="noStrike">
                <a:solidFill>
                  <a:schemeClr val="hlink"/>
                </a:solidFill>
                <a:latin typeface="Arial"/>
                <a:ea typeface="Arial"/>
                <a:cs typeface="Arial"/>
                <a:sym typeface="Arial"/>
                <a:hlinkClick r:id="rId5"/>
              </a:rPr>
              <a:t>A Study of Top-K Measures for Discrimination Discovery</a:t>
            </a:r>
            <a:r>
              <a:rPr b="0" i="1" lang="en-US" sz="1000" u="none" cap="none" strike="noStrike">
                <a:solidFill>
                  <a:srgbClr val="666666"/>
                </a:solidFill>
                <a:latin typeface="Arial"/>
                <a:ea typeface="Arial"/>
                <a:cs typeface="Arial"/>
                <a:sym typeface="Arial"/>
              </a:rPr>
              <a:t>. SAC 2012.</a:t>
            </a:r>
            <a:endParaRPr/>
          </a:p>
        </p:txBody>
      </p:sp>
      <p:sp>
        <p:nvSpPr>
          <p:cNvPr id="316" name="Shape 316"/>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Regression coefficients</a:t>
            </a:r>
            <a:endParaRPr/>
          </a:p>
        </p:txBody>
      </p:sp>
      <p:sp>
        <p:nvSpPr>
          <p:cNvPr id="322" name="Shape 322"/>
          <p:cNvSpPr/>
          <p:nvPr/>
        </p:nvSpPr>
        <p:spPr>
          <a:xfrm>
            <a:off x="384723" y="4675311"/>
            <a:ext cx="8225157"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J. Nunley, M. Owens, and S. Howard (2011): </a:t>
            </a:r>
            <a:r>
              <a:rPr b="0" i="1" lang="en-US" sz="1000" u="sng" cap="none" strike="noStrike">
                <a:solidFill>
                  <a:schemeClr val="hlink"/>
                </a:solidFill>
                <a:latin typeface="Arial"/>
                <a:ea typeface="Arial"/>
                <a:cs typeface="Arial"/>
                <a:sym typeface="Arial"/>
                <a:hlinkClick r:id="rId3"/>
              </a:rPr>
              <a:t>The effects of information and competition on racial discrimination: Evidence from a field experiment</a:t>
            </a:r>
            <a:r>
              <a:rPr b="0" i="1" lang="en-US" sz="1000" u="none" cap="none" strike="noStrike">
                <a:solidFill>
                  <a:srgbClr val="666666"/>
                </a:solidFill>
                <a:latin typeface="Arial"/>
                <a:ea typeface="Arial"/>
                <a:cs typeface="Arial"/>
                <a:sym typeface="Arial"/>
              </a:rPr>
              <a:t>.  Journal of Economic Behavior &amp; Organization 80(3).</a:t>
            </a:r>
            <a:endParaRPr/>
          </a:p>
        </p:txBody>
      </p:sp>
      <p:sp>
        <p:nvSpPr>
          <p:cNvPr id="323" name="Shape 323"/>
          <p:cNvSpPr/>
          <p:nvPr/>
        </p:nvSpPr>
        <p:spPr>
          <a:xfrm>
            <a:off x="384723" y="1177453"/>
            <a:ext cx="8201026" cy="2906428"/>
          </a:xfrm>
          <a:prstGeom prst="rect">
            <a:avLst/>
          </a:prstGeom>
          <a:noFill/>
          <a:ln>
            <a:noFill/>
          </a:ln>
        </p:spPr>
        <p:txBody>
          <a:bodyPr anchorCtr="0" anchor="t" bIns="0" lIns="0" spcFirstLastPara="1" rIns="0" wrap="square" tIns="0">
            <a:noAutofit/>
          </a:bodyPr>
          <a:lstStyle/>
          <a:p>
            <a:pPr indent="850263" lvl="0" marL="0" marR="0" rtl="0" algn="l">
              <a:lnSpc>
                <a:spcPct val="100000"/>
              </a:lnSpc>
              <a:spcBef>
                <a:spcPts val="0"/>
              </a:spcBef>
              <a:spcAft>
                <a:spcPts val="0"/>
              </a:spcAft>
              <a:buClr>
                <a:srgbClr val="595959"/>
              </a:buClr>
              <a:buSzPts val="1800"/>
              <a:buFont typeface="Arial"/>
              <a:buNone/>
            </a:pPr>
            <a:r>
              <a:rPr b="0" i="1" lang="en-US" sz="1800" u="none" cap="none" strike="noStrike">
                <a:solidFill>
                  <a:srgbClr val="595959"/>
                </a:solidFill>
                <a:latin typeface="Arial"/>
                <a:ea typeface="Arial"/>
                <a:cs typeface="Arial"/>
                <a:sym typeface="Arial"/>
              </a:rPr>
              <a:t>P = </a:t>
            </a:r>
            <a:r>
              <a:rPr b="0" i="1" lang="en-US" sz="1800" u="none" cap="none" strike="noStrike">
                <a:solidFill>
                  <a:srgbClr val="595959"/>
                </a:solidFill>
                <a:latin typeface="Times New Roman"/>
                <a:ea typeface="Times New Roman"/>
                <a:cs typeface="Times New Roman"/>
                <a:sym typeface="Times New Roman"/>
              </a:rPr>
              <a:t>β</a:t>
            </a:r>
            <a:r>
              <a:rPr b="0" baseline="-25000" i="1" lang="en-US" sz="1800" u="none" cap="none" strike="noStrike">
                <a:solidFill>
                  <a:srgbClr val="595959"/>
                </a:solidFill>
                <a:latin typeface="Arial"/>
                <a:ea typeface="Arial"/>
                <a:cs typeface="Arial"/>
                <a:sym typeface="Arial"/>
              </a:rPr>
              <a:t>0 </a:t>
            </a:r>
            <a:r>
              <a:rPr b="0" i="1" lang="en-US" sz="1800" u="none" cap="none" strike="noStrike">
                <a:solidFill>
                  <a:srgbClr val="595959"/>
                </a:solidFill>
                <a:latin typeface="Arial"/>
                <a:ea typeface="Arial"/>
                <a:cs typeface="Arial"/>
                <a:sym typeface="Arial"/>
              </a:rPr>
              <a:t>+ </a:t>
            </a:r>
            <a:r>
              <a:rPr b="0" i="1" lang="en-US" sz="1800" u="none" cap="none" strike="noStrike">
                <a:solidFill>
                  <a:srgbClr val="595959"/>
                </a:solidFill>
                <a:latin typeface="Times New Roman"/>
                <a:ea typeface="Times New Roman"/>
                <a:cs typeface="Times New Roman"/>
                <a:sym typeface="Times New Roman"/>
              </a:rPr>
              <a:t>β</a:t>
            </a:r>
            <a:r>
              <a:rPr b="0" baseline="-25000" i="1" lang="en-US" sz="1800" u="none" cap="none" strike="noStrike">
                <a:solidFill>
                  <a:srgbClr val="595959"/>
                </a:solidFill>
                <a:latin typeface="Arial"/>
                <a:ea typeface="Arial"/>
                <a:cs typeface="Arial"/>
                <a:sym typeface="Arial"/>
              </a:rPr>
              <a:t>1</a:t>
            </a:r>
            <a:r>
              <a:rPr b="0" i="1" lang="en-US" sz="1800" u="none" cap="none" strike="noStrike">
                <a:solidFill>
                  <a:srgbClr val="595959"/>
                </a:solidFill>
                <a:latin typeface="Arial"/>
                <a:ea typeface="Arial"/>
                <a:cs typeface="Arial"/>
                <a:sym typeface="Arial"/>
              </a:rPr>
              <a:t>R + </a:t>
            </a:r>
            <a:r>
              <a:rPr b="0" i="1" lang="en-US" sz="1800" u="none" cap="none" strike="noStrike">
                <a:solidFill>
                  <a:srgbClr val="595959"/>
                </a:solidFill>
                <a:latin typeface="Times New Roman"/>
                <a:ea typeface="Times New Roman"/>
                <a:cs typeface="Times New Roman"/>
                <a:sym typeface="Times New Roman"/>
              </a:rPr>
              <a:t>β</a:t>
            </a:r>
            <a:r>
              <a:rPr b="0" baseline="-25000" i="1" lang="en-US" sz="1800" u="none" cap="none" strike="noStrike">
                <a:solidFill>
                  <a:srgbClr val="595959"/>
                </a:solidFill>
                <a:latin typeface="Arial"/>
                <a:ea typeface="Arial"/>
                <a:cs typeface="Arial"/>
                <a:sym typeface="Arial"/>
              </a:rPr>
              <a:t>2</a:t>
            </a:r>
            <a:r>
              <a:rPr b="0" i="1" lang="en-US" sz="1800" u="none" cap="none" strike="noStrike">
                <a:solidFill>
                  <a:srgbClr val="595959"/>
                </a:solidFill>
                <a:latin typeface="Arial"/>
                <a:ea typeface="Arial"/>
                <a:cs typeface="Arial"/>
                <a:sym typeface="Arial"/>
              </a:rPr>
              <a:t>Y + </a:t>
            </a:r>
            <a:r>
              <a:rPr b="0" i="1" lang="en-US" sz="1800" u="none" cap="none" strike="noStrike">
                <a:solidFill>
                  <a:srgbClr val="595959"/>
                </a:solidFill>
                <a:latin typeface="Times New Roman"/>
                <a:ea typeface="Times New Roman"/>
                <a:cs typeface="Times New Roman"/>
                <a:sym typeface="Times New Roman"/>
              </a:rPr>
              <a:t>β</a:t>
            </a:r>
            <a:r>
              <a:rPr b="0" baseline="-25000" i="1" lang="en-US" sz="1800" u="none" cap="none" strike="noStrike">
                <a:solidFill>
                  <a:srgbClr val="595959"/>
                </a:solidFill>
                <a:latin typeface="Arial"/>
                <a:ea typeface="Arial"/>
                <a:cs typeface="Arial"/>
                <a:sym typeface="Arial"/>
              </a:rPr>
              <a:t>3</a:t>
            </a:r>
            <a:r>
              <a:rPr b="0" i="1" lang="en-US" sz="1800" u="none" cap="none" strike="noStrike">
                <a:solidFill>
                  <a:srgbClr val="595959"/>
                </a:solidFill>
                <a:latin typeface="Arial"/>
                <a:ea typeface="Arial"/>
                <a:cs typeface="Arial"/>
                <a:sym typeface="Arial"/>
              </a:rPr>
              <a:t>E + </a:t>
            </a:r>
            <a:r>
              <a:rPr b="0" i="1" lang="en-US" sz="1800" u="none" cap="none" strike="noStrike">
                <a:solidFill>
                  <a:srgbClr val="595959"/>
                </a:solidFill>
                <a:latin typeface="Times New Roman"/>
                <a:ea typeface="Times New Roman"/>
                <a:cs typeface="Times New Roman"/>
                <a:sym typeface="Times New Roman"/>
              </a:rPr>
              <a:t>β</a:t>
            </a:r>
            <a:r>
              <a:rPr b="0" baseline="-25000" i="1" lang="en-US" sz="1800" u="none" cap="none" strike="noStrike">
                <a:solidFill>
                  <a:srgbClr val="595959"/>
                </a:solidFill>
                <a:latin typeface="Arial"/>
                <a:ea typeface="Arial"/>
                <a:cs typeface="Arial"/>
                <a:sym typeface="Arial"/>
              </a:rPr>
              <a:t>4</a:t>
            </a:r>
            <a:r>
              <a:rPr b="0" i="1" lang="en-US" sz="1800" u="none" cap="none" strike="noStrike">
                <a:solidFill>
                  <a:srgbClr val="595959"/>
                </a:solidFill>
                <a:latin typeface="Arial"/>
                <a:ea typeface="Arial"/>
                <a:cs typeface="Arial"/>
                <a:sym typeface="Arial"/>
              </a:rPr>
              <a:t>W + </a:t>
            </a:r>
            <a:r>
              <a:rPr b="0" i="1" lang="en-US" sz="1800" u="none" cap="none" strike="noStrike">
                <a:solidFill>
                  <a:srgbClr val="595959"/>
                </a:solidFill>
                <a:latin typeface="Times New Roman"/>
                <a:ea typeface="Times New Roman"/>
                <a:cs typeface="Times New Roman"/>
                <a:sym typeface="Times New Roman"/>
              </a:rPr>
              <a:t>ε</a:t>
            </a:r>
            <a:endParaRPr b="0" i="0" sz="1800" u="none" cap="none" strike="noStrike">
              <a:solidFill>
                <a:srgbClr val="000000"/>
              </a:solidFill>
              <a:latin typeface="Times New Roman"/>
              <a:ea typeface="Times New Roman"/>
              <a:cs typeface="Times New Roman"/>
              <a:sym typeface="Times New Roman"/>
            </a:endParaRPr>
          </a:p>
          <a:p>
            <a:pPr indent="850263" lvl="0" marL="0" marR="0" rtl="0" algn="l">
              <a:lnSpc>
                <a:spcPct val="100000"/>
              </a:lnSpc>
              <a:spcBef>
                <a:spcPts val="100"/>
              </a:spcBef>
              <a:spcAft>
                <a:spcPts val="0"/>
              </a:spcAft>
              <a:buClr>
                <a:srgbClr val="595959"/>
              </a:buClr>
              <a:buSzPts val="1800"/>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P: price of a product on eBay, determined by</a:t>
            </a:r>
            <a:endParaRPr b="0" i="0" sz="1800" u="none" cap="none" strike="noStrike">
              <a:solidFill>
                <a:srgbClr val="000000"/>
              </a:solidFill>
              <a:latin typeface="Helvetica Neue"/>
              <a:ea typeface="Helvetica Neue"/>
              <a:cs typeface="Helvetica Neue"/>
              <a:sym typeface="Helvetica Neue"/>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R: buyer and seller have same race. </a:t>
            </a:r>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Y: seller has a good rating. </a:t>
            </a:r>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 W: other.</a:t>
            </a:r>
            <a:endParaRPr/>
          </a:p>
          <a:p>
            <a:pPr indent="12700" lvl="0" marL="0"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Times New Roman"/>
              <a:buNone/>
            </a:pPr>
            <a:r>
              <a:rPr b="0" i="1" lang="en-US" sz="1800" u="none" cap="none" strike="noStrike">
                <a:solidFill>
                  <a:srgbClr val="595959"/>
                </a:solidFill>
                <a:latin typeface="Times New Roman"/>
                <a:ea typeface="Times New Roman"/>
                <a:cs typeface="Times New Roman"/>
                <a:sym typeface="Times New Roman"/>
              </a:rPr>
              <a:t>β</a:t>
            </a:r>
            <a:r>
              <a:rPr b="0" baseline="-25000" i="1" lang="en-US" sz="1800" u="none" cap="none" strike="noStrike">
                <a:solidFill>
                  <a:srgbClr val="595959"/>
                </a:solidFill>
                <a:latin typeface="Arial"/>
                <a:ea typeface="Arial"/>
                <a:cs typeface="Arial"/>
                <a:sym typeface="Arial"/>
              </a:rPr>
              <a:t>1 </a:t>
            </a:r>
            <a:r>
              <a:rPr b="0" i="0" lang="en-US" sz="1800" u="none" cap="none" strike="noStrike">
                <a:solidFill>
                  <a:srgbClr val="595959"/>
                </a:solidFill>
                <a:latin typeface="Arial"/>
                <a:ea typeface="Arial"/>
                <a:cs typeface="Arial"/>
                <a:sym typeface="Arial"/>
              </a:rPr>
              <a:t>positive means in-group discrimination, higher for low competition markets.</a:t>
            </a:r>
            <a:endParaRPr b="0" i="0" sz="1800" u="none" cap="none" strike="noStrike">
              <a:solidFill>
                <a:srgbClr val="000000"/>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For example: Mean price paid is $6.37 if seller and buyer are same race, whereas $5.93 (- 7%) otherwise.</a:t>
            </a:r>
            <a:endParaRPr/>
          </a:p>
        </p:txBody>
      </p:sp>
      <p:sp>
        <p:nvSpPr>
          <p:cNvPr id="324" name="Shape 324"/>
          <p:cNvSpPr/>
          <p:nvPr/>
        </p:nvSpPr>
        <p:spPr>
          <a:xfrm>
            <a:off x="6270661" y="751797"/>
            <a:ext cx="1028399" cy="763074"/>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5" name="Shape 325"/>
          <p:cNvSpPr/>
          <p:nvPr/>
        </p:nvSpPr>
        <p:spPr>
          <a:xfrm>
            <a:off x="7704934" y="821436"/>
            <a:ext cx="1028399" cy="530981"/>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6" name="Shape 326"/>
          <p:cNvSpPr/>
          <p:nvPr/>
        </p:nvSpPr>
        <p:spPr>
          <a:xfrm>
            <a:off x="6573338" y="517079"/>
            <a:ext cx="42862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1" lang="en-US" sz="1800" u="none" cap="none" strike="noStrike">
                <a:solidFill>
                  <a:srgbClr val="595959"/>
                </a:solidFill>
                <a:latin typeface="Arial"/>
                <a:ea typeface="Arial"/>
                <a:cs typeface="Arial"/>
                <a:sym typeface="Arial"/>
              </a:rPr>
              <a:t>R=0</a:t>
            </a:r>
            <a:endParaRPr/>
          </a:p>
        </p:txBody>
      </p:sp>
      <p:sp>
        <p:nvSpPr>
          <p:cNvPr id="327" name="Shape 327"/>
          <p:cNvSpPr/>
          <p:nvPr/>
        </p:nvSpPr>
        <p:spPr>
          <a:xfrm>
            <a:off x="7944935" y="517079"/>
            <a:ext cx="42862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1" lang="en-US" sz="1800" u="none" cap="none" strike="noStrike">
                <a:solidFill>
                  <a:srgbClr val="595959"/>
                </a:solidFill>
                <a:latin typeface="Arial"/>
                <a:ea typeface="Arial"/>
                <a:cs typeface="Arial"/>
                <a:sym typeface="Arial"/>
              </a:rPr>
              <a:t>R=1</a:t>
            </a:r>
            <a:endParaRPr/>
          </a:p>
        </p:txBody>
      </p:sp>
      <p:sp>
        <p:nvSpPr>
          <p:cNvPr id="328" name="Shape 32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p:nvPr/>
        </p:nvSpPr>
        <p:spPr>
          <a:xfrm>
            <a:off x="384722" y="4687342"/>
            <a:ext cx="5676903"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I. Žliobaitė (2015): </a:t>
            </a:r>
            <a:r>
              <a:rPr b="0" i="1" lang="en-US" sz="1000" u="sng" cap="none" strike="noStrike">
                <a:solidFill>
                  <a:schemeClr val="hlink"/>
                </a:solidFill>
                <a:latin typeface="Arial"/>
                <a:ea typeface="Arial"/>
                <a:cs typeface="Arial"/>
                <a:sym typeface="Arial"/>
                <a:hlinkClick r:id="rId3"/>
              </a:rPr>
              <a:t>A survey on measuring indirect discrimination in machine learning</a:t>
            </a:r>
            <a:r>
              <a:rPr b="0" i="1" lang="en-US" sz="1000" u="none" cap="none" strike="noStrike">
                <a:solidFill>
                  <a:srgbClr val="666666"/>
                </a:solidFill>
                <a:latin typeface="Arial"/>
                <a:ea typeface="Arial"/>
                <a:cs typeface="Arial"/>
                <a:sym typeface="Arial"/>
              </a:rPr>
              <a:t>. arXiv pre-print.</a:t>
            </a:r>
            <a:endParaRPr/>
          </a:p>
        </p:txBody>
      </p:sp>
      <p:sp>
        <p:nvSpPr>
          <p:cNvPr id="334" name="Shape 334"/>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Other measures of discrimination</a:t>
            </a:r>
            <a:endParaRPr/>
          </a:p>
        </p:txBody>
      </p:sp>
      <p:sp>
        <p:nvSpPr>
          <p:cNvPr id="335" name="Shape 335"/>
          <p:cNvSpPr/>
          <p:nvPr/>
        </p:nvSpPr>
        <p:spPr>
          <a:xfrm>
            <a:off x="400684" y="1084723"/>
            <a:ext cx="8342632" cy="294462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sng" cap="none" strike="noStrike">
                <a:solidFill>
                  <a:srgbClr val="595959"/>
                </a:solidFill>
                <a:latin typeface="Arial"/>
                <a:ea typeface="Arial"/>
                <a:cs typeface="Arial"/>
                <a:sym typeface="Arial"/>
              </a:rPr>
              <a:t>Differences of mean</a:t>
            </a:r>
            <a:endParaRPr/>
          </a:p>
          <a:p>
            <a:pPr indent="12700" lvl="0" marL="0" marR="0" rtl="0" algn="l">
              <a:lnSpc>
                <a:spcPct val="100000"/>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 difference between the means of the outcomes of the protected group and the unprotected group. No difference denotes no discrimination.</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 = E(outcome|unprotected group) − E(outcome|protected group)</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4689475" rtl="0" algn="l">
              <a:lnSpc>
                <a:spcPct val="187500"/>
              </a:lnSpc>
              <a:spcBef>
                <a:spcPts val="0"/>
              </a:spcBef>
              <a:spcAft>
                <a:spcPts val="0"/>
              </a:spcAft>
              <a:buClr>
                <a:srgbClr val="595959"/>
              </a:buClr>
              <a:buSzPts val="1800"/>
              <a:buFont typeface="Arial"/>
              <a:buNone/>
            </a:pPr>
            <a:r>
              <a:rPr b="0" i="0" lang="en-US" sz="1800" u="sng" cap="none" strike="noStrike">
                <a:solidFill>
                  <a:srgbClr val="595959"/>
                </a:solidFill>
                <a:latin typeface="Arial"/>
                <a:ea typeface="Arial"/>
                <a:cs typeface="Arial"/>
                <a:sym typeface="Arial"/>
              </a:rPr>
              <a:t>Difference of regression coefficients</a:t>
            </a:r>
            <a:endParaRPr/>
          </a:p>
          <a:p>
            <a:pPr indent="0" lvl="0" marL="0" marR="0" rtl="0" algn="l">
              <a:lnSpc>
                <a:spcPct val="100000"/>
              </a:lnSpc>
              <a:spcBef>
                <a:spcPts val="0"/>
              </a:spcBef>
              <a:spcAft>
                <a:spcPts val="0"/>
              </a:spcAft>
              <a:buClr>
                <a:srgbClr val="535353"/>
              </a:buClr>
              <a:buSzPts val="1800"/>
              <a:buFont typeface="Helvetica Neue"/>
              <a:buNone/>
            </a:pPr>
            <a:r>
              <a:rPr b="0" i="0" lang="en-US" sz="1800" u="none" cap="none" strike="noStrike">
                <a:solidFill>
                  <a:srgbClr val="535353"/>
                </a:solidFill>
                <a:latin typeface="Helvetica Neue"/>
                <a:ea typeface="Helvetica Neue"/>
                <a:cs typeface="Helvetica Neue"/>
                <a:sym typeface="Helvetica Neue"/>
              </a:rPr>
              <a:t>Whether the regression coefficient of the protected variable is significantly different from zero.</a:t>
            </a:r>
            <a:endParaRPr b="0" i="0" sz="1800" u="sng" cap="none" strike="noStrike">
              <a:solidFill>
                <a:srgbClr val="000000"/>
              </a:solidFill>
              <a:latin typeface="Helvetica Neue"/>
              <a:ea typeface="Helvetica Neue"/>
              <a:cs typeface="Helvetica Neue"/>
              <a:sym typeface="Helvetica Neue"/>
            </a:endParaRPr>
          </a:p>
        </p:txBody>
      </p:sp>
      <p:sp>
        <p:nvSpPr>
          <p:cNvPr id="336" name="Shape 336"/>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A dangerous reasoning</a:t>
            </a:r>
            <a:endParaRPr/>
          </a:p>
        </p:txBody>
      </p:sp>
      <p:sp>
        <p:nvSpPr>
          <p:cNvPr id="56" name="Shape 56"/>
          <p:cNvSpPr/>
          <p:nvPr/>
        </p:nvSpPr>
        <p:spPr>
          <a:xfrm>
            <a:off x="384723" y="1216354"/>
            <a:ext cx="7936232" cy="299351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To discriminate is to treat someone differently</a:t>
            </a:r>
            <a:endParaRPr/>
          </a:p>
          <a:p>
            <a:pPr indent="469900" lvl="0" marL="0" marR="508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(Unfair) discrimination is based on group membership, not individual merit  People's decisions include objective and subjective elements</a:t>
            </a:r>
            <a:endParaRPr b="0" i="0" sz="1600" u="none" cap="none" strike="noStrike">
              <a:solidFill>
                <a:srgbClr val="000000"/>
              </a:solidFill>
              <a:latin typeface="Times New Roman"/>
              <a:ea typeface="Times New Roman"/>
              <a:cs typeface="Times New Roman"/>
              <a:sym typeface="Times New Roman"/>
            </a:endParaRPr>
          </a:p>
          <a:p>
            <a:pPr indent="469900" lvl="0" marL="0" marR="508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Hence, they can be discriminatory.</a:t>
            </a:r>
            <a:endParaRPr/>
          </a:p>
          <a:p>
            <a:pPr indent="469900" lvl="0" marL="0" marR="5080" rtl="0" algn="l">
              <a:lnSpc>
                <a:spcPct val="1875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433068" lvl="0" marL="445134" marR="2891788"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Algorithmic inputs include only objective elements  Hence, they cannot discriminate!!!</a:t>
            </a:r>
            <a:endParaRPr/>
          </a:p>
        </p:txBody>
      </p:sp>
      <p:sp>
        <p:nvSpPr>
          <p:cNvPr id="57" name="Shape 57"/>
          <p:cNvSpPr txBox="1"/>
          <p:nvPr>
            <p:ph idx="12" type="sldNum"/>
          </p:nvPr>
        </p:nvSpPr>
        <p:spPr>
          <a:xfrm>
            <a:off x="8698203" y="4778061"/>
            <a:ext cx="127001" cy="135546"/>
          </a:xfrm>
          <a:prstGeom prst="rect">
            <a:avLst/>
          </a:prstGeom>
          <a:noFill/>
          <a:ln>
            <a:noFill/>
          </a:ln>
        </p:spPr>
        <p:txBody>
          <a:bodyPr anchorCtr="0" anchor="t" bIns="0" lIns="0" spcFirstLastPara="1" rIns="0" wrap="square" tIns="0">
            <a:noAutofit/>
          </a:bodyPr>
          <a:lstStyle/>
          <a:p>
            <a:pPr indent="25400"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p:nvPr/>
        </p:nvSpPr>
        <p:spPr>
          <a:xfrm>
            <a:off x="384722" y="4687342"/>
            <a:ext cx="5676903"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I. Žliobaitė (2015): </a:t>
            </a:r>
            <a:r>
              <a:rPr b="0" i="1" lang="en-US" sz="1000" u="sng" cap="none" strike="noStrike">
                <a:solidFill>
                  <a:schemeClr val="hlink"/>
                </a:solidFill>
                <a:latin typeface="Arial"/>
                <a:ea typeface="Arial"/>
                <a:cs typeface="Arial"/>
                <a:sym typeface="Arial"/>
                <a:hlinkClick r:id="rId3"/>
              </a:rPr>
              <a:t>A survey on measuring indirect discrimination in machine learning</a:t>
            </a:r>
            <a:r>
              <a:rPr b="0" i="1" lang="en-US" sz="1000" u="none" cap="none" strike="noStrike">
                <a:solidFill>
                  <a:srgbClr val="666666"/>
                </a:solidFill>
                <a:latin typeface="Arial"/>
                <a:ea typeface="Arial"/>
                <a:cs typeface="Arial"/>
                <a:sym typeface="Arial"/>
              </a:rPr>
              <a:t>. arXiv pre-print.</a:t>
            </a:r>
            <a:endParaRPr/>
          </a:p>
        </p:txBody>
      </p:sp>
      <p:sp>
        <p:nvSpPr>
          <p:cNvPr id="342" name="Shape 34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Other measures of discrimination</a:t>
            </a:r>
            <a:endParaRPr/>
          </a:p>
        </p:txBody>
      </p:sp>
      <p:sp>
        <p:nvSpPr>
          <p:cNvPr id="343" name="Shape 343"/>
          <p:cNvSpPr/>
          <p:nvPr/>
        </p:nvSpPr>
        <p:spPr>
          <a:xfrm>
            <a:off x="279417" y="1030478"/>
            <a:ext cx="8342633" cy="311137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sng" cap="none" strike="noStrike">
                <a:solidFill>
                  <a:srgbClr val="595959"/>
                </a:solidFill>
                <a:latin typeface="Arial"/>
                <a:ea typeface="Arial"/>
                <a:cs typeface="Arial"/>
                <a:sym typeface="Arial"/>
              </a:rPr>
              <a:t>Mutual information</a:t>
            </a:r>
            <a:r>
              <a:rPr b="0" i="0" lang="en-US" sz="1800" u="none" cap="none" strike="noStrike">
                <a:solidFill>
                  <a:srgbClr val="595959"/>
                </a:solidFill>
                <a:latin typeface="Arial"/>
                <a:ea typeface="Arial"/>
                <a:cs typeface="Arial"/>
                <a:sym typeface="Arial"/>
              </a:rPr>
              <a:t> (between outcome y and protected attribute s)</a:t>
            </a:r>
            <a:endParaRPr/>
          </a:p>
          <a:p>
            <a:pPr indent="12700" lvl="0" marL="0"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5080" rtl="0" algn="l">
              <a:lnSpc>
                <a:spcPct val="1875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5080" rtl="0" algn="l">
              <a:lnSpc>
                <a:spcPct val="187500"/>
              </a:lnSpc>
              <a:spcBef>
                <a:spcPts val="0"/>
              </a:spcBef>
              <a:spcAft>
                <a:spcPts val="0"/>
              </a:spcAft>
              <a:buClr>
                <a:srgbClr val="595959"/>
              </a:buClr>
              <a:buSzPts val="1800"/>
              <a:buFont typeface="Arial"/>
              <a:buNone/>
            </a:pPr>
            <a:r>
              <a:rPr b="0" i="0" lang="en-US" sz="1800" u="sng" cap="none" strike="noStrike">
                <a:solidFill>
                  <a:srgbClr val="595959"/>
                </a:solidFill>
                <a:latin typeface="Arial"/>
                <a:ea typeface="Arial"/>
                <a:cs typeface="Arial"/>
                <a:sym typeface="Arial"/>
              </a:rPr>
              <a:t>Unexplained difference</a:t>
            </a:r>
            <a:endParaRPr/>
          </a:p>
          <a:p>
            <a:pPr indent="12700" lvl="0" marL="0" marR="0" rtl="0" algn="l">
              <a:lnSpc>
                <a:spcPct val="100000"/>
              </a:lnSpc>
              <a:spcBef>
                <a:spcPts val="0"/>
              </a:spcBef>
              <a:spcAft>
                <a:spcPts val="0"/>
              </a:spcAft>
              <a:buClr>
                <a:srgbClr val="535353"/>
              </a:buClr>
              <a:buSzPts val="1800"/>
              <a:buFont typeface="Helvetica Neue"/>
              <a:buNone/>
            </a:pPr>
            <a:r>
              <a:rPr b="0" i="0" lang="en-US" sz="1800" u="none" cap="none" strike="noStrike">
                <a:solidFill>
                  <a:srgbClr val="535353"/>
                </a:solidFill>
                <a:latin typeface="Helvetica Neue"/>
                <a:ea typeface="Helvetica Neue"/>
                <a:cs typeface="Helvetica Neue"/>
                <a:sym typeface="Helvetica Neue"/>
              </a:rPr>
              <a:t>Overall mean difference minus the difference if the predictions made with non-protected attributes.</a:t>
            </a:r>
            <a:endParaRPr/>
          </a:p>
          <a:p>
            <a:pPr indent="12700" lvl="0" marL="0" marR="0" rtl="0" algn="l">
              <a:lnSpc>
                <a:spcPct val="100000"/>
              </a:lnSpc>
              <a:spcBef>
                <a:spcPts val="0"/>
              </a:spcBef>
              <a:spcAft>
                <a:spcPts val="0"/>
              </a:spcAft>
              <a:buClr>
                <a:srgbClr val="535353"/>
              </a:buClr>
              <a:buSzPts val="1800"/>
              <a:buFont typeface="Helvetica Neue"/>
              <a:buNone/>
            </a:pPr>
            <a:r>
              <a:t/>
            </a:r>
            <a:endParaRPr b="0" i="0" sz="1800" u="none" cap="none" strike="noStrike">
              <a:solidFill>
                <a:srgbClr val="535353"/>
              </a:solidFill>
              <a:latin typeface="Helvetica Neue"/>
              <a:ea typeface="Helvetica Neue"/>
              <a:cs typeface="Helvetica Neue"/>
              <a:sym typeface="Helvetica Neue"/>
            </a:endParaRPr>
          </a:p>
          <a:p>
            <a:pPr indent="12700" lvl="0" marL="0" marR="5080" rtl="0" algn="l">
              <a:lnSpc>
                <a:spcPct val="187500"/>
              </a:lnSpc>
              <a:spcBef>
                <a:spcPts val="0"/>
              </a:spcBef>
              <a:spcAft>
                <a:spcPts val="0"/>
              </a:spcAft>
              <a:buClr>
                <a:srgbClr val="595959"/>
              </a:buClr>
              <a:buSzPts val="1800"/>
              <a:buFont typeface="Arial"/>
              <a:buNone/>
            </a:pPr>
            <a:r>
              <a:rPr b="0" i="0" lang="en-US" sz="1800" u="sng" cap="none" strike="noStrike">
                <a:solidFill>
                  <a:srgbClr val="595959"/>
                </a:solidFill>
                <a:latin typeface="Arial"/>
                <a:ea typeface="Arial"/>
                <a:cs typeface="Arial"/>
                <a:sym typeface="Arial"/>
              </a:rPr>
              <a:t>Consistency</a:t>
            </a:r>
            <a:r>
              <a:rPr b="0" i="0" lang="en-US" sz="1800" u="none" cap="none" strike="noStrike">
                <a:solidFill>
                  <a:srgbClr val="595959"/>
                </a:solidFill>
                <a:latin typeface="Arial"/>
                <a:ea typeface="Arial"/>
                <a:cs typeface="Arial"/>
                <a:sym typeface="Arial"/>
              </a:rPr>
              <a:t> (comparison of prediction with nearest neighbors)</a:t>
            </a:r>
            <a:endParaRPr/>
          </a:p>
          <a:p>
            <a:pPr indent="12700" lvl="0" marL="0" marR="508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Already discussed earlier…</a:t>
            </a:r>
            <a:endParaRPr/>
          </a:p>
        </p:txBody>
      </p:sp>
      <p:pic>
        <p:nvPicPr>
          <p:cNvPr id="344" name="Shape 344"/>
          <p:cNvPicPr preferRelativeResize="0"/>
          <p:nvPr/>
        </p:nvPicPr>
        <p:blipFill rotWithShape="1">
          <a:blip r:embed="rId4">
            <a:alphaModFix/>
          </a:blip>
          <a:srcRect b="0" l="0" r="0" t="0"/>
          <a:stretch/>
        </p:blipFill>
        <p:spPr>
          <a:xfrm>
            <a:off x="413634" y="1412818"/>
            <a:ext cx="1607134" cy="418427"/>
          </a:xfrm>
          <a:prstGeom prst="rect">
            <a:avLst/>
          </a:prstGeom>
          <a:noFill/>
          <a:ln>
            <a:noFill/>
          </a:ln>
        </p:spPr>
      </p:pic>
      <p:pic>
        <p:nvPicPr>
          <p:cNvPr id="345" name="Shape 345"/>
          <p:cNvPicPr preferRelativeResize="0"/>
          <p:nvPr/>
        </p:nvPicPr>
        <p:blipFill rotWithShape="1">
          <a:blip r:embed="rId5">
            <a:alphaModFix/>
          </a:blip>
          <a:srcRect b="0" l="0" r="0" t="0"/>
          <a:stretch/>
        </p:blipFill>
        <p:spPr>
          <a:xfrm>
            <a:off x="3058590" y="1444120"/>
            <a:ext cx="2784289" cy="355821"/>
          </a:xfrm>
          <a:prstGeom prst="rect">
            <a:avLst/>
          </a:prstGeom>
          <a:noFill/>
          <a:ln>
            <a:noFill/>
          </a:ln>
        </p:spPr>
      </p:pic>
      <p:pic>
        <p:nvPicPr>
          <p:cNvPr id="346" name="Shape 346"/>
          <p:cNvPicPr preferRelativeResize="0"/>
          <p:nvPr/>
        </p:nvPicPr>
        <p:blipFill rotWithShape="1">
          <a:blip r:embed="rId6">
            <a:alphaModFix/>
          </a:blip>
          <a:srcRect b="0" l="0" r="0" t="0"/>
          <a:stretch/>
        </p:blipFill>
        <p:spPr>
          <a:xfrm>
            <a:off x="6081190" y="1481529"/>
            <a:ext cx="2074473" cy="281006"/>
          </a:xfrm>
          <a:prstGeom prst="rect">
            <a:avLst/>
          </a:prstGeom>
          <a:noFill/>
          <a:ln>
            <a:noFill/>
          </a:ln>
        </p:spPr>
      </p:pic>
      <p:sp>
        <p:nvSpPr>
          <p:cNvPr id="347" name="Shape 347"/>
          <p:cNvSpPr/>
          <p:nvPr/>
        </p:nvSpPr>
        <p:spPr>
          <a:xfrm>
            <a:off x="2193764" y="1411210"/>
            <a:ext cx="691824"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where</a:t>
            </a:r>
            <a:endParaRPr/>
          </a:p>
        </p:txBody>
      </p:sp>
      <p:sp>
        <p:nvSpPr>
          <p:cNvPr id="348" name="Shape 34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Introduction and context</a:t>
            </a:r>
            <a:endParaRPr/>
          </a:p>
        </p:txBody>
      </p:sp>
      <p:sp>
        <p:nvSpPr>
          <p:cNvPr id="354" name="Shape 354"/>
          <p:cNvSpPr/>
          <p:nvPr/>
        </p:nvSpPr>
        <p:spPr>
          <a:xfrm>
            <a:off x="384722" y="1216354"/>
            <a:ext cx="4863469" cy="28881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Motivation and examples of algorithmic bias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Sources of algorithmic bias</a:t>
            </a:r>
            <a:endParaRPr/>
          </a:p>
          <a:p>
            <a:pPr indent="12700" lvl="0" marL="0"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Legal definitions and principles of discrimination  </a:t>
            </a:r>
            <a:endParaRPr/>
          </a:p>
          <a:p>
            <a:pPr indent="12700" lvl="0" marL="0"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Measures of discrimination</a:t>
            </a:r>
            <a:endParaRPr/>
          </a:p>
          <a:p>
            <a:pPr indent="12700" lvl="0" marL="0"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Discrimination in specific contexts</a:t>
            </a:r>
            <a:r>
              <a:rPr b="0" i="0" lang="en-US" sz="1800" u="none" cap="none" strike="noStrike">
                <a:solidFill>
                  <a:srgbClr val="595959"/>
                </a:solidFill>
                <a:latin typeface="Arial"/>
                <a:ea typeface="Arial"/>
                <a:cs typeface="Arial"/>
                <a:sym typeface="Arial"/>
              </a:rPr>
              <a:t>  </a:t>
            </a:r>
            <a:endParaRPr/>
          </a:p>
          <a:p>
            <a:pPr indent="12700" lvl="0" marL="0"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Resources</a:t>
            </a:r>
            <a:endParaRPr/>
          </a:p>
        </p:txBody>
      </p:sp>
      <p:sp>
        <p:nvSpPr>
          <p:cNvPr id="355" name="Shape 35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p:nvPr/>
        </p:nvSpPr>
        <p:spPr>
          <a:xfrm>
            <a:off x="188191" y="4796690"/>
            <a:ext cx="7873366"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A. Romei and S. Ruggieri (2014). </a:t>
            </a:r>
            <a:r>
              <a:rPr b="0" i="1" lang="en-US" sz="1000" u="sng" cap="none" strike="noStrike">
                <a:solidFill>
                  <a:schemeClr val="hlink"/>
                </a:solidFill>
                <a:latin typeface="Arial"/>
                <a:ea typeface="Arial"/>
                <a:cs typeface="Arial"/>
                <a:sym typeface="Arial"/>
                <a:hlinkClick r:id="rId3"/>
              </a:rPr>
              <a:t>A multidisciplinary survey on discrimination analysis</a:t>
            </a:r>
            <a:r>
              <a:rPr b="0" i="1" lang="en-US" sz="1000" u="none" cap="none" strike="noStrike">
                <a:solidFill>
                  <a:srgbClr val="666666"/>
                </a:solidFill>
                <a:latin typeface="Arial"/>
                <a:ea typeface="Arial"/>
                <a:cs typeface="Arial"/>
                <a:sym typeface="Arial"/>
              </a:rPr>
              <a:t>. The Knowledge Engineering Review 29, pp 582-638.</a:t>
            </a:r>
            <a:endParaRPr/>
          </a:p>
        </p:txBody>
      </p:sp>
      <p:sp>
        <p:nvSpPr>
          <p:cNvPr id="361" name="Shape 36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Labor economic perspective</a:t>
            </a:r>
            <a:endParaRPr/>
          </a:p>
        </p:txBody>
      </p:sp>
      <p:sp>
        <p:nvSpPr>
          <p:cNvPr id="362" name="Shape 362"/>
          <p:cNvSpPr/>
          <p:nvPr/>
        </p:nvSpPr>
        <p:spPr>
          <a:xfrm>
            <a:off x="384723" y="1216355"/>
            <a:ext cx="7958323" cy="327583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Who can discriminate</a:t>
            </a:r>
            <a:endParaRPr/>
          </a:p>
          <a:p>
            <a:pPr indent="0" lvl="0" marL="0" marR="0" rtl="0" algn="l">
              <a:lnSpc>
                <a:spcPct val="100000"/>
              </a:lnSpc>
              <a:spcBef>
                <a:spcPts val="0"/>
              </a:spcBef>
              <a:spcAft>
                <a:spcPts val="0"/>
              </a:spcAft>
              <a:buClr>
                <a:srgbClr val="000000"/>
              </a:buClr>
              <a:buSzPts val="1800"/>
              <a:buFont typeface="Times New Roman"/>
              <a:buNone/>
            </a:pPr>
            <a:r>
              <a:t/>
            </a:r>
            <a:endParaRPr b="1" i="0" sz="1800" u="none" cap="none" strike="noStrike">
              <a:solidFill>
                <a:srgbClr val="595959"/>
              </a:solidFill>
              <a:latin typeface="Arial"/>
              <a:ea typeface="Arial"/>
              <a:cs typeface="Arial"/>
              <a:sym typeface="Arial"/>
            </a:endParaRPr>
          </a:p>
          <a:p>
            <a:pPr indent="469265"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employers, other employees, customers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Issues</a:t>
            </a:r>
            <a:endParaRPr/>
          </a:p>
          <a:p>
            <a:pPr indent="0" lvl="0" marL="0" marR="0" rtl="0" algn="l">
              <a:lnSpc>
                <a:spcPct val="100000"/>
              </a:lnSpc>
              <a:spcBef>
                <a:spcPts val="0"/>
              </a:spcBef>
              <a:spcAft>
                <a:spcPts val="0"/>
              </a:spcAft>
              <a:buClr>
                <a:srgbClr val="000000"/>
              </a:buClr>
              <a:buSzPts val="1800"/>
              <a:buFont typeface="Times New Roman"/>
              <a:buNone/>
            </a:pPr>
            <a:r>
              <a:t/>
            </a:r>
            <a:endParaRPr b="1" i="0" sz="1800" u="none" cap="none" strike="noStrike">
              <a:solidFill>
                <a:srgbClr val="595959"/>
              </a:solidFill>
              <a:latin typeface="Arial"/>
              <a:ea typeface="Arial"/>
              <a:cs typeface="Arial"/>
              <a:sym typeface="Arial"/>
            </a:endParaRPr>
          </a:p>
          <a:p>
            <a:pPr indent="469265"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differences in wage, (un)employment rate, segregation into specific occupations or industries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0" lvl="0" marL="0" marR="0" rtl="0" algn="l">
              <a:lnSpc>
                <a:spcPct val="200000"/>
              </a:lnSpc>
              <a:spcBef>
                <a:spcPts val="1200"/>
              </a:spcBef>
              <a:spcAft>
                <a:spcPts val="0"/>
              </a:spcAft>
              <a:buClr>
                <a:srgbClr val="535353"/>
              </a:buClr>
              <a:buSzPts val="1800"/>
              <a:buFont typeface="Helvetica Neue"/>
              <a:buNone/>
            </a:pPr>
            <a:r>
              <a:rPr b="0" i="0" lang="en-US" sz="1800" u="none" cap="none" strike="noStrike">
                <a:solidFill>
                  <a:srgbClr val="535353"/>
                </a:solidFill>
                <a:latin typeface="Helvetica Neue"/>
                <a:ea typeface="Helvetica Neue"/>
                <a:cs typeface="Helvetica Neue"/>
                <a:sym typeface="Helvetica Neue"/>
              </a:rPr>
              <a:t>In 2010, unemployment rate of black men aged 25 - 54 was 16.3%, compared to 8.5% for white men of same age.</a:t>
            </a:r>
            <a:endParaRPr/>
          </a:p>
        </p:txBody>
      </p:sp>
      <p:sp>
        <p:nvSpPr>
          <p:cNvPr id="363" name="Shape 36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Racial profiling</a:t>
            </a:r>
            <a:endParaRPr/>
          </a:p>
        </p:txBody>
      </p:sp>
      <p:sp>
        <p:nvSpPr>
          <p:cNvPr id="369" name="Shape 369"/>
          <p:cNvSpPr/>
          <p:nvPr/>
        </p:nvSpPr>
        <p:spPr>
          <a:xfrm>
            <a:off x="384722" y="1216355"/>
            <a:ext cx="4406269" cy="262065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Typical tool</a:t>
            </a:r>
            <a:endParaRPr/>
          </a:p>
          <a:p>
            <a:pPr indent="0" lvl="0" marL="0" marR="0" rtl="0" algn="l">
              <a:lnSpc>
                <a:spcPct val="100000"/>
              </a:lnSpc>
              <a:spcBef>
                <a:spcPts val="0"/>
              </a:spcBef>
              <a:spcAft>
                <a:spcPts val="0"/>
              </a:spcAft>
              <a:buClr>
                <a:srgbClr val="000000"/>
              </a:buClr>
              <a:buSzPts val="1800"/>
              <a:buFont typeface="Times New Roman"/>
              <a:buNone/>
            </a:pPr>
            <a:r>
              <a:t/>
            </a:r>
            <a:endParaRPr b="1" i="0" sz="1800" u="none" cap="none" strike="noStrike">
              <a:solidFill>
                <a:srgbClr val="595959"/>
              </a:solidFill>
              <a:latin typeface="Arial"/>
              <a:ea typeface="Arial"/>
              <a:cs typeface="Arial"/>
              <a:sym typeface="Arial"/>
            </a:endParaRPr>
          </a:p>
          <a:p>
            <a:pPr indent="469265"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difference in proportions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Investigative tools</a:t>
            </a:r>
            <a:endParaRPr/>
          </a:p>
          <a:p>
            <a:pPr indent="469265" lvl="0" marL="0" marR="5080" rtl="0" algn="just">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situational testing; natural experiments  (e.g. observe other motorists in a stop  zone to see if police stops blacks more  than whites)</a:t>
            </a:r>
            <a:endParaRPr/>
          </a:p>
        </p:txBody>
      </p:sp>
      <p:sp>
        <p:nvSpPr>
          <p:cNvPr id="370" name="Shape 370"/>
          <p:cNvSpPr/>
          <p:nvPr/>
        </p:nvSpPr>
        <p:spPr>
          <a:xfrm>
            <a:off x="6051238" y="1017720"/>
            <a:ext cx="2755420" cy="355114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1" name="Shape 371"/>
          <p:cNvSpPr/>
          <p:nvPr/>
        </p:nvSpPr>
        <p:spPr>
          <a:xfrm>
            <a:off x="384723" y="4875669"/>
            <a:ext cx="7873366"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A. Romei and S. Ruggieri (2014). </a:t>
            </a:r>
            <a:r>
              <a:rPr b="0" i="1" lang="en-US" sz="1000" u="sng" cap="none" strike="noStrike">
                <a:solidFill>
                  <a:schemeClr val="hlink"/>
                </a:solidFill>
                <a:latin typeface="Arial"/>
                <a:ea typeface="Arial"/>
                <a:cs typeface="Arial"/>
                <a:sym typeface="Arial"/>
                <a:hlinkClick r:id="rId4"/>
              </a:rPr>
              <a:t>A multidisciplinary survey on discrimination analysis</a:t>
            </a:r>
            <a:r>
              <a:rPr b="0" i="1" lang="en-US" sz="1000" u="none" cap="none" strike="noStrike">
                <a:solidFill>
                  <a:srgbClr val="666666"/>
                </a:solidFill>
                <a:latin typeface="Arial"/>
                <a:ea typeface="Arial"/>
                <a:cs typeface="Arial"/>
                <a:sym typeface="Arial"/>
              </a:rPr>
              <a:t>. The Knowledge Engineering Review 29, pp 582-638.</a:t>
            </a:r>
            <a:endParaRPr/>
          </a:p>
        </p:txBody>
      </p:sp>
      <p:sp>
        <p:nvSpPr>
          <p:cNvPr id="372" name="Shape 37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Shape 377"/>
          <p:cNvSpPr/>
          <p:nvPr/>
        </p:nvSpPr>
        <p:spPr>
          <a:xfrm>
            <a:off x="384723" y="4875669"/>
            <a:ext cx="7873366"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A. Romei and S. Ruggieri (2014). </a:t>
            </a:r>
            <a:r>
              <a:rPr b="0" i="1" lang="en-US" sz="1000" u="sng" cap="none" strike="noStrike">
                <a:solidFill>
                  <a:schemeClr val="hlink"/>
                </a:solidFill>
                <a:latin typeface="Arial"/>
                <a:ea typeface="Arial"/>
                <a:cs typeface="Arial"/>
                <a:sym typeface="Arial"/>
                <a:hlinkClick r:id="rId3"/>
              </a:rPr>
              <a:t>A multidisciplinary survey on discrimination analysis</a:t>
            </a:r>
            <a:r>
              <a:rPr b="0" i="1" lang="en-US" sz="1000" u="none" cap="none" strike="noStrike">
                <a:solidFill>
                  <a:srgbClr val="666666"/>
                </a:solidFill>
                <a:latin typeface="Arial"/>
                <a:ea typeface="Arial"/>
                <a:cs typeface="Arial"/>
                <a:sym typeface="Arial"/>
              </a:rPr>
              <a:t>. The Knowledge Engineering Review 29, pp 582-638.</a:t>
            </a:r>
            <a:endParaRPr/>
          </a:p>
        </p:txBody>
      </p:sp>
      <p:sp>
        <p:nvSpPr>
          <p:cNvPr id="378" name="Shape 37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Credit and consumer markets</a:t>
            </a:r>
            <a:endParaRPr/>
          </a:p>
        </p:txBody>
      </p:sp>
      <p:sp>
        <p:nvSpPr>
          <p:cNvPr id="379" name="Shape 379"/>
          <p:cNvSpPr/>
          <p:nvPr/>
        </p:nvSpPr>
        <p:spPr>
          <a:xfrm>
            <a:off x="384723" y="1216355"/>
            <a:ext cx="8279132" cy="182055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 traditional area for discrimination studies</a:t>
            </a:r>
            <a:endParaRPr/>
          </a:p>
          <a:p>
            <a:pPr indent="12700" lvl="0" marL="0" marR="5080"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Example of indirect discrimination is </a:t>
            </a:r>
            <a:r>
              <a:rPr b="1" i="0" lang="en-US" sz="1800" u="none" cap="none" strike="noStrike">
                <a:solidFill>
                  <a:srgbClr val="595959"/>
                </a:solidFill>
                <a:latin typeface="Arial"/>
                <a:ea typeface="Arial"/>
                <a:cs typeface="Arial"/>
                <a:sym typeface="Arial"/>
              </a:rPr>
              <a:t>redlining</a:t>
            </a:r>
            <a:r>
              <a:rPr b="0" i="0" lang="en-US" sz="1800" u="none" cap="none" strike="noStrike">
                <a:solidFill>
                  <a:srgbClr val="595959"/>
                </a:solidFill>
                <a:latin typeface="Arial"/>
                <a:ea typeface="Arial"/>
                <a:cs typeface="Arial"/>
                <a:sym typeface="Arial"/>
              </a:rPr>
              <a:t>: the practice of denying credit to all  inhabitants of a certain area (when area is correlated with a protected attribute)</a:t>
            </a:r>
            <a:endParaRPr/>
          </a:p>
          <a:p>
            <a:pPr indent="12700" lvl="0" marL="0" marR="332740" rtl="0" algn="l">
              <a:lnSpc>
                <a:spcPct val="114599"/>
              </a:lnSpc>
              <a:spcBef>
                <a:spcPts val="150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Typical tool </a:t>
            </a:r>
            <a:r>
              <a:rPr b="0" i="0" lang="en-US" sz="1800" u="none" cap="none" strike="noStrike">
                <a:solidFill>
                  <a:srgbClr val="595959"/>
                </a:solidFill>
                <a:latin typeface="Arial"/>
                <a:ea typeface="Arial"/>
                <a:cs typeface="Arial"/>
                <a:sym typeface="Arial"/>
              </a:rPr>
              <a:t>for mortgages: comparison of mortgage rejection rates, mortgage  price distributions, mortgage default rates</a:t>
            </a:r>
            <a:endParaRPr/>
          </a:p>
        </p:txBody>
      </p:sp>
      <p:sp>
        <p:nvSpPr>
          <p:cNvPr id="380" name="Shape 380"/>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Introduction and context</a:t>
            </a:r>
            <a:endParaRPr/>
          </a:p>
        </p:txBody>
      </p:sp>
      <p:sp>
        <p:nvSpPr>
          <p:cNvPr id="386" name="Shape 386"/>
          <p:cNvSpPr/>
          <p:nvPr/>
        </p:nvSpPr>
        <p:spPr>
          <a:xfrm>
            <a:off x="384722" y="1216354"/>
            <a:ext cx="4863469" cy="250177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Motivation and examples of algorithmic bias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Sources of algorithmic bias</a:t>
            </a:r>
            <a:endParaRPr/>
          </a:p>
          <a:p>
            <a:pPr indent="12700" lvl="0" marL="0" marR="508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Legal definitions and principles of discrimination  Measures of discrimination</a:t>
            </a:r>
            <a:endParaRPr/>
          </a:p>
          <a:p>
            <a:pPr indent="12700" lvl="0" marL="0" marR="1426844"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in specific contexts  </a:t>
            </a:r>
            <a:r>
              <a:rPr b="1" i="0" lang="en-US" sz="1800" u="none" cap="none" strike="noStrike">
                <a:solidFill>
                  <a:srgbClr val="595959"/>
                </a:solidFill>
                <a:latin typeface="Arial"/>
                <a:ea typeface="Arial"/>
                <a:cs typeface="Arial"/>
                <a:sym typeface="Arial"/>
              </a:rPr>
              <a:t>Resources</a:t>
            </a:r>
            <a:endParaRPr/>
          </a:p>
        </p:txBody>
      </p:sp>
      <p:sp>
        <p:nvSpPr>
          <p:cNvPr id="387" name="Shape 387"/>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Some resources</a:t>
            </a:r>
            <a:endParaRPr/>
          </a:p>
        </p:txBody>
      </p:sp>
      <p:sp>
        <p:nvSpPr>
          <p:cNvPr id="393" name="Shape 393"/>
          <p:cNvSpPr/>
          <p:nvPr/>
        </p:nvSpPr>
        <p:spPr>
          <a:xfrm>
            <a:off x="475247" y="1088828"/>
            <a:ext cx="7812407" cy="2636439"/>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666666"/>
              </a:buClr>
              <a:buSzPts val="1800"/>
              <a:buFont typeface="Arial"/>
              <a:buChar char="●"/>
            </a:pPr>
            <a:r>
              <a:rPr b="0" i="0" lang="en-US" sz="1800" u="none" cap="none" strike="noStrike">
                <a:solidFill>
                  <a:srgbClr val="666666"/>
                </a:solidFill>
                <a:latin typeface="Arial"/>
                <a:ea typeface="Arial"/>
                <a:cs typeface="Arial"/>
                <a:sym typeface="Arial"/>
              </a:rPr>
              <a:t>Presentations/keynotes/book</a:t>
            </a:r>
            <a:endParaRPr/>
          </a:p>
          <a:p>
            <a:pPr indent="-335915" lvl="1" marL="836294" marR="0" rtl="0" algn="l">
              <a:lnSpc>
                <a:spcPct val="100000"/>
              </a:lnSpc>
              <a:spcBef>
                <a:spcPts val="700"/>
              </a:spcBef>
              <a:spcAft>
                <a:spcPts val="0"/>
              </a:spcAft>
              <a:buClr>
                <a:srgbClr val="666666"/>
              </a:buClr>
              <a:buSzPts val="1400"/>
              <a:buFont typeface="Arial"/>
              <a:buChar char="○"/>
            </a:pPr>
            <a:r>
              <a:rPr b="0" i="0" lang="en-US" sz="1400" u="none" cap="none" strike="noStrike">
                <a:solidFill>
                  <a:srgbClr val="666666"/>
                </a:solidFill>
                <a:latin typeface="Arial"/>
                <a:ea typeface="Arial"/>
                <a:cs typeface="Arial"/>
                <a:sym typeface="Arial"/>
              </a:rPr>
              <a:t>Suresh Venkatasubramanian: </a:t>
            </a:r>
            <a:r>
              <a:rPr b="0" i="0" lang="en-US" sz="1400" u="sng" cap="none" strike="noStrike">
                <a:solidFill>
                  <a:schemeClr val="hlink"/>
                </a:solidFill>
                <a:latin typeface="Arial"/>
                <a:ea typeface="Arial"/>
                <a:cs typeface="Arial"/>
                <a:sym typeface="Arial"/>
                <a:hlinkClick r:id="rId3"/>
              </a:rPr>
              <a:t>Keynote </a:t>
            </a:r>
            <a:r>
              <a:rPr b="0" i="0" lang="en-US" sz="1400" u="none" cap="none" strike="noStrike">
                <a:solidFill>
                  <a:srgbClr val="666666"/>
                </a:solidFill>
                <a:latin typeface="Arial"/>
                <a:ea typeface="Arial"/>
                <a:cs typeface="Arial"/>
                <a:sym typeface="Arial"/>
              </a:rPr>
              <a:t>at ICWSM 2016</a:t>
            </a:r>
            <a:endParaRPr/>
          </a:p>
          <a:p>
            <a:pPr indent="-335915" lvl="1" marL="836294" marR="0" rtl="0" algn="l">
              <a:lnSpc>
                <a:spcPct val="100000"/>
              </a:lnSpc>
              <a:spcBef>
                <a:spcPts val="700"/>
              </a:spcBef>
              <a:spcAft>
                <a:spcPts val="0"/>
              </a:spcAft>
              <a:buClr>
                <a:srgbClr val="666666"/>
              </a:buClr>
              <a:buSzPts val="1400"/>
              <a:buFont typeface="Arial"/>
              <a:buChar char="○"/>
            </a:pPr>
            <a:r>
              <a:rPr b="0" i="0" lang="en-US" sz="1400" u="none" cap="none" strike="noStrike">
                <a:solidFill>
                  <a:srgbClr val="666666"/>
                </a:solidFill>
                <a:latin typeface="Arial"/>
                <a:ea typeface="Arial"/>
                <a:cs typeface="Arial"/>
                <a:sym typeface="Arial"/>
              </a:rPr>
              <a:t>Ricardo Baeza: </a:t>
            </a:r>
            <a:r>
              <a:rPr b="0" i="0" lang="en-US" sz="1400" u="sng" cap="none" strike="noStrike">
                <a:solidFill>
                  <a:schemeClr val="hlink"/>
                </a:solidFill>
                <a:latin typeface="Arial"/>
                <a:ea typeface="Arial"/>
                <a:cs typeface="Arial"/>
                <a:sym typeface="Arial"/>
                <a:hlinkClick r:id="rId4"/>
              </a:rPr>
              <a:t>Keynote </a:t>
            </a:r>
            <a:r>
              <a:rPr b="0" i="0" lang="en-US" sz="1400" u="none" cap="none" strike="noStrike">
                <a:solidFill>
                  <a:srgbClr val="666666"/>
                </a:solidFill>
                <a:latin typeface="Arial"/>
                <a:ea typeface="Arial"/>
                <a:cs typeface="Arial"/>
                <a:sym typeface="Arial"/>
              </a:rPr>
              <a:t>at WebSci 2016</a:t>
            </a:r>
            <a:endParaRPr/>
          </a:p>
          <a:p>
            <a:pPr indent="-335915" lvl="1" marL="836294" marR="0" rtl="0" algn="l">
              <a:lnSpc>
                <a:spcPct val="100000"/>
              </a:lnSpc>
              <a:spcBef>
                <a:spcPts val="700"/>
              </a:spcBef>
              <a:spcAft>
                <a:spcPts val="0"/>
              </a:spcAft>
              <a:buClr>
                <a:srgbClr val="666666"/>
              </a:buClr>
              <a:buSzPts val="1400"/>
              <a:buFont typeface="Arial"/>
              <a:buChar char="○"/>
            </a:pPr>
            <a:r>
              <a:rPr b="0" i="0" lang="en-US" sz="1400" u="none" cap="none" strike="noStrike">
                <a:solidFill>
                  <a:srgbClr val="666666"/>
                </a:solidFill>
                <a:latin typeface="Arial"/>
                <a:ea typeface="Arial"/>
                <a:cs typeface="Arial"/>
                <a:sym typeface="Arial"/>
              </a:rPr>
              <a:t>Toon Calders: </a:t>
            </a:r>
            <a:r>
              <a:rPr b="0" i="0" lang="en-US" sz="1400" u="sng" cap="none" strike="noStrike">
                <a:solidFill>
                  <a:schemeClr val="hlink"/>
                </a:solidFill>
                <a:latin typeface="Arial"/>
                <a:ea typeface="Arial"/>
                <a:cs typeface="Arial"/>
                <a:sym typeface="Arial"/>
                <a:hlinkClick r:id="rId5"/>
              </a:rPr>
              <a:t>Keynote </a:t>
            </a:r>
            <a:r>
              <a:rPr b="0" i="0" lang="en-US" sz="1400" u="none" cap="none" strike="noStrike">
                <a:solidFill>
                  <a:srgbClr val="666666"/>
                </a:solidFill>
                <a:latin typeface="Arial"/>
                <a:ea typeface="Arial"/>
                <a:cs typeface="Arial"/>
                <a:sym typeface="Arial"/>
              </a:rPr>
              <a:t>at EGC 2016</a:t>
            </a:r>
            <a:endParaRPr/>
          </a:p>
          <a:p>
            <a:pPr indent="-335915" lvl="1" marL="836294" marR="0" rtl="0" algn="l">
              <a:lnSpc>
                <a:spcPct val="100000"/>
              </a:lnSpc>
              <a:spcBef>
                <a:spcPts val="700"/>
              </a:spcBef>
              <a:spcAft>
                <a:spcPts val="0"/>
              </a:spcAft>
              <a:buClr>
                <a:srgbClr val="0000FF"/>
              </a:buClr>
              <a:buSzPts val="1400"/>
              <a:buFont typeface="Arial"/>
              <a:buChar char="○"/>
            </a:pPr>
            <a:r>
              <a:rPr b="0" i="0" lang="en-US" sz="1400" u="sng" cap="none" strike="noStrike">
                <a:solidFill>
                  <a:schemeClr val="hlink"/>
                </a:solidFill>
                <a:latin typeface="Arial"/>
                <a:ea typeface="Arial"/>
                <a:cs typeface="Arial"/>
                <a:sym typeface="Arial"/>
                <a:hlinkClick r:id="rId6"/>
              </a:rPr>
              <a:t>Discrimination and Privacy in the Information Society </a:t>
            </a:r>
            <a:r>
              <a:rPr b="0" i="0" lang="en-US" sz="1400" u="none" cap="none" strike="noStrike">
                <a:solidFill>
                  <a:srgbClr val="666666"/>
                </a:solidFill>
                <a:latin typeface="Arial"/>
                <a:ea typeface="Arial"/>
                <a:cs typeface="Arial"/>
                <a:sym typeface="Arial"/>
              </a:rPr>
              <a:t>by Custers et al. 2013</a:t>
            </a:r>
            <a:endParaRPr b="0" i="0" sz="1800" u="none" cap="none" strike="noStrike">
              <a:solidFill>
                <a:srgbClr val="666666"/>
              </a:solidFill>
              <a:latin typeface="Helvetica Neue"/>
              <a:ea typeface="Helvetica Neue"/>
              <a:cs typeface="Helvetica Neue"/>
              <a:sym typeface="Helvetica Neue"/>
            </a:endParaRPr>
          </a:p>
          <a:p>
            <a:pPr indent="-335915" lvl="0" marL="379095" marR="0" rtl="0" algn="l">
              <a:lnSpc>
                <a:spcPct val="100000"/>
              </a:lnSpc>
              <a:spcBef>
                <a:spcPts val="700"/>
              </a:spcBef>
              <a:spcAft>
                <a:spcPts val="0"/>
              </a:spcAft>
              <a:buClr>
                <a:srgbClr val="666666"/>
              </a:buClr>
              <a:buSzPts val="1400"/>
              <a:buFont typeface="Arial"/>
              <a:buChar char="●"/>
            </a:pPr>
            <a:r>
              <a:rPr b="0" i="0" lang="en-US" sz="1800" u="none" cap="none" strike="noStrike">
                <a:solidFill>
                  <a:srgbClr val="666666"/>
                </a:solidFill>
                <a:latin typeface="Arial"/>
                <a:ea typeface="Arial"/>
                <a:cs typeface="Arial"/>
                <a:sym typeface="Arial"/>
              </a:rPr>
              <a:t>Groups/workshops/communities</a:t>
            </a:r>
            <a:endParaRPr/>
          </a:p>
          <a:p>
            <a:pPr indent="-335915" lvl="1" marL="836294" marR="5080" rtl="0" algn="l">
              <a:lnSpc>
                <a:spcPct val="106600"/>
              </a:lnSpc>
              <a:spcBef>
                <a:spcPts val="1000"/>
              </a:spcBef>
              <a:spcAft>
                <a:spcPts val="0"/>
              </a:spcAft>
              <a:buClr>
                <a:srgbClr val="0000FF"/>
              </a:buClr>
              <a:buSzPts val="1400"/>
              <a:buFont typeface="Arial"/>
              <a:buChar char="○"/>
            </a:pPr>
            <a:r>
              <a:rPr b="0" i="0" lang="en-US" sz="1400" u="sng" cap="none" strike="noStrike">
                <a:solidFill>
                  <a:schemeClr val="hlink"/>
                </a:solidFill>
                <a:latin typeface="Arial"/>
                <a:ea typeface="Arial"/>
                <a:cs typeface="Arial"/>
                <a:sym typeface="Arial"/>
                <a:hlinkClick r:id="rId7"/>
              </a:rPr>
              <a:t>Fairness, Accountability, and Transparency in Machine Learning (FATML) workshop </a:t>
            </a:r>
            <a:r>
              <a:rPr b="0" i="0" lang="en-US" sz="1400" u="none" cap="none" strike="noStrike">
                <a:solidFill>
                  <a:srgbClr val="666666"/>
                </a:solidFill>
                <a:latin typeface="Arial"/>
                <a:ea typeface="Arial"/>
                <a:cs typeface="Arial"/>
                <a:sym typeface="Arial"/>
              </a:rPr>
              <a:t>and </a:t>
            </a:r>
            <a:r>
              <a:rPr b="0" i="0" lang="en-US" sz="1400" u="sng" cap="none" strike="noStrike">
                <a:solidFill>
                  <a:schemeClr val="hlink"/>
                </a:solidFill>
                <a:latin typeface="Arial"/>
                <a:ea typeface="Arial"/>
                <a:cs typeface="Arial"/>
                <a:sym typeface="Arial"/>
                <a:hlinkClick r:id="rId8"/>
              </a:rPr>
              <a:t> resources</a:t>
            </a:r>
            <a:endParaRPr b="0" i="0" sz="1800" u="none" cap="none" strike="noStrike">
              <a:solidFill>
                <a:srgbClr val="666666"/>
              </a:solidFill>
              <a:latin typeface="Helvetica Neue"/>
              <a:ea typeface="Helvetica Neue"/>
              <a:cs typeface="Helvetica Neue"/>
              <a:sym typeface="Helvetica Neue"/>
            </a:endParaRPr>
          </a:p>
          <a:p>
            <a:pPr indent="-335915" lvl="1" marL="836294" marR="0" rtl="0" algn="l">
              <a:lnSpc>
                <a:spcPct val="100000"/>
              </a:lnSpc>
              <a:spcBef>
                <a:spcPts val="700"/>
              </a:spcBef>
              <a:spcAft>
                <a:spcPts val="0"/>
              </a:spcAft>
              <a:buClr>
                <a:srgbClr val="0000FF"/>
              </a:buClr>
              <a:buSzPts val="1400"/>
              <a:buFont typeface="Arial"/>
              <a:buChar char="○"/>
            </a:pPr>
            <a:r>
              <a:rPr b="0" i="0" lang="en-US" sz="1400" u="sng" cap="none" strike="noStrike">
                <a:solidFill>
                  <a:schemeClr val="hlink"/>
                </a:solidFill>
                <a:latin typeface="Arial"/>
                <a:ea typeface="Arial"/>
                <a:cs typeface="Arial"/>
                <a:sym typeface="Arial"/>
                <a:hlinkClick r:id="rId9"/>
              </a:rPr>
              <a:t>Data Transparency Lab </a:t>
            </a:r>
            <a:r>
              <a:rPr b="0" i="0" lang="en-US" sz="1400" u="none" cap="none" strike="noStrike">
                <a:solidFill>
                  <a:srgbClr val="666666"/>
                </a:solidFill>
                <a:latin typeface="Arial"/>
                <a:ea typeface="Arial"/>
                <a:cs typeface="Arial"/>
                <a:sym typeface="Arial"/>
              </a:rPr>
              <a:t>-</a:t>
            </a:r>
            <a:r>
              <a:rPr b="0" i="0" lang="en-US" sz="1400" u="sng" cap="none" strike="noStrike">
                <a:solidFill>
                  <a:schemeClr val="hlink"/>
                </a:solidFill>
                <a:latin typeface="Arial"/>
                <a:ea typeface="Arial"/>
                <a:cs typeface="Arial"/>
                <a:sym typeface="Arial"/>
                <a:hlinkClick r:id="rId10"/>
              </a:rPr>
              <a:t> http://dtlconferences.org/</a:t>
            </a:r>
            <a:endParaRPr/>
          </a:p>
        </p:txBody>
      </p:sp>
      <p:sp>
        <p:nvSpPr>
          <p:cNvPr id="394" name="Shape 394"/>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txBox="1"/>
          <p:nvPr>
            <p:ph idx="4294967295" type="ctrTitle"/>
          </p:nvPr>
        </p:nvSpPr>
        <p:spPr>
          <a:xfrm>
            <a:off x="1721125" y="2189514"/>
            <a:ext cx="5701749" cy="76447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3700"/>
              <a:buFont typeface="Palatino"/>
              <a:buNone/>
            </a:pPr>
            <a:r>
              <a:rPr b="1" i="0" lang="en-US" sz="3700" u="none" cap="none" strike="noStrike">
                <a:solidFill>
                  <a:srgbClr val="664F81"/>
                </a:solidFill>
                <a:latin typeface="Palatino"/>
                <a:ea typeface="Palatino"/>
                <a:cs typeface="Palatino"/>
                <a:sym typeface="Palatino"/>
              </a:rPr>
              <a:t>Discrimination Discovery</a:t>
            </a:r>
            <a:endParaRPr/>
          </a:p>
        </p:txBody>
      </p:sp>
      <p:sp>
        <p:nvSpPr>
          <p:cNvPr id="400" name="Shape 400"/>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406" name="Shape 406"/>
          <p:cNvSpPr/>
          <p:nvPr/>
        </p:nvSpPr>
        <p:spPr>
          <a:xfrm>
            <a:off x="384722" y="1216355"/>
            <a:ext cx="3668399" cy="179235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Definition</a:t>
            </a:r>
            <a:endParaRPr/>
          </a:p>
          <a:p>
            <a:pPr indent="12700" lvl="0" marL="0" marR="0" rtl="0" algn="l">
              <a:lnSpc>
                <a:spcPct val="100000"/>
              </a:lnSpc>
              <a:spcBef>
                <a:spcPts val="100"/>
              </a:spcBef>
              <a:spcAft>
                <a:spcPts val="0"/>
              </a:spcAft>
              <a:buClr>
                <a:srgbClr val="595959"/>
              </a:buClr>
              <a:buSzPts val="1800"/>
              <a:buFont typeface="Arial"/>
              <a:buNone/>
            </a:pPr>
            <a:r>
              <a:t/>
            </a:r>
            <a:endParaRPr b="1" i="0" sz="1800" u="none" cap="none" strike="noStrike">
              <a:solidFill>
                <a:srgbClr val="595959"/>
              </a:solidFill>
              <a:latin typeface="Arial"/>
              <a:ea typeface="Arial"/>
              <a:cs typeface="Arial"/>
              <a:sym typeface="Arial"/>
            </a:endParaRPr>
          </a:p>
          <a:p>
            <a:pPr indent="12700" lvl="0" marL="0" marR="1170305"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Data mining approaches  Case studies</a:t>
            </a:r>
            <a:endParaRPr b="0" i="0" sz="1600" u="none" cap="none" strike="noStrike">
              <a:solidFill>
                <a:srgbClr val="000000"/>
              </a:solidFill>
              <a:latin typeface="Times New Roman"/>
              <a:ea typeface="Times New Roman"/>
              <a:cs typeface="Times New Roman"/>
              <a:sym typeface="Times New Roman"/>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discovery on the web</a:t>
            </a:r>
            <a:endParaRPr/>
          </a:p>
        </p:txBody>
      </p:sp>
      <p:sp>
        <p:nvSpPr>
          <p:cNvPr id="407" name="Shape 407"/>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p:nvPr/>
        </p:nvSpPr>
        <p:spPr>
          <a:xfrm>
            <a:off x="384723" y="4743167"/>
            <a:ext cx="6958966"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S. Ruggieri, D. Pedreschi and F. Turini (2010). </a:t>
            </a:r>
            <a:r>
              <a:rPr b="0" i="1" lang="en-US" sz="1000" u="sng" cap="none" strike="noStrike">
                <a:solidFill>
                  <a:schemeClr val="hlink"/>
                </a:solidFill>
                <a:latin typeface="Arial"/>
                <a:ea typeface="Arial"/>
                <a:cs typeface="Arial"/>
                <a:sym typeface="Arial"/>
                <a:hlinkClick r:id="rId3"/>
              </a:rPr>
              <a:t>DCUBE: Discrimination discovery in databases</a:t>
            </a:r>
            <a:r>
              <a:rPr b="0" i="1" lang="en-US" sz="1000" u="none" cap="none" strike="noStrike">
                <a:solidFill>
                  <a:srgbClr val="666666"/>
                </a:solidFill>
                <a:latin typeface="Arial"/>
                <a:ea typeface="Arial"/>
                <a:cs typeface="Arial"/>
                <a:sym typeface="Arial"/>
              </a:rPr>
              <a:t>. In SIGMOD, pp. 1127-1130.</a:t>
            </a:r>
            <a:endParaRPr/>
          </a:p>
        </p:txBody>
      </p:sp>
      <p:sp>
        <p:nvSpPr>
          <p:cNvPr id="413" name="Shape 41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The discrimination discovery task at a glance</a:t>
            </a:r>
            <a:endParaRPr/>
          </a:p>
        </p:txBody>
      </p:sp>
      <p:sp>
        <p:nvSpPr>
          <p:cNvPr id="414" name="Shape 414"/>
          <p:cNvSpPr/>
          <p:nvPr/>
        </p:nvSpPr>
        <p:spPr>
          <a:xfrm>
            <a:off x="950587" y="1910650"/>
            <a:ext cx="7238367" cy="94252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595959"/>
              </a:buClr>
              <a:buSzPts val="2400"/>
              <a:buFont typeface="Arial"/>
              <a:buNone/>
            </a:pPr>
            <a:r>
              <a:rPr b="1" i="0" lang="en-US" sz="2400" u="none" cap="none" strike="noStrike">
                <a:solidFill>
                  <a:srgbClr val="595959"/>
                </a:solidFill>
                <a:latin typeface="Arial"/>
                <a:ea typeface="Arial"/>
                <a:cs typeface="Arial"/>
                <a:sym typeface="Arial"/>
              </a:rPr>
              <a:t>Given </a:t>
            </a:r>
            <a:r>
              <a:rPr b="0" i="0" lang="en-US" sz="2400" u="none" cap="none" strike="noStrike">
                <a:solidFill>
                  <a:srgbClr val="595959"/>
                </a:solidFill>
                <a:latin typeface="Arial"/>
                <a:ea typeface="Arial"/>
                <a:cs typeface="Arial"/>
                <a:sym typeface="Arial"/>
              </a:rPr>
              <a:t>a large database of historical decision records,</a:t>
            </a:r>
            <a:endParaRPr/>
          </a:p>
          <a:p>
            <a:pPr indent="1905" lvl="0" marL="0" marR="0" rtl="0" algn="ctr">
              <a:lnSpc>
                <a:spcPct val="100000"/>
              </a:lnSpc>
              <a:spcBef>
                <a:spcPts val="1900"/>
              </a:spcBef>
              <a:spcAft>
                <a:spcPts val="0"/>
              </a:spcAft>
              <a:buClr>
                <a:srgbClr val="595959"/>
              </a:buClr>
              <a:buSzPts val="2400"/>
              <a:buFont typeface="Arial"/>
              <a:buNone/>
            </a:pPr>
            <a:r>
              <a:rPr b="1" i="0" lang="en-US" sz="2400" u="none" cap="none" strike="noStrike">
                <a:solidFill>
                  <a:srgbClr val="595959"/>
                </a:solidFill>
                <a:latin typeface="Arial"/>
                <a:ea typeface="Arial"/>
                <a:cs typeface="Arial"/>
                <a:sym typeface="Arial"/>
              </a:rPr>
              <a:t>find </a:t>
            </a:r>
            <a:r>
              <a:rPr b="0" i="0" lang="en-US" sz="2400" u="none" cap="none" strike="noStrike">
                <a:solidFill>
                  <a:srgbClr val="595959"/>
                </a:solidFill>
                <a:latin typeface="Arial"/>
                <a:ea typeface="Arial"/>
                <a:cs typeface="Arial"/>
                <a:sym typeface="Arial"/>
              </a:rPr>
              <a:t>discriminatory situations and practices.</a:t>
            </a:r>
            <a:endParaRPr/>
          </a:p>
        </p:txBody>
      </p:sp>
      <p:sp>
        <p:nvSpPr>
          <p:cNvPr id="415" name="Shape 41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A stable but unequal marriage</a:t>
            </a:r>
            <a:endParaRPr/>
          </a:p>
        </p:txBody>
      </p:sp>
      <p:sp>
        <p:nvSpPr>
          <p:cNvPr id="63" name="Shape 63"/>
          <p:cNvSpPr/>
          <p:nvPr/>
        </p:nvSpPr>
        <p:spPr>
          <a:xfrm>
            <a:off x="384722" y="1176349"/>
            <a:ext cx="5013964" cy="2162942"/>
          </a:xfrm>
          <a:prstGeom prst="rect">
            <a:avLst/>
          </a:prstGeom>
          <a:noFill/>
          <a:ln>
            <a:noFill/>
          </a:ln>
        </p:spPr>
        <p:txBody>
          <a:bodyPr anchorCtr="0" anchor="t" bIns="0" lIns="0" spcFirstLastPara="1" rIns="0" wrap="square" tIns="0">
            <a:noAutofit/>
          </a:bodyPr>
          <a:lstStyle/>
          <a:p>
            <a:pPr indent="12700" lvl="0" marL="0" marR="234315"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National Resident Match Program (NRMP): US  program to match interns to hospitals</a:t>
            </a:r>
            <a:endParaRPr/>
          </a:p>
          <a:p>
            <a:pPr indent="12700" lvl="0" marL="0" marR="56513"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V1: 1952 → 1997: algorithm favors hospitals and  allows strategic manipulation.</a:t>
            </a:r>
            <a:endParaRPr/>
          </a:p>
          <a:p>
            <a:pPr indent="12700" lvl="0" marL="0" marR="5080"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V2: 1998 → present: new algorithm is resistant to  strategic manipulation.</a:t>
            </a:r>
            <a:endParaRPr/>
          </a:p>
        </p:txBody>
      </p:sp>
      <p:sp>
        <p:nvSpPr>
          <p:cNvPr id="64" name="Shape 64"/>
          <p:cNvSpPr/>
          <p:nvPr/>
        </p:nvSpPr>
        <p:spPr>
          <a:xfrm>
            <a:off x="5859088" y="1152470"/>
            <a:ext cx="2973195" cy="2973197"/>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 name="Shape 65"/>
          <p:cNvSpPr/>
          <p:nvPr/>
        </p:nvSpPr>
        <p:spPr>
          <a:xfrm>
            <a:off x="384723" y="4809690"/>
            <a:ext cx="6764657"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A. E. Roth and E. Peranson (1997). </a:t>
            </a:r>
            <a:r>
              <a:rPr b="0" i="1" lang="en-US" sz="1000" u="sng" cap="none" strike="noStrike">
                <a:solidFill>
                  <a:schemeClr val="hlink"/>
                </a:solidFill>
                <a:latin typeface="Arial"/>
                <a:ea typeface="Arial"/>
                <a:cs typeface="Arial"/>
                <a:sym typeface="Arial"/>
                <a:hlinkClick r:id="rId4"/>
              </a:rPr>
              <a:t>The effects of the change in the NRMP matching algorithm</a:t>
            </a:r>
            <a:r>
              <a:rPr b="0" i="1" lang="en-US" sz="1000" u="none" cap="none" strike="noStrike">
                <a:solidFill>
                  <a:srgbClr val="666666"/>
                </a:solidFill>
                <a:latin typeface="Arial"/>
                <a:ea typeface="Arial"/>
                <a:cs typeface="Arial"/>
                <a:sym typeface="Arial"/>
              </a:rPr>
              <a:t>. JAMA, 278(9):729–732.</a:t>
            </a:r>
            <a:endParaRPr/>
          </a:p>
        </p:txBody>
      </p:sp>
      <p:sp>
        <p:nvSpPr>
          <p:cNvPr id="66" name="Shape 66"/>
          <p:cNvSpPr txBox="1"/>
          <p:nvPr>
            <p:ph idx="12" type="sldNum"/>
          </p:nvPr>
        </p:nvSpPr>
        <p:spPr>
          <a:xfrm>
            <a:off x="8698203" y="4778061"/>
            <a:ext cx="179218"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Shape 42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 scenario</a:t>
            </a:r>
            <a:endParaRPr/>
          </a:p>
        </p:txBody>
      </p:sp>
      <p:sp>
        <p:nvSpPr>
          <p:cNvPr id="421" name="Shape 421"/>
          <p:cNvSpPr/>
          <p:nvPr/>
        </p:nvSpPr>
        <p:spPr>
          <a:xfrm>
            <a:off x="843748" y="1622846"/>
            <a:ext cx="2354997" cy="761700"/>
          </a:xfrm>
          <a:custGeom>
            <a:pathLst>
              <a:path extrusionOk="0" h="120000" w="120000">
                <a:moveTo>
                  <a:pt x="113533" y="120000"/>
                </a:moveTo>
                <a:lnTo>
                  <a:pt x="6466" y="120000"/>
                </a:lnTo>
                <a:lnTo>
                  <a:pt x="3950" y="118427"/>
                </a:lnTo>
                <a:lnTo>
                  <a:pt x="1894" y="114144"/>
                </a:lnTo>
                <a:lnTo>
                  <a:pt x="505" y="107783"/>
                </a:lnTo>
                <a:lnTo>
                  <a:pt x="0" y="100000"/>
                </a:lnTo>
                <a:lnTo>
                  <a:pt x="0" y="20000"/>
                </a:lnTo>
                <a:lnTo>
                  <a:pt x="505" y="12216"/>
                </a:lnTo>
                <a:lnTo>
                  <a:pt x="1894" y="5855"/>
                </a:lnTo>
                <a:lnTo>
                  <a:pt x="3950" y="1572"/>
                </a:lnTo>
                <a:lnTo>
                  <a:pt x="6466" y="0"/>
                </a:lnTo>
                <a:lnTo>
                  <a:pt x="113533" y="0"/>
                </a:lnTo>
                <a:lnTo>
                  <a:pt x="116005" y="1522"/>
                </a:lnTo>
                <a:lnTo>
                  <a:pt x="118105" y="5855"/>
                </a:lnTo>
                <a:lnTo>
                  <a:pt x="119505" y="12344"/>
                </a:lnTo>
                <a:lnTo>
                  <a:pt x="120000" y="20000"/>
                </a:lnTo>
                <a:lnTo>
                  <a:pt x="120000" y="100000"/>
                </a:lnTo>
                <a:lnTo>
                  <a:pt x="119488" y="107783"/>
                </a:lnTo>
                <a:lnTo>
                  <a:pt x="118105" y="114144"/>
                </a:lnTo>
                <a:lnTo>
                  <a:pt x="116050" y="118427"/>
                </a:lnTo>
                <a:lnTo>
                  <a:pt x="113533" y="12000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2" name="Shape 422"/>
          <p:cNvSpPr/>
          <p:nvPr/>
        </p:nvSpPr>
        <p:spPr>
          <a:xfrm>
            <a:off x="843748" y="1622846"/>
            <a:ext cx="2354997" cy="761700"/>
          </a:xfrm>
          <a:custGeom>
            <a:pathLst>
              <a:path extrusionOk="0" h="120000" w="120000">
                <a:moveTo>
                  <a:pt x="0" y="20000"/>
                </a:moveTo>
                <a:lnTo>
                  <a:pt x="505" y="12216"/>
                </a:lnTo>
                <a:lnTo>
                  <a:pt x="1894" y="5855"/>
                </a:lnTo>
                <a:lnTo>
                  <a:pt x="3950" y="1572"/>
                </a:lnTo>
                <a:lnTo>
                  <a:pt x="6466" y="0"/>
                </a:lnTo>
                <a:lnTo>
                  <a:pt x="113533" y="0"/>
                </a:lnTo>
                <a:lnTo>
                  <a:pt x="116005" y="1522"/>
                </a:lnTo>
                <a:lnTo>
                  <a:pt x="118105" y="5855"/>
                </a:lnTo>
                <a:lnTo>
                  <a:pt x="119505" y="12344"/>
                </a:lnTo>
                <a:lnTo>
                  <a:pt x="120000" y="20000"/>
                </a:lnTo>
                <a:lnTo>
                  <a:pt x="120000" y="100000"/>
                </a:lnTo>
                <a:lnTo>
                  <a:pt x="119488" y="107783"/>
                </a:lnTo>
                <a:lnTo>
                  <a:pt x="118105" y="114144"/>
                </a:lnTo>
                <a:lnTo>
                  <a:pt x="116050" y="118427"/>
                </a:lnTo>
                <a:lnTo>
                  <a:pt x="113533" y="120000"/>
                </a:lnTo>
                <a:lnTo>
                  <a:pt x="6466" y="120000"/>
                </a:lnTo>
                <a:lnTo>
                  <a:pt x="3950" y="118427"/>
                </a:lnTo>
                <a:lnTo>
                  <a:pt x="1894" y="114144"/>
                </a:lnTo>
                <a:lnTo>
                  <a:pt x="505" y="107783"/>
                </a:lnTo>
                <a:lnTo>
                  <a:pt x="0" y="100000"/>
                </a:lnTo>
                <a:lnTo>
                  <a:pt x="0" y="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3" name="Shape 423"/>
          <p:cNvSpPr/>
          <p:nvPr/>
        </p:nvSpPr>
        <p:spPr>
          <a:xfrm>
            <a:off x="1154143" y="1774336"/>
            <a:ext cx="1734187" cy="403439"/>
          </a:xfrm>
          <a:prstGeom prst="rect">
            <a:avLst/>
          </a:prstGeom>
          <a:noFill/>
          <a:ln>
            <a:noFill/>
          </a:ln>
        </p:spPr>
        <p:txBody>
          <a:bodyPr anchorCtr="0" anchor="t" bIns="0" lIns="0" spcFirstLastPara="1" rIns="0" wrap="square" tIns="0">
            <a:noAutofit/>
          </a:bodyPr>
          <a:lstStyle/>
          <a:p>
            <a:pPr indent="0" lvl="0" marL="0" marR="0" rtl="0" algn="ctr">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Database of historical</a:t>
            </a:r>
            <a:endParaRPr/>
          </a:p>
          <a:p>
            <a:pPr indent="0" lvl="0" marL="0" marR="0" rtl="0" algn="ctr">
              <a:lnSpc>
                <a:spcPct val="114285"/>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decision records</a:t>
            </a:r>
            <a:endParaRPr/>
          </a:p>
        </p:txBody>
      </p:sp>
      <p:sp>
        <p:nvSpPr>
          <p:cNvPr id="424" name="Shape 424"/>
          <p:cNvSpPr/>
          <p:nvPr/>
        </p:nvSpPr>
        <p:spPr>
          <a:xfrm>
            <a:off x="837897" y="3386092"/>
            <a:ext cx="2366697" cy="761675"/>
          </a:xfrm>
          <a:custGeom>
            <a:pathLst>
              <a:path extrusionOk="0" h="120000" w="120000">
                <a:moveTo>
                  <a:pt x="113561" y="120000"/>
                </a:moveTo>
                <a:lnTo>
                  <a:pt x="6438" y="120000"/>
                </a:lnTo>
                <a:lnTo>
                  <a:pt x="3933" y="118427"/>
                </a:lnTo>
                <a:lnTo>
                  <a:pt x="1883" y="114144"/>
                </a:lnTo>
                <a:lnTo>
                  <a:pt x="505" y="107783"/>
                </a:lnTo>
                <a:lnTo>
                  <a:pt x="0" y="100000"/>
                </a:lnTo>
                <a:lnTo>
                  <a:pt x="0" y="20000"/>
                </a:lnTo>
                <a:lnTo>
                  <a:pt x="505" y="12216"/>
                </a:lnTo>
                <a:lnTo>
                  <a:pt x="1883" y="5855"/>
                </a:lnTo>
                <a:lnTo>
                  <a:pt x="3933" y="1572"/>
                </a:lnTo>
                <a:lnTo>
                  <a:pt x="6438" y="0"/>
                </a:lnTo>
                <a:lnTo>
                  <a:pt x="113561" y="0"/>
                </a:lnTo>
                <a:lnTo>
                  <a:pt x="116027" y="1522"/>
                </a:lnTo>
                <a:lnTo>
                  <a:pt x="118116" y="5855"/>
                </a:lnTo>
                <a:lnTo>
                  <a:pt x="119511" y="12344"/>
                </a:lnTo>
                <a:lnTo>
                  <a:pt x="120000" y="20000"/>
                </a:lnTo>
                <a:lnTo>
                  <a:pt x="120000" y="100000"/>
                </a:lnTo>
                <a:lnTo>
                  <a:pt x="119494" y="107783"/>
                </a:lnTo>
                <a:lnTo>
                  <a:pt x="118116" y="114144"/>
                </a:lnTo>
                <a:lnTo>
                  <a:pt x="116066" y="118427"/>
                </a:lnTo>
                <a:lnTo>
                  <a:pt x="113561" y="12000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5" name="Shape 425"/>
          <p:cNvSpPr/>
          <p:nvPr/>
        </p:nvSpPr>
        <p:spPr>
          <a:xfrm>
            <a:off x="837897" y="3386092"/>
            <a:ext cx="2366697" cy="761675"/>
          </a:xfrm>
          <a:custGeom>
            <a:pathLst>
              <a:path extrusionOk="0" h="120000" w="120000">
                <a:moveTo>
                  <a:pt x="0" y="20000"/>
                </a:moveTo>
                <a:lnTo>
                  <a:pt x="505" y="12216"/>
                </a:lnTo>
                <a:lnTo>
                  <a:pt x="1883" y="5855"/>
                </a:lnTo>
                <a:lnTo>
                  <a:pt x="3933" y="1572"/>
                </a:lnTo>
                <a:lnTo>
                  <a:pt x="6438" y="0"/>
                </a:lnTo>
                <a:lnTo>
                  <a:pt x="113561" y="0"/>
                </a:lnTo>
                <a:lnTo>
                  <a:pt x="116027" y="1522"/>
                </a:lnTo>
                <a:lnTo>
                  <a:pt x="118116" y="5855"/>
                </a:lnTo>
                <a:lnTo>
                  <a:pt x="119511" y="12344"/>
                </a:lnTo>
                <a:lnTo>
                  <a:pt x="120000" y="20000"/>
                </a:lnTo>
                <a:lnTo>
                  <a:pt x="120000" y="100000"/>
                </a:lnTo>
                <a:lnTo>
                  <a:pt x="119494" y="107783"/>
                </a:lnTo>
                <a:lnTo>
                  <a:pt x="118116" y="114144"/>
                </a:lnTo>
                <a:lnTo>
                  <a:pt x="116066" y="118427"/>
                </a:lnTo>
                <a:lnTo>
                  <a:pt x="113561" y="120000"/>
                </a:lnTo>
                <a:lnTo>
                  <a:pt x="6438" y="120000"/>
                </a:lnTo>
                <a:lnTo>
                  <a:pt x="3933" y="118427"/>
                </a:lnTo>
                <a:lnTo>
                  <a:pt x="1883" y="114144"/>
                </a:lnTo>
                <a:lnTo>
                  <a:pt x="505" y="107783"/>
                </a:lnTo>
                <a:lnTo>
                  <a:pt x="0" y="100000"/>
                </a:lnTo>
                <a:lnTo>
                  <a:pt x="0" y="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6" name="Shape 426"/>
          <p:cNvSpPr/>
          <p:nvPr/>
        </p:nvSpPr>
        <p:spPr>
          <a:xfrm>
            <a:off x="1188763" y="3537563"/>
            <a:ext cx="1665604" cy="403439"/>
          </a:xfrm>
          <a:prstGeom prst="rect">
            <a:avLst/>
          </a:prstGeom>
          <a:noFill/>
          <a:ln>
            <a:noFill/>
          </a:ln>
        </p:spPr>
        <p:txBody>
          <a:bodyPr anchorCtr="0" anchor="t" bIns="0" lIns="0" spcFirstLastPara="1" rIns="0" wrap="square" tIns="0">
            <a:noAutofit/>
          </a:bodyPr>
          <a:lstStyle/>
          <a:p>
            <a:pPr indent="106045" lvl="0" marL="0" marR="5080"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set of </a:t>
            </a:r>
            <a:r>
              <a:rPr b="0" i="1" lang="en-US" sz="1400" u="none" cap="none" strike="noStrike">
                <a:solidFill>
                  <a:srgbClr val="000000"/>
                </a:solidFill>
                <a:latin typeface="Arial"/>
                <a:ea typeface="Arial"/>
                <a:cs typeface="Arial"/>
                <a:sym typeface="Arial"/>
              </a:rPr>
              <a:t>potentially  discriminated </a:t>
            </a:r>
            <a:r>
              <a:rPr b="0" i="0" lang="en-US" sz="1400" u="none" cap="none" strike="noStrike">
                <a:solidFill>
                  <a:srgbClr val="000000"/>
                </a:solidFill>
                <a:latin typeface="Arial"/>
                <a:ea typeface="Arial"/>
                <a:cs typeface="Arial"/>
                <a:sym typeface="Arial"/>
              </a:rPr>
              <a:t>groups</a:t>
            </a:r>
            <a:endParaRPr/>
          </a:p>
        </p:txBody>
      </p:sp>
      <p:sp>
        <p:nvSpPr>
          <p:cNvPr id="427" name="Shape 427"/>
          <p:cNvSpPr/>
          <p:nvPr/>
        </p:nvSpPr>
        <p:spPr>
          <a:xfrm>
            <a:off x="837897" y="2533718"/>
            <a:ext cx="2354997" cy="703201"/>
          </a:xfrm>
          <a:custGeom>
            <a:pathLst>
              <a:path extrusionOk="0" h="120000" w="120000">
                <a:moveTo>
                  <a:pt x="114027" y="120000"/>
                </a:moveTo>
                <a:lnTo>
                  <a:pt x="5972" y="120000"/>
                </a:lnTo>
                <a:lnTo>
                  <a:pt x="3650" y="118427"/>
                </a:lnTo>
                <a:lnTo>
                  <a:pt x="1750" y="114144"/>
                </a:lnTo>
                <a:lnTo>
                  <a:pt x="466" y="107783"/>
                </a:lnTo>
                <a:lnTo>
                  <a:pt x="0" y="100000"/>
                </a:lnTo>
                <a:lnTo>
                  <a:pt x="0" y="20000"/>
                </a:lnTo>
                <a:lnTo>
                  <a:pt x="466" y="12216"/>
                </a:lnTo>
                <a:lnTo>
                  <a:pt x="1750" y="5855"/>
                </a:lnTo>
                <a:lnTo>
                  <a:pt x="3650" y="1572"/>
                </a:lnTo>
                <a:lnTo>
                  <a:pt x="5972" y="0"/>
                </a:lnTo>
                <a:lnTo>
                  <a:pt x="114027" y="0"/>
                </a:lnTo>
                <a:lnTo>
                  <a:pt x="116311" y="1522"/>
                </a:lnTo>
                <a:lnTo>
                  <a:pt x="118250" y="5855"/>
                </a:lnTo>
                <a:lnTo>
                  <a:pt x="119544" y="12344"/>
                </a:lnTo>
                <a:lnTo>
                  <a:pt x="120000" y="20000"/>
                </a:lnTo>
                <a:lnTo>
                  <a:pt x="120000" y="100000"/>
                </a:lnTo>
                <a:lnTo>
                  <a:pt x="119533" y="107783"/>
                </a:lnTo>
                <a:lnTo>
                  <a:pt x="118250" y="114144"/>
                </a:lnTo>
                <a:lnTo>
                  <a:pt x="116350" y="118427"/>
                </a:lnTo>
                <a:lnTo>
                  <a:pt x="114027" y="12000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8" name="Shape 428"/>
          <p:cNvSpPr/>
          <p:nvPr/>
        </p:nvSpPr>
        <p:spPr>
          <a:xfrm>
            <a:off x="837897" y="2533718"/>
            <a:ext cx="2354997" cy="703201"/>
          </a:xfrm>
          <a:custGeom>
            <a:pathLst>
              <a:path extrusionOk="0" h="120000" w="120000">
                <a:moveTo>
                  <a:pt x="0" y="20000"/>
                </a:moveTo>
                <a:lnTo>
                  <a:pt x="466" y="12216"/>
                </a:lnTo>
                <a:lnTo>
                  <a:pt x="1750" y="5855"/>
                </a:lnTo>
                <a:lnTo>
                  <a:pt x="3650" y="1572"/>
                </a:lnTo>
                <a:lnTo>
                  <a:pt x="5972" y="0"/>
                </a:lnTo>
                <a:lnTo>
                  <a:pt x="114027" y="0"/>
                </a:lnTo>
                <a:lnTo>
                  <a:pt x="116311" y="1522"/>
                </a:lnTo>
                <a:lnTo>
                  <a:pt x="118250" y="5855"/>
                </a:lnTo>
                <a:lnTo>
                  <a:pt x="119544" y="12344"/>
                </a:lnTo>
                <a:lnTo>
                  <a:pt x="120000" y="20000"/>
                </a:lnTo>
                <a:lnTo>
                  <a:pt x="120000" y="100000"/>
                </a:lnTo>
                <a:lnTo>
                  <a:pt x="119533" y="107783"/>
                </a:lnTo>
                <a:lnTo>
                  <a:pt x="118250" y="114144"/>
                </a:lnTo>
                <a:lnTo>
                  <a:pt x="116350" y="118427"/>
                </a:lnTo>
                <a:lnTo>
                  <a:pt x="114027" y="120000"/>
                </a:lnTo>
                <a:lnTo>
                  <a:pt x="5972" y="120000"/>
                </a:lnTo>
                <a:lnTo>
                  <a:pt x="3650" y="118427"/>
                </a:lnTo>
                <a:lnTo>
                  <a:pt x="1750" y="114144"/>
                </a:lnTo>
                <a:lnTo>
                  <a:pt x="466" y="107783"/>
                </a:lnTo>
                <a:lnTo>
                  <a:pt x="0" y="100000"/>
                </a:lnTo>
                <a:lnTo>
                  <a:pt x="0" y="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9" name="Shape 429"/>
          <p:cNvSpPr/>
          <p:nvPr/>
        </p:nvSpPr>
        <p:spPr>
          <a:xfrm>
            <a:off x="1094105" y="2655959"/>
            <a:ext cx="1842773" cy="403439"/>
          </a:xfrm>
          <a:prstGeom prst="rect">
            <a:avLst/>
          </a:prstGeom>
          <a:noFill/>
          <a:ln>
            <a:noFill/>
          </a:ln>
        </p:spPr>
        <p:txBody>
          <a:bodyPr anchorCtr="0" anchor="t" bIns="0" lIns="0" spcFirstLastPara="1" rIns="0" wrap="square" tIns="0">
            <a:noAutofit/>
          </a:bodyPr>
          <a:lstStyle/>
          <a:p>
            <a:pPr indent="-341629" lvl="0" marL="353694" marR="5080"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a:t>
            </a:r>
            <a:r>
              <a:rPr b="0" i="1" lang="en-US" sz="1400" u="none" cap="none" strike="noStrike">
                <a:solidFill>
                  <a:srgbClr val="000000"/>
                </a:solidFill>
                <a:latin typeface="Arial"/>
                <a:ea typeface="Arial"/>
                <a:cs typeface="Arial"/>
                <a:sym typeface="Arial"/>
              </a:rPr>
              <a:t>criterion </a:t>
            </a:r>
            <a:r>
              <a:rPr b="0" i="0" lang="en-US" sz="1400" u="none" cap="none" strike="noStrike">
                <a:solidFill>
                  <a:srgbClr val="000000"/>
                </a:solidFill>
                <a:latin typeface="Arial"/>
                <a:ea typeface="Arial"/>
                <a:cs typeface="Arial"/>
                <a:sym typeface="Arial"/>
              </a:rPr>
              <a:t>of (unlawful)  discrimination</a:t>
            </a:r>
            <a:endParaRPr/>
          </a:p>
        </p:txBody>
      </p:sp>
      <p:sp>
        <p:nvSpPr>
          <p:cNvPr id="430" name="Shape 430"/>
          <p:cNvSpPr/>
          <p:nvPr/>
        </p:nvSpPr>
        <p:spPr>
          <a:xfrm>
            <a:off x="5579581" y="2270197"/>
            <a:ext cx="3200402" cy="971763"/>
          </a:xfrm>
          <a:prstGeom prst="rect">
            <a:avLst/>
          </a:prstGeom>
          <a:solidFill>
            <a:srgbClr val="EDEDED"/>
          </a:solidFill>
          <a:ln cap="flat" cmpd="sng" w="9525">
            <a:solidFill>
              <a:srgbClr val="595959"/>
            </a:solidFill>
            <a:prstDash val="solid"/>
            <a:round/>
            <a:headEnd len="med" w="med" type="none"/>
            <a:tailEnd len="med" w="med" type="none"/>
          </a:ln>
        </p:spPr>
        <p:txBody>
          <a:bodyPr anchorCtr="0" anchor="t" bIns="0" lIns="0" spcFirstLastPara="1" rIns="0" wrap="square" tIns="0">
            <a:noAutofit/>
          </a:bodyPr>
          <a:lstStyle/>
          <a:p>
            <a:pPr indent="483869" lvl="0" marL="0" marR="0" rtl="0" algn="l">
              <a:lnSpc>
                <a:spcPct val="114285"/>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483869" lvl="0" marL="0" marR="0" rtl="0" algn="l">
              <a:lnSpc>
                <a:spcPct val="114285"/>
              </a:lnSpc>
              <a:spcBef>
                <a:spcPts val="12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subset of </a:t>
            </a:r>
            <a:r>
              <a:rPr b="0" i="1" lang="en-US" sz="1400" u="none" cap="none" strike="noStrike">
                <a:solidFill>
                  <a:srgbClr val="000000"/>
                </a:solidFill>
                <a:latin typeface="Arial"/>
                <a:ea typeface="Arial"/>
                <a:cs typeface="Arial"/>
                <a:sym typeface="Arial"/>
              </a:rPr>
              <a:t>decision records</a:t>
            </a:r>
            <a:endParaRPr/>
          </a:p>
          <a:p>
            <a:pPr indent="187325" lvl="0" marL="0" marR="179704" rtl="0" algn="ctr">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and </a:t>
            </a:r>
            <a:r>
              <a:rPr b="0" i="1" lang="en-US" sz="1400" u="none" cap="none" strike="noStrike">
                <a:solidFill>
                  <a:srgbClr val="000000"/>
                </a:solidFill>
                <a:latin typeface="Arial"/>
                <a:ea typeface="Arial"/>
                <a:cs typeface="Arial"/>
                <a:sym typeface="Arial"/>
              </a:rPr>
              <a:t>potentially discriminated </a:t>
            </a:r>
            <a:r>
              <a:rPr b="0" i="0" lang="en-US" sz="1400" u="none" cap="none" strike="noStrike">
                <a:solidFill>
                  <a:srgbClr val="000000"/>
                </a:solidFill>
                <a:latin typeface="Arial"/>
                <a:ea typeface="Arial"/>
                <a:cs typeface="Arial"/>
                <a:sym typeface="Arial"/>
              </a:rPr>
              <a:t>people  for which the </a:t>
            </a:r>
            <a:r>
              <a:rPr b="0" i="1" lang="en-US" sz="1400" u="none" cap="none" strike="noStrike">
                <a:solidFill>
                  <a:srgbClr val="000000"/>
                </a:solidFill>
                <a:latin typeface="Arial"/>
                <a:ea typeface="Arial"/>
                <a:cs typeface="Arial"/>
                <a:sym typeface="Arial"/>
              </a:rPr>
              <a:t>criterion </a:t>
            </a:r>
            <a:r>
              <a:rPr b="0" i="0" lang="en-US" sz="1400" u="none" cap="none" strike="noStrike">
                <a:solidFill>
                  <a:srgbClr val="000000"/>
                </a:solidFill>
                <a:latin typeface="Arial"/>
                <a:ea typeface="Arial"/>
                <a:cs typeface="Arial"/>
                <a:sym typeface="Arial"/>
              </a:rPr>
              <a:t>holds</a:t>
            </a:r>
            <a:endParaRPr/>
          </a:p>
        </p:txBody>
      </p:sp>
      <p:sp>
        <p:nvSpPr>
          <p:cNvPr id="431" name="Shape 431"/>
          <p:cNvSpPr/>
          <p:nvPr/>
        </p:nvSpPr>
        <p:spPr>
          <a:xfrm>
            <a:off x="3598490" y="2457668"/>
            <a:ext cx="1491000" cy="855301"/>
          </a:xfrm>
          <a:custGeom>
            <a:pathLst>
              <a:path extrusionOk="0" h="120000" w="120000">
                <a:moveTo>
                  <a:pt x="85583" y="120000"/>
                </a:moveTo>
                <a:lnTo>
                  <a:pt x="85583" y="90000"/>
                </a:lnTo>
                <a:lnTo>
                  <a:pt x="0" y="90000"/>
                </a:lnTo>
                <a:lnTo>
                  <a:pt x="0" y="30000"/>
                </a:lnTo>
                <a:lnTo>
                  <a:pt x="85583" y="30000"/>
                </a:lnTo>
                <a:lnTo>
                  <a:pt x="85583" y="0"/>
                </a:lnTo>
                <a:lnTo>
                  <a:pt x="120000" y="60000"/>
                </a:lnTo>
                <a:lnTo>
                  <a:pt x="85583" y="12000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2" name="Shape 432"/>
          <p:cNvSpPr/>
          <p:nvPr/>
        </p:nvSpPr>
        <p:spPr>
          <a:xfrm>
            <a:off x="3598490" y="2457668"/>
            <a:ext cx="1490999" cy="855301"/>
          </a:xfrm>
          <a:custGeom>
            <a:pathLst>
              <a:path extrusionOk="0" h="120000" w="120000">
                <a:moveTo>
                  <a:pt x="85583" y="120000"/>
                </a:moveTo>
                <a:lnTo>
                  <a:pt x="85583" y="90000"/>
                </a:lnTo>
                <a:lnTo>
                  <a:pt x="0" y="90000"/>
                </a:lnTo>
                <a:lnTo>
                  <a:pt x="0" y="30000"/>
                </a:lnTo>
                <a:lnTo>
                  <a:pt x="85583" y="30000"/>
                </a:lnTo>
                <a:lnTo>
                  <a:pt x="85583" y="0"/>
                </a:lnTo>
                <a:lnTo>
                  <a:pt x="120000" y="60000"/>
                </a:lnTo>
                <a:lnTo>
                  <a:pt x="85583" y="1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3" name="Shape 433"/>
          <p:cNvSpPr/>
          <p:nvPr/>
        </p:nvSpPr>
        <p:spPr>
          <a:xfrm>
            <a:off x="1711624" y="1162685"/>
            <a:ext cx="558167"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INPUT</a:t>
            </a:r>
            <a:endParaRPr/>
          </a:p>
        </p:txBody>
      </p:sp>
      <p:sp>
        <p:nvSpPr>
          <p:cNvPr id="434" name="Shape 434"/>
          <p:cNvSpPr/>
          <p:nvPr/>
        </p:nvSpPr>
        <p:spPr>
          <a:xfrm>
            <a:off x="384722" y="4743167"/>
            <a:ext cx="5845178"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 Pedreschi, S. Ruggieri and F. Turini (2008). </a:t>
            </a:r>
            <a:r>
              <a:rPr b="0" i="1" lang="en-US" sz="1000" u="sng" cap="none" strike="noStrike">
                <a:solidFill>
                  <a:schemeClr val="hlink"/>
                </a:solidFill>
                <a:latin typeface="Arial"/>
                <a:ea typeface="Arial"/>
                <a:cs typeface="Arial"/>
                <a:sym typeface="Arial"/>
                <a:hlinkClick r:id="rId3"/>
              </a:rPr>
              <a:t>Discrimination-Aware Data Mining</a:t>
            </a:r>
            <a:r>
              <a:rPr b="0" i="1" lang="en-US" sz="1000" u="none" cap="none" strike="noStrike">
                <a:solidFill>
                  <a:srgbClr val="666666"/>
                </a:solidFill>
                <a:latin typeface="Arial"/>
                <a:ea typeface="Arial"/>
                <a:cs typeface="Arial"/>
                <a:sym typeface="Arial"/>
              </a:rPr>
              <a:t>. In KDD, pp. 560-568.</a:t>
            </a:r>
            <a:endParaRPr/>
          </a:p>
        </p:txBody>
      </p:sp>
      <p:sp>
        <p:nvSpPr>
          <p:cNvPr id="435" name="Shape 435"/>
          <p:cNvSpPr/>
          <p:nvPr/>
        </p:nvSpPr>
        <p:spPr>
          <a:xfrm>
            <a:off x="6801956" y="1162713"/>
            <a:ext cx="755652"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OUTPUT</a:t>
            </a:r>
            <a:endParaRPr/>
          </a:p>
        </p:txBody>
      </p:sp>
      <p:sp>
        <p:nvSpPr>
          <p:cNvPr id="436" name="Shape 436"/>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Why is discrimination discovery hard?</a:t>
            </a:r>
            <a:endParaRPr/>
          </a:p>
        </p:txBody>
      </p:sp>
      <p:sp>
        <p:nvSpPr>
          <p:cNvPr id="442" name="Shape 442"/>
          <p:cNvSpPr/>
          <p:nvPr/>
        </p:nvSpPr>
        <p:spPr>
          <a:xfrm>
            <a:off x="384723" y="1305255"/>
            <a:ext cx="8111491" cy="245927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Many different concepts regarding discrimination</a:t>
            </a:r>
            <a:endParaRPr/>
          </a:p>
          <a:p>
            <a:pPr indent="469265" lvl="0" marL="0" marR="0" rtl="0" algn="l">
              <a:lnSpc>
                <a:spcPct val="100000"/>
              </a:lnSpc>
              <a:spcBef>
                <a:spcPts val="100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Including all the ones we mentioned in the earlier lectures</a:t>
            </a:r>
            <a:endParaRPr/>
          </a:p>
          <a:p>
            <a:pPr indent="12700" lvl="0" marL="0" marR="0" rtl="0" algn="l">
              <a:lnSpc>
                <a:spcPct val="100000"/>
              </a:lnSpc>
              <a:spcBef>
                <a:spcPts val="8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High dimensionality</a:t>
            </a:r>
            <a:endParaRPr/>
          </a:p>
          <a:p>
            <a:pPr indent="469265" lvl="0" marL="0" marR="0" rtl="0" algn="l">
              <a:lnSpc>
                <a:spcPct val="100000"/>
              </a:lnSpc>
              <a:spcBef>
                <a:spcPts val="90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There are a huge number of possible contexts that may, or may not, be theater for discrimination.</a:t>
            </a:r>
            <a:endParaRPr/>
          </a:p>
          <a:p>
            <a:pPr indent="12700" lvl="0" marL="0" marR="0" rtl="0" algn="l">
              <a:lnSpc>
                <a:spcPct val="100000"/>
              </a:lnSpc>
              <a:spcBef>
                <a:spcPts val="8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Hidden indirect discrimination</a:t>
            </a:r>
            <a:endParaRPr/>
          </a:p>
          <a:p>
            <a:pPr indent="469265" lvl="0" marL="0" marR="340995" rtl="0" algn="l">
              <a:lnSpc>
                <a:spcPct val="1518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469265" lvl="0" marL="0" marR="340995" rtl="0" algn="l">
              <a:lnSpc>
                <a:spcPct val="1518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The features that may be the object of discrimination may not be directly recorded in the data  The original data may have been pre-processed due to privacy constraints</a:t>
            </a:r>
            <a:endParaRPr/>
          </a:p>
        </p:txBody>
      </p:sp>
      <p:sp>
        <p:nvSpPr>
          <p:cNvPr id="443" name="Shape 44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The German credit score dataset</a:t>
            </a:r>
            <a:endParaRPr/>
          </a:p>
        </p:txBody>
      </p:sp>
      <p:sp>
        <p:nvSpPr>
          <p:cNvPr id="449" name="Shape 449"/>
          <p:cNvSpPr/>
          <p:nvPr/>
        </p:nvSpPr>
        <p:spPr>
          <a:xfrm>
            <a:off x="384722" y="1176350"/>
            <a:ext cx="5866769" cy="1592209"/>
          </a:xfrm>
          <a:prstGeom prst="rect">
            <a:avLst/>
          </a:prstGeom>
          <a:noFill/>
          <a:ln>
            <a:noFill/>
          </a:ln>
        </p:spPr>
        <p:txBody>
          <a:bodyPr anchorCtr="0" anchor="t" bIns="0" lIns="0" spcFirstLastPara="1" rIns="0" wrap="square" tIns="0">
            <a:noAutofit/>
          </a:bodyPr>
          <a:lstStyle/>
          <a:p>
            <a:pPr indent="-433068" lvl="0" marL="445134"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 small dataset used in many papers about discrimination  (like Zachary's karate club for networks people)</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N = 1,000 </a:t>
            </a:r>
            <a:r>
              <a:rPr b="0" i="0" lang="en-US" sz="1800" u="none" cap="none" strike="noStrike">
                <a:solidFill>
                  <a:srgbClr val="595959"/>
                </a:solidFill>
                <a:latin typeface="Arial"/>
                <a:ea typeface="Arial"/>
                <a:cs typeface="Arial"/>
                <a:sym typeface="Arial"/>
              </a:rPr>
              <a:t>records of bank account holders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Class label</a:t>
            </a:r>
            <a:r>
              <a:rPr b="0" i="0" lang="en-US" sz="1800" u="none" cap="none" strike="noStrike">
                <a:solidFill>
                  <a:srgbClr val="595959"/>
                </a:solidFill>
                <a:latin typeface="Arial"/>
                <a:ea typeface="Arial"/>
                <a:cs typeface="Arial"/>
                <a:sym typeface="Arial"/>
              </a:rPr>
              <a:t>: good/bad creditor (grant or deny a loan)</a:t>
            </a:r>
            <a:endParaRPr/>
          </a:p>
        </p:txBody>
      </p:sp>
      <p:sp>
        <p:nvSpPr>
          <p:cNvPr id="450" name="Shape 450"/>
          <p:cNvSpPr/>
          <p:nvPr/>
        </p:nvSpPr>
        <p:spPr>
          <a:xfrm>
            <a:off x="384723" y="3033720"/>
            <a:ext cx="8323582" cy="1772565"/>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Attributes</a:t>
            </a:r>
            <a:r>
              <a:rPr b="0" i="0" lang="en-US" sz="1800" u="none" cap="none" strike="noStrike">
                <a:solidFill>
                  <a:srgbClr val="595959"/>
                </a:solidFill>
                <a:latin typeface="Arial"/>
                <a:ea typeface="Arial"/>
                <a:cs typeface="Arial"/>
                <a:sym typeface="Arial"/>
              </a:rPr>
              <a:t>: </a:t>
            </a:r>
            <a:r>
              <a:rPr b="0" i="1" lang="en-US" sz="1800" u="none" cap="none" strike="noStrike">
                <a:solidFill>
                  <a:srgbClr val="595959"/>
                </a:solidFill>
                <a:latin typeface="Arial"/>
                <a:ea typeface="Arial"/>
                <a:cs typeface="Arial"/>
                <a:sym typeface="Arial"/>
              </a:rPr>
              <a:t>numeric/interval-scaled</a:t>
            </a:r>
            <a:r>
              <a:rPr b="0" i="0" lang="en-US" sz="1800" u="none" cap="none" strike="noStrike">
                <a:solidFill>
                  <a:srgbClr val="595959"/>
                </a:solidFill>
                <a:latin typeface="Arial"/>
                <a:ea typeface="Arial"/>
                <a:cs typeface="Arial"/>
                <a:sym typeface="Arial"/>
              </a:rPr>
              <a:t>: duration of loan, amount requested, number  of installments, age of requester, existing credits, number of dependents; </a:t>
            </a:r>
            <a:r>
              <a:rPr b="0" i="1" lang="en-US" sz="1800" u="none" cap="none" strike="noStrike">
                <a:solidFill>
                  <a:srgbClr val="595959"/>
                </a:solidFill>
                <a:latin typeface="Arial"/>
                <a:ea typeface="Arial"/>
                <a:cs typeface="Arial"/>
                <a:sym typeface="Arial"/>
              </a:rPr>
              <a:t>nominal</a:t>
            </a:r>
            <a:r>
              <a:rPr b="0" i="0" lang="en-US" sz="1800" u="none" cap="none" strike="noStrike">
                <a:solidFill>
                  <a:srgbClr val="595959"/>
                </a:solidFill>
                <a:latin typeface="Arial"/>
                <a:ea typeface="Arial"/>
                <a:cs typeface="Arial"/>
                <a:sym typeface="Arial"/>
              </a:rPr>
              <a:t>:  result of past credits, purpose of credit, personal status, other parties, residence  since, property magnitude, housing, job, other payment plans, own telephone,  foreign worker; </a:t>
            </a:r>
            <a:r>
              <a:rPr b="0" i="1" lang="en-US" sz="1800" u="none" cap="none" strike="noStrike">
                <a:solidFill>
                  <a:srgbClr val="595959"/>
                </a:solidFill>
                <a:latin typeface="Arial"/>
                <a:ea typeface="Arial"/>
                <a:cs typeface="Arial"/>
                <a:sym typeface="Arial"/>
              </a:rPr>
              <a:t>ordinal</a:t>
            </a:r>
            <a:r>
              <a:rPr b="0" i="0" lang="en-US" sz="1800" u="none" cap="none" strike="noStrike">
                <a:solidFill>
                  <a:srgbClr val="595959"/>
                </a:solidFill>
                <a:latin typeface="Arial"/>
                <a:ea typeface="Arial"/>
                <a:cs typeface="Arial"/>
                <a:sym typeface="Arial"/>
              </a:rPr>
              <a:t>: checking status, saving status, employment</a:t>
            </a:r>
            <a:endParaRPr/>
          </a:p>
          <a:p>
            <a:pPr indent="12700" lvl="0" marL="0" marR="0" rtl="0" algn="l">
              <a:lnSpc>
                <a:spcPct val="100000"/>
              </a:lnSpc>
              <a:spcBef>
                <a:spcPts val="90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German credit score dataset: </a:t>
            </a:r>
            <a:r>
              <a:rPr b="0" i="1" lang="en-US" sz="1000" u="sng" cap="none" strike="noStrike">
                <a:solidFill>
                  <a:schemeClr val="hlink"/>
                </a:solidFill>
                <a:latin typeface="Arial"/>
                <a:ea typeface="Arial"/>
                <a:cs typeface="Arial"/>
                <a:sym typeface="Arial"/>
                <a:hlinkClick r:id="rId3"/>
              </a:rPr>
              <a:t>https://archive.ics.uci.edu/ml/datasets/Statlog+(German+Credit+Data)</a:t>
            </a:r>
            <a:endParaRPr/>
          </a:p>
        </p:txBody>
      </p:sp>
      <p:sp>
        <p:nvSpPr>
          <p:cNvPr id="451" name="Shape 45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Shape 45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457" name="Shape 457"/>
          <p:cNvSpPr/>
          <p:nvPr/>
        </p:nvSpPr>
        <p:spPr>
          <a:xfrm>
            <a:off x="384722" y="1216355"/>
            <a:ext cx="3668399" cy="17451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Definition</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Data mining approaches</a:t>
            </a:r>
            <a:endParaRPr/>
          </a:p>
          <a:p>
            <a:pPr indent="0" lvl="0" marL="0" marR="0" rtl="0" algn="l">
              <a:lnSpc>
                <a:spcPct val="100000"/>
              </a:lnSpc>
              <a:spcBef>
                <a:spcPts val="0"/>
              </a:spcBef>
              <a:spcAft>
                <a:spcPts val="0"/>
              </a:spcAft>
              <a:buClr>
                <a:srgbClr val="000000"/>
              </a:buClr>
              <a:buSzPts val="1800"/>
              <a:buFont typeface="Times New Roman"/>
              <a:buNone/>
            </a:pPr>
            <a:r>
              <a:t/>
            </a:r>
            <a:endParaRPr b="1"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Case studies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discovery on the web</a:t>
            </a:r>
            <a:endParaRPr/>
          </a:p>
        </p:txBody>
      </p:sp>
      <p:sp>
        <p:nvSpPr>
          <p:cNvPr id="458" name="Shape 45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Shape 46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Data mining approaches</a:t>
            </a:r>
            <a:endParaRPr/>
          </a:p>
        </p:txBody>
      </p:sp>
      <p:sp>
        <p:nvSpPr>
          <p:cNvPr id="464" name="Shape 464"/>
          <p:cNvSpPr txBox="1"/>
          <p:nvPr>
            <p:ph idx="1" type="body"/>
          </p:nvPr>
        </p:nvSpPr>
        <p:spPr>
          <a:xfrm>
            <a:off x="384723" y="1176349"/>
            <a:ext cx="8374551" cy="1734885"/>
          </a:xfrm>
          <a:prstGeom prst="rect">
            <a:avLst/>
          </a:prstGeom>
          <a:noFill/>
          <a:ln>
            <a:noFill/>
          </a:ln>
        </p:spPr>
        <p:txBody>
          <a:bodyPr anchorCtr="0" anchor="t" bIns="0" lIns="0" spcFirstLastPara="1" rIns="0" wrap="square" tIns="0">
            <a:noAutofit/>
          </a:bodyPr>
          <a:lstStyle/>
          <a:p>
            <a:pPr indent="20954"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Data mining provides a powerful tool for discovering discrimination in historical  decision records</a:t>
            </a:r>
            <a:endParaRPr b="0" i="0" sz="1800" u="none" cap="none" strike="noStrike">
              <a:solidFill>
                <a:srgbClr val="535353"/>
              </a:solidFill>
              <a:latin typeface="Helvetica Neue"/>
              <a:ea typeface="Helvetica Neue"/>
              <a:cs typeface="Helvetica Neue"/>
              <a:sym typeface="Helvetica Neue"/>
            </a:endParaRPr>
          </a:p>
          <a:p>
            <a:pPr indent="20954" lvl="0" marL="0" marR="5080" rtl="0" algn="l">
              <a:lnSpc>
                <a:spcPct val="114599"/>
              </a:lnSpc>
              <a:spcBef>
                <a:spcPts val="100"/>
              </a:spcBef>
              <a:spcAft>
                <a:spcPts val="0"/>
              </a:spcAft>
              <a:buClr>
                <a:srgbClr val="595959"/>
              </a:buClr>
              <a:buSzPts val="1800"/>
              <a:buFont typeface="Arial"/>
              <a:buNone/>
            </a:pPr>
            <a:r>
              <a:t/>
            </a:r>
            <a:endParaRPr b="0" i="0" sz="1800" u="none" cap="none" strike="noStrike">
              <a:solidFill>
                <a:srgbClr val="535353"/>
              </a:solidFill>
              <a:latin typeface="Helvetica Neue"/>
              <a:ea typeface="Helvetica Neue"/>
              <a:cs typeface="Helvetica Neue"/>
              <a:sym typeface="Helvetica Neue"/>
            </a:endParaRPr>
          </a:p>
          <a:p>
            <a:pPr indent="20954" lvl="0" marL="0" marR="5080" rtl="0" algn="l">
              <a:lnSpc>
                <a:spcPct val="114599"/>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It consists of multiple techniques</a:t>
            </a:r>
            <a:endParaRPr/>
          </a:p>
        </p:txBody>
      </p:sp>
      <p:sp>
        <p:nvSpPr>
          <p:cNvPr id="465" name="Shape 46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Shape 47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471" name="Shape 471"/>
          <p:cNvSpPr/>
          <p:nvPr/>
        </p:nvSpPr>
        <p:spPr>
          <a:xfrm>
            <a:off x="384723" y="1216355"/>
            <a:ext cx="9785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Definition</a:t>
            </a:r>
            <a:endParaRPr/>
          </a:p>
        </p:txBody>
      </p:sp>
      <p:sp>
        <p:nvSpPr>
          <p:cNvPr id="472" name="Shape 472"/>
          <p:cNvSpPr/>
          <p:nvPr/>
        </p:nvSpPr>
        <p:spPr>
          <a:xfrm>
            <a:off x="384724" y="1730704"/>
            <a:ext cx="2679065"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Data mining approaches</a:t>
            </a:r>
            <a:endParaRPr/>
          </a:p>
        </p:txBody>
      </p:sp>
      <p:sp>
        <p:nvSpPr>
          <p:cNvPr id="473" name="Shape 473"/>
          <p:cNvSpPr/>
          <p:nvPr/>
        </p:nvSpPr>
        <p:spPr>
          <a:xfrm>
            <a:off x="384723" y="2245053"/>
            <a:ext cx="13468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Case studies</a:t>
            </a:r>
            <a:endParaRPr/>
          </a:p>
        </p:txBody>
      </p:sp>
      <p:sp>
        <p:nvSpPr>
          <p:cNvPr id="474" name="Shape 474"/>
          <p:cNvSpPr/>
          <p:nvPr/>
        </p:nvSpPr>
        <p:spPr>
          <a:xfrm>
            <a:off x="384722" y="2759400"/>
            <a:ext cx="3668399" cy="2592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discovery on the web</a:t>
            </a:r>
            <a:endParaRPr/>
          </a:p>
        </p:txBody>
      </p:sp>
      <p:sp>
        <p:nvSpPr>
          <p:cNvPr id="475" name="Shape 475"/>
          <p:cNvSpPr/>
          <p:nvPr/>
        </p:nvSpPr>
        <p:spPr>
          <a:xfrm>
            <a:off x="4636584" y="1208268"/>
            <a:ext cx="2552702" cy="1477397"/>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Classification rule mining  k-NN classification  Bayesian networks  Probabilistic causation Privacy attack strategies</a:t>
            </a:r>
            <a:endParaRPr/>
          </a:p>
        </p:txBody>
      </p:sp>
      <p:sp>
        <p:nvSpPr>
          <p:cNvPr id="476" name="Shape 476"/>
          <p:cNvSpPr/>
          <p:nvPr/>
        </p:nvSpPr>
        <p:spPr>
          <a:xfrm>
            <a:off x="7379779" y="1208268"/>
            <a:ext cx="1711326" cy="1515497"/>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B6B6B6"/>
              </a:buClr>
              <a:buSzPts val="1800"/>
              <a:buFont typeface="Arial"/>
              <a:buNone/>
            </a:pPr>
            <a:r>
              <a:rPr b="0" i="1" lang="en-US" sz="1800" u="none" cap="none" strike="noStrike">
                <a:solidFill>
                  <a:srgbClr val="B6B6B6"/>
                </a:solidFill>
                <a:latin typeface="Arial"/>
                <a:ea typeface="Arial"/>
                <a:cs typeface="Arial"/>
                <a:sym typeface="Arial"/>
              </a:rPr>
              <a:t>Group </a:t>
            </a:r>
            <a:r>
              <a:rPr b="0" i="0" lang="en-US" sz="1800" u="none" cap="none" strike="noStrike">
                <a:solidFill>
                  <a:srgbClr val="B6B6B6"/>
                </a:solidFill>
                <a:latin typeface="Arial"/>
                <a:ea typeface="Arial"/>
                <a:cs typeface="Arial"/>
                <a:sym typeface="Arial"/>
              </a:rPr>
              <a:t>discr.  </a:t>
            </a:r>
            <a:r>
              <a:rPr b="0" i="1" lang="en-US" sz="1800" u="none" cap="none" strike="noStrike">
                <a:solidFill>
                  <a:srgbClr val="B6B6B6"/>
                </a:solidFill>
                <a:latin typeface="Arial"/>
                <a:ea typeface="Arial"/>
                <a:cs typeface="Arial"/>
                <a:sym typeface="Arial"/>
              </a:rPr>
              <a:t>Individual </a:t>
            </a:r>
            <a:r>
              <a:rPr b="0" i="0" lang="en-US" sz="1800" u="none" cap="none" strike="noStrike">
                <a:solidFill>
                  <a:srgbClr val="B6B6B6"/>
                </a:solidFill>
                <a:latin typeface="Arial"/>
                <a:ea typeface="Arial"/>
                <a:cs typeface="Arial"/>
                <a:sym typeface="Arial"/>
              </a:rPr>
              <a:t>discr.  </a:t>
            </a:r>
            <a:r>
              <a:rPr b="0" i="1" lang="en-US" sz="1800" u="none" cap="none" strike="noStrike">
                <a:solidFill>
                  <a:srgbClr val="B6B6B6"/>
                </a:solidFill>
                <a:latin typeface="Arial"/>
                <a:ea typeface="Arial"/>
                <a:cs typeface="Arial"/>
                <a:sym typeface="Arial"/>
              </a:rPr>
              <a:t>Individual </a:t>
            </a:r>
            <a:r>
              <a:rPr b="0" i="0" lang="en-US" sz="1800" u="none" cap="none" strike="noStrike">
                <a:solidFill>
                  <a:srgbClr val="B6B6B6"/>
                </a:solidFill>
                <a:latin typeface="Arial"/>
                <a:ea typeface="Arial"/>
                <a:cs typeface="Arial"/>
                <a:sym typeface="Arial"/>
              </a:rPr>
              <a:t>discr.  </a:t>
            </a:r>
            <a:r>
              <a:rPr b="0" i="1" lang="en-US" sz="1800" u="none" cap="none" strike="noStrike">
                <a:solidFill>
                  <a:srgbClr val="B6B6B6"/>
                </a:solidFill>
                <a:latin typeface="Arial"/>
                <a:ea typeface="Arial"/>
                <a:cs typeface="Arial"/>
                <a:sym typeface="Arial"/>
              </a:rPr>
              <a:t>Ind./Group discr.  </a:t>
            </a:r>
            <a:endParaRPr/>
          </a:p>
          <a:p>
            <a:pPr indent="12700" lvl="0" marL="0" marR="0" rtl="0" algn="l">
              <a:lnSpc>
                <a:spcPct val="100000"/>
              </a:lnSpc>
              <a:spcBef>
                <a:spcPts val="300"/>
              </a:spcBef>
              <a:spcAft>
                <a:spcPts val="0"/>
              </a:spcAft>
              <a:buClr>
                <a:srgbClr val="B6B6B6"/>
              </a:buClr>
              <a:buSzPts val="1800"/>
              <a:buFont typeface="Arial"/>
              <a:buNone/>
            </a:pPr>
            <a:r>
              <a:rPr b="0" i="1" lang="en-US" sz="1800" u="none" cap="none" strike="noStrike">
                <a:solidFill>
                  <a:srgbClr val="B6B6B6"/>
                </a:solidFill>
                <a:latin typeface="Arial"/>
                <a:ea typeface="Arial"/>
                <a:cs typeface="Arial"/>
                <a:sym typeface="Arial"/>
              </a:rPr>
              <a:t>Group </a:t>
            </a:r>
            <a:r>
              <a:rPr b="0" i="0" lang="en-US" sz="1800" u="none" cap="none" strike="noStrike">
                <a:solidFill>
                  <a:srgbClr val="B6B6B6"/>
                </a:solidFill>
                <a:latin typeface="Arial"/>
                <a:ea typeface="Arial"/>
                <a:cs typeface="Arial"/>
                <a:sym typeface="Arial"/>
              </a:rPr>
              <a:t>discr.</a:t>
            </a:r>
            <a:endParaRPr/>
          </a:p>
        </p:txBody>
      </p:sp>
      <p:sp>
        <p:nvSpPr>
          <p:cNvPr id="477" name="Shape 477"/>
          <p:cNvSpPr/>
          <p:nvPr/>
        </p:nvSpPr>
        <p:spPr>
          <a:xfrm>
            <a:off x="3648066" y="1184396"/>
            <a:ext cx="1337399" cy="1563243"/>
          </a:xfrm>
          <a:custGeom>
            <a:pathLst>
              <a:path extrusionOk="0" h="120000" w="120000">
                <a:moveTo>
                  <a:pt x="120000" y="120000"/>
                </a:moveTo>
                <a:lnTo>
                  <a:pt x="113000" y="119983"/>
                </a:lnTo>
                <a:lnTo>
                  <a:pt x="106244" y="119927"/>
                </a:lnTo>
                <a:lnTo>
                  <a:pt x="99766" y="119838"/>
                </a:lnTo>
                <a:lnTo>
                  <a:pt x="93611" y="119722"/>
                </a:lnTo>
                <a:lnTo>
                  <a:pt x="87833" y="119572"/>
                </a:lnTo>
                <a:lnTo>
                  <a:pt x="82472" y="119400"/>
                </a:lnTo>
                <a:lnTo>
                  <a:pt x="77572" y="119200"/>
                </a:lnTo>
                <a:lnTo>
                  <a:pt x="73183" y="118977"/>
                </a:lnTo>
                <a:lnTo>
                  <a:pt x="69338" y="118733"/>
                </a:lnTo>
                <a:lnTo>
                  <a:pt x="63500" y="118188"/>
                </a:lnTo>
                <a:lnTo>
                  <a:pt x="60000" y="117266"/>
                </a:lnTo>
                <a:lnTo>
                  <a:pt x="60000" y="45261"/>
                </a:lnTo>
                <a:lnTo>
                  <a:pt x="59594" y="44944"/>
                </a:lnTo>
                <a:lnTo>
                  <a:pt x="53900" y="44061"/>
                </a:lnTo>
                <a:lnTo>
                  <a:pt x="46816" y="43555"/>
                </a:lnTo>
                <a:lnTo>
                  <a:pt x="42427" y="43327"/>
                </a:lnTo>
                <a:lnTo>
                  <a:pt x="37527" y="43127"/>
                </a:lnTo>
                <a:lnTo>
                  <a:pt x="32166" y="42955"/>
                </a:lnTo>
                <a:lnTo>
                  <a:pt x="26388" y="42805"/>
                </a:lnTo>
                <a:lnTo>
                  <a:pt x="20233" y="42688"/>
                </a:lnTo>
                <a:lnTo>
                  <a:pt x="13755" y="42600"/>
                </a:lnTo>
                <a:lnTo>
                  <a:pt x="7000" y="42550"/>
                </a:lnTo>
                <a:lnTo>
                  <a:pt x="0" y="42527"/>
                </a:lnTo>
                <a:lnTo>
                  <a:pt x="7000" y="42511"/>
                </a:lnTo>
                <a:lnTo>
                  <a:pt x="13755" y="42455"/>
                </a:lnTo>
                <a:lnTo>
                  <a:pt x="20233" y="42372"/>
                </a:lnTo>
                <a:lnTo>
                  <a:pt x="26388" y="42250"/>
                </a:lnTo>
                <a:lnTo>
                  <a:pt x="32166" y="42105"/>
                </a:lnTo>
                <a:lnTo>
                  <a:pt x="37527" y="41927"/>
                </a:lnTo>
                <a:lnTo>
                  <a:pt x="42427" y="41727"/>
                </a:lnTo>
                <a:lnTo>
                  <a:pt x="46816" y="41505"/>
                </a:lnTo>
                <a:lnTo>
                  <a:pt x="50661" y="41261"/>
                </a:lnTo>
                <a:lnTo>
                  <a:pt x="56500" y="40716"/>
                </a:lnTo>
                <a:lnTo>
                  <a:pt x="60000" y="39794"/>
                </a:lnTo>
                <a:lnTo>
                  <a:pt x="60000" y="2733"/>
                </a:lnTo>
                <a:lnTo>
                  <a:pt x="64566" y="1688"/>
                </a:lnTo>
                <a:lnTo>
                  <a:pt x="70077" y="1216"/>
                </a:lnTo>
                <a:lnTo>
                  <a:pt x="77572" y="800"/>
                </a:lnTo>
                <a:lnTo>
                  <a:pt x="81466" y="638"/>
                </a:lnTo>
                <a:lnTo>
                  <a:pt x="85633" y="494"/>
                </a:lnTo>
                <a:lnTo>
                  <a:pt x="90038" y="366"/>
                </a:lnTo>
                <a:lnTo>
                  <a:pt x="94655" y="255"/>
                </a:lnTo>
                <a:lnTo>
                  <a:pt x="99466" y="166"/>
                </a:lnTo>
                <a:lnTo>
                  <a:pt x="104427" y="94"/>
                </a:lnTo>
                <a:lnTo>
                  <a:pt x="109522" y="44"/>
                </a:lnTo>
                <a:lnTo>
                  <a:pt x="114722" y="11"/>
                </a:lnTo>
                <a:lnTo>
                  <a:pt x="120000" y="0"/>
                </a:lnTo>
              </a:path>
            </a:pathLst>
          </a:custGeom>
          <a:noFill/>
          <a:ln cap="flat" cmpd="sng" w="190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8" name="Shape 47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Shape 48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484" name="Shape 484"/>
          <p:cNvSpPr/>
          <p:nvPr/>
        </p:nvSpPr>
        <p:spPr>
          <a:xfrm>
            <a:off x="384723" y="1216355"/>
            <a:ext cx="9785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Definition</a:t>
            </a:r>
            <a:endParaRPr/>
          </a:p>
        </p:txBody>
      </p:sp>
      <p:sp>
        <p:nvSpPr>
          <p:cNvPr id="485" name="Shape 485"/>
          <p:cNvSpPr/>
          <p:nvPr/>
        </p:nvSpPr>
        <p:spPr>
          <a:xfrm>
            <a:off x="384724" y="1730704"/>
            <a:ext cx="2679065"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Data mining approaches</a:t>
            </a:r>
            <a:endParaRPr/>
          </a:p>
        </p:txBody>
      </p:sp>
      <p:sp>
        <p:nvSpPr>
          <p:cNvPr id="486" name="Shape 486"/>
          <p:cNvSpPr/>
          <p:nvPr/>
        </p:nvSpPr>
        <p:spPr>
          <a:xfrm>
            <a:off x="384723" y="2245053"/>
            <a:ext cx="13468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Case studies</a:t>
            </a:r>
            <a:endParaRPr/>
          </a:p>
        </p:txBody>
      </p:sp>
      <p:sp>
        <p:nvSpPr>
          <p:cNvPr id="487" name="Shape 487"/>
          <p:cNvSpPr/>
          <p:nvPr/>
        </p:nvSpPr>
        <p:spPr>
          <a:xfrm>
            <a:off x="384722" y="2759400"/>
            <a:ext cx="3668399" cy="2592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discovery on the web</a:t>
            </a:r>
            <a:endParaRPr/>
          </a:p>
        </p:txBody>
      </p:sp>
      <p:sp>
        <p:nvSpPr>
          <p:cNvPr id="488" name="Shape 488"/>
          <p:cNvSpPr/>
          <p:nvPr/>
        </p:nvSpPr>
        <p:spPr>
          <a:xfrm>
            <a:off x="4619033" y="1467645"/>
            <a:ext cx="2805433" cy="1477398"/>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Classification rule mining  </a:t>
            </a:r>
            <a:r>
              <a:rPr b="0" i="0" lang="en-US" sz="1800" u="none" cap="none" strike="noStrike">
                <a:solidFill>
                  <a:srgbClr val="595959"/>
                </a:solidFill>
                <a:latin typeface="Arial"/>
                <a:ea typeface="Arial"/>
                <a:cs typeface="Arial"/>
                <a:sym typeface="Arial"/>
              </a:rPr>
              <a:t>k-NN classification  Bayesian networks  Probabilistic causation Privacy attack strategies</a:t>
            </a:r>
            <a:endParaRPr/>
          </a:p>
        </p:txBody>
      </p:sp>
      <p:sp>
        <p:nvSpPr>
          <p:cNvPr id="489" name="Shape 489"/>
          <p:cNvSpPr/>
          <p:nvPr/>
        </p:nvSpPr>
        <p:spPr>
          <a:xfrm>
            <a:off x="384723" y="4350137"/>
            <a:ext cx="6885307" cy="4149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 Pedreschi, S. Ruggieri and F. Turini (2008). </a:t>
            </a:r>
            <a:r>
              <a:rPr b="0" i="1" lang="en-US" sz="1000" u="sng" cap="none" strike="noStrike">
                <a:solidFill>
                  <a:schemeClr val="hlink"/>
                </a:solidFill>
                <a:latin typeface="Arial"/>
                <a:ea typeface="Arial"/>
                <a:cs typeface="Arial"/>
                <a:sym typeface="Arial"/>
                <a:hlinkClick r:id="rId3"/>
              </a:rPr>
              <a:t>Discrimination-aware data mining</a:t>
            </a:r>
            <a:r>
              <a:rPr b="0" i="1" lang="en-US" sz="1000" u="none" cap="none" strike="noStrike">
                <a:solidFill>
                  <a:srgbClr val="666666"/>
                </a:solidFill>
                <a:latin typeface="Arial"/>
                <a:ea typeface="Arial"/>
                <a:cs typeface="Arial"/>
                <a:sym typeface="Arial"/>
              </a:rPr>
              <a:t>. In KDD'08.</a:t>
            </a:r>
            <a:endParaRPr/>
          </a:p>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 Pedreschi, S. Ruggieri, and F. Turini (2009). </a:t>
            </a:r>
            <a:r>
              <a:rPr b="0" i="1" lang="en-US" sz="1000" u="sng" cap="none" strike="noStrike">
                <a:solidFill>
                  <a:schemeClr val="hlink"/>
                </a:solidFill>
                <a:latin typeface="Arial"/>
                <a:ea typeface="Arial"/>
                <a:cs typeface="Arial"/>
                <a:sym typeface="Arial"/>
                <a:hlinkClick r:id="rId4"/>
              </a:rPr>
              <a:t>Measuring discrimination in socially-sensitive decision records</a:t>
            </a:r>
            <a:r>
              <a:rPr b="0" i="1" lang="en-US" sz="1000" u="none" cap="none" strike="noStrike">
                <a:solidFill>
                  <a:srgbClr val="666666"/>
                </a:solidFill>
                <a:latin typeface="Arial"/>
                <a:ea typeface="Arial"/>
                <a:cs typeface="Arial"/>
                <a:sym typeface="Arial"/>
              </a:rPr>
              <a:t>. In SDM'09.</a:t>
            </a:r>
            <a:endParaRPr/>
          </a:p>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S. Ruggieri, D. Pedreschi, and F. Turini (2010). </a:t>
            </a:r>
            <a:r>
              <a:rPr b="0" i="1" lang="en-US" sz="1000" u="sng" cap="none" strike="noStrike">
                <a:solidFill>
                  <a:schemeClr val="hlink"/>
                </a:solidFill>
                <a:latin typeface="Arial"/>
                <a:ea typeface="Arial"/>
                <a:cs typeface="Arial"/>
                <a:sym typeface="Arial"/>
                <a:hlinkClick r:id="rId5"/>
              </a:rPr>
              <a:t>Data mining for discrimination discovery</a:t>
            </a:r>
            <a:r>
              <a:rPr b="0" i="1" lang="en-US" sz="1000" u="none" cap="none" strike="noStrike">
                <a:solidFill>
                  <a:srgbClr val="666666"/>
                </a:solidFill>
                <a:latin typeface="Arial"/>
                <a:ea typeface="Arial"/>
                <a:cs typeface="Arial"/>
                <a:sym typeface="Arial"/>
              </a:rPr>
              <a:t>. In TKDD 4(2).</a:t>
            </a:r>
            <a:endParaRPr/>
          </a:p>
        </p:txBody>
      </p:sp>
      <p:sp>
        <p:nvSpPr>
          <p:cNvPr id="490" name="Shape 490"/>
          <p:cNvSpPr/>
          <p:nvPr/>
        </p:nvSpPr>
        <p:spPr>
          <a:xfrm>
            <a:off x="3648066" y="1184396"/>
            <a:ext cx="1337399" cy="2043897"/>
          </a:xfrm>
          <a:custGeom>
            <a:pathLst>
              <a:path extrusionOk="0" h="120000" w="120000">
                <a:moveTo>
                  <a:pt x="120000" y="120000"/>
                </a:moveTo>
                <a:lnTo>
                  <a:pt x="113000" y="119983"/>
                </a:lnTo>
                <a:lnTo>
                  <a:pt x="106244" y="119927"/>
                </a:lnTo>
                <a:lnTo>
                  <a:pt x="99766" y="119838"/>
                </a:lnTo>
                <a:lnTo>
                  <a:pt x="93611" y="119722"/>
                </a:lnTo>
                <a:lnTo>
                  <a:pt x="87833" y="119572"/>
                </a:lnTo>
                <a:lnTo>
                  <a:pt x="82472" y="119400"/>
                </a:lnTo>
                <a:lnTo>
                  <a:pt x="77572" y="119200"/>
                </a:lnTo>
                <a:lnTo>
                  <a:pt x="73183" y="118977"/>
                </a:lnTo>
                <a:lnTo>
                  <a:pt x="69338" y="118733"/>
                </a:lnTo>
                <a:lnTo>
                  <a:pt x="63500" y="118188"/>
                </a:lnTo>
                <a:lnTo>
                  <a:pt x="60000" y="117266"/>
                </a:lnTo>
                <a:lnTo>
                  <a:pt x="60000" y="45261"/>
                </a:lnTo>
                <a:lnTo>
                  <a:pt x="59594" y="44944"/>
                </a:lnTo>
                <a:lnTo>
                  <a:pt x="53900" y="44061"/>
                </a:lnTo>
                <a:lnTo>
                  <a:pt x="46816" y="43555"/>
                </a:lnTo>
                <a:lnTo>
                  <a:pt x="42427" y="43327"/>
                </a:lnTo>
                <a:lnTo>
                  <a:pt x="37527" y="43127"/>
                </a:lnTo>
                <a:lnTo>
                  <a:pt x="32166" y="42955"/>
                </a:lnTo>
                <a:lnTo>
                  <a:pt x="26388" y="42805"/>
                </a:lnTo>
                <a:lnTo>
                  <a:pt x="20233" y="42688"/>
                </a:lnTo>
                <a:lnTo>
                  <a:pt x="13755" y="42600"/>
                </a:lnTo>
                <a:lnTo>
                  <a:pt x="7000" y="42550"/>
                </a:lnTo>
                <a:lnTo>
                  <a:pt x="0" y="42527"/>
                </a:lnTo>
                <a:lnTo>
                  <a:pt x="7000" y="42511"/>
                </a:lnTo>
                <a:lnTo>
                  <a:pt x="13755" y="42455"/>
                </a:lnTo>
                <a:lnTo>
                  <a:pt x="20233" y="42372"/>
                </a:lnTo>
                <a:lnTo>
                  <a:pt x="26388" y="42250"/>
                </a:lnTo>
                <a:lnTo>
                  <a:pt x="32166" y="42105"/>
                </a:lnTo>
                <a:lnTo>
                  <a:pt x="37527" y="41927"/>
                </a:lnTo>
                <a:lnTo>
                  <a:pt x="42427" y="41727"/>
                </a:lnTo>
                <a:lnTo>
                  <a:pt x="46816" y="41505"/>
                </a:lnTo>
                <a:lnTo>
                  <a:pt x="50661" y="41261"/>
                </a:lnTo>
                <a:lnTo>
                  <a:pt x="56500" y="40716"/>
                </a:lnTo>
                <a:lnTo>
                  <a:pt x="60000" y="39794"/>
                </a:lnTo>
                <a:lnTo>
                  <a:pt x="60000" y="2733"/>
                </a:lnTo>
                <a:lnTo>
                  <a:pt x="64566" y="1688"/>
                </a:lnTo>
                <a:lnTo>
                  <a:pt x="70077" y="1216"/>
                </a:lnTo>
                <a:lnTo>
                  <a:pt x="77572" y="800"/>
                </a:lnTo>
                <a:lnTo>
                  <a:pt x="81466" y="638"/>
                </a:lnTo>
                <a:lnTo>
                  <a:pt x="85633" y="494"/>
                </a:lnTo>
                <a:lnTo>
                  <a:pt x="90038" y="366"/>
                </a:lnTo>
                <a:lnTo>
                  <a:pt x="94655" y="255"/>
                </a:lnTo>
                <a:lnTo>
                  <a:pt x="99466" y="166"/>
                </a:lnTo>
                <a:lnTo>
                  <a:pt x="104427" y="94"/>
                </a:lnTo>
                <a:lnTo>
                  <a:pt x="109522" y="44"/>
                </a:lnTo>
                <a:lnTo>
                  <a:pt x="114722" y="11"/>
                </a:lnTo>
                <a:lnTo>
                  <a:pt x="120000" y="0"/>
                </a:lnTo>
              </a:path>
            </a:pathLst>
          </a:custGeom>
          <a:noFill/>
          <a:ln cap="flat" cmpd="sng" w="190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1" name="Shape 49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Shape 49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Defining potentially discriminated (PD) groups</a:t>
            </a:r>
            <a:endParaRPr/>
          </a:p>
        </p:txBody>
      </p:sp>
      <p:sp>
        <p:nvSpPr>
          <p:cNvPr id="497" name="Shape 497"/>
          <p:cNvSpPr/>
          <p:nvPr/>
        </p:nvSpPr>
        <p:spPr>
          <a:xfrm>
            <a:off x="384723" y="1176350"/>
            <a:ext cx="8182486" cy="3428110"/>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 subset of attribute values are </a:t>
            </a:r>
            <a:r>
              <a:rPr b="1" i="0" lang="en-US" sz="1800" u="none" cap="none" strike="noStrike">
                <a:solidFill>
                  <a:srgbClr val="595959"/>
                </a:solidFill>
                <a:latin typeface="Arial"/>
                <a:ea typeface="Arial"/>
                <a:cs typeface="Arial"/>
                <a:sym typeface="Arial"/>
              </a:rPr>
              <a:t>perceived as potentially discriminatory</a:t>
            </a:r>
            <a:r>
              <a:rPr b="0" i="0" lang="en-US" sz="1800" u="none" cap="none" strike="noStrike">
                <a:solidFill>
                  <a:srgbClr val="595959"/>
                </a:solidFill>
                <a:latin typeface="Arial"/>
                <a:ea typeface="Arial"/>
                <a:cs typeface="Arial"/>
                <a:sym typeface="Arial"/>
              </a:rPr>
              <a:t> based on  background knowledge. </a:t>
            </a:r>
            <a:endParaRPr/>
          </a:p>
          <a:p>
            <a:pPr indent="12700" lvl="0" marL="0" marR="5080" rtl="0" algn="l">
              <a:lnSpc>
                <a:spcPct val="114599"/>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Potentially discriminated groups are people with those attribute values.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229234" lvl="0" marL="241300" marR="6291579"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Examples:</a:t>
            </a:r>
            <a:endParaRPr/>
          </a:p>
          <a:p>
            <a:pPr indent="0" lvl="0" marL="0" marR="6291579"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80472" lvl="0" marL="180472" marR="3303904" rtl="0" algn="l">
              <a:lnSpc>
                <a:spcPct val="1875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Women (misogyny)</a:t>
            </a:r>
            <a:endParaRPr/>
          </a:p>
          <a:p>
            <a:pPr indent="-180472" lvl="0" marL="180472" marR="3303904" rtl="0" algn="l">
              <a:lnSpc>
                <a:spcPct val="1875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Ethnic minority (</a:t>
            </a:r>
            <a:r>
              <a:rPr b="0" i="1" lang="en-US" sz="1800" u="none" cap="none" strike="noStrike">
                <a:solidFill>
                  <a:srgbClr val="595959"/>
                </a:solidFill>
                <a:latin typeface="Arial"/>
                <a:ea typeface="Arial"/>
                <a:cs typeface="Arial"/>
                <a:sym typeface="Arial"/>
              </a:rPr>
              <a:t>racism</a:t>
            </a:r>
            <a:r>
              <a:rPr b="0" i="0" lang="en-US" sz="1800" u="none" cap="none" strike="noStrike">
                <a:solidFill>
                  <a:srgbClr val="595959"/>
                </a:solidFill>
                <a:latin typeface="Arial"/>
                <a:ea typeface="Arial"/>
                <a:cs typeface="Arial"/>
                <a:sym typeface="Arial"/>
              </a:rPr>
              <a:t>) or minority language</a:t>
            </a:r>
            <a:endParaRPr/>
          </a:p>
          <a:p>
            <a:pPr indent="-180472" lvl="0" marL="180472" marR="3303904" rtl="0" algn="l">
              <a:lnSpc>
                <a:spcPct val="1875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Specific age range (</a:t>
            </a:r>
            <a:r>
              <a:rPr b="0" i="1" lang="en-US" sz="1800" u="none" cap="none" strike="noStrike">
                <a:solidFill>
                  <a:srgbClr val="595959"/>
                </a:solidFill>
                <a:latin typeface="Arial"/>
                <a:ea typeface="Arial"/>
                <a:cs typeface="Arial"/>
                <a:sym typeface="Arial"/>
              </a:rPr>
              <a:t>ageism</a:t>
            </a:r>
            <a:r>
              <a:rPr b="0" i="0" lang="en-US" sz="1800" u="none" cap="none" strike="noStrike">
                <a:solidFill>
                  <a:srgbClr val="595959"/>
                </a:solidFill>
                <a:latin typeface="Arial"/>
                <a:ea typeface="Arial"/>
                <a:cs typeface="Arial"/>
                <a:sym typeface="Arial"/>
              </a:rPr>
              <a:t>)</a:t>
            </a:r>
            <a:endParaRPr b="0" i="0" sz="1600" u="none" cap="none" strike="noStrike">
              <a:solidFill>
                <a:srgbClr val="000000"/>
              </a:solidFill>
              <a:latin typeface="Times New Roman"/>
              <a:ea typeface="Times New Roman"/>
              <a:cs typeface="Times New Roman"/>
              <a:sym typeface="Times New Roman"/>
            </a:endParaRPr>
          </a:p>
          <a:p>
            <a:pPr indent="-180472" lvl="0" marL="180472"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Specific sexual orientation (</a:t>
            </a:r>
            <a:r>
              <a:rPr b="0" i="1" lang="en-US" sz="1800" u="none" cap="none" strike="noStrike">
                <a:solidFill>
                  <a:srgbClr val="595959"/>
                </a:solidFill>
                <a:latin typeface="Arial"/>
                <a:ea typeface="Arial"/>
                <a:cs typeface="Arial"/>
                <a:sym typeface="Arial"/>
              </a:rPr>
              <a:t>homophobia</a:t>
            </a:r>
            <a:r>
              <a:rPr b="0" i="0" lang="en-US" sz="1800" u="none" cap="none" strike="noStrike">
                <a:solidFill>
                  <a:srgbClr val="595959"/>
                </a:solidFill>
                <a:latin typeface="Arial"/>
                <a:ea typeface="Arial"/>
                <a:cs typeface="Arial"/>
                <a:sym typeface="Arial"/>
              </a:rPr>
              <a:t>)</a:t>
            </a:r>
            <a:endParaRPr/>
          </a:p>
        </p:txBody>
      </p:sp>
      <p:sp>
        <p:nvSpPr>
          <p:cNvPr id="498" name="Shape 49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Shape 50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and combinations of attribute values</a:t>
            </a:r>
            <a:endParaRPr/>
          </a:p>
        </p:txBody>
      </p:sp>
      <p:sp>
        <p:nvSpPr>
          <p:cNvPr id="504" name="Shape 504"/>
          <p:cNvSpPr txBox="1"/>
          <p:nvPr>
            <p:ph idx="1" type="body"/>
          </p:nvPr>
        </p:nvSpPr>
        <p:spPr>
          <a:xfrm>
            <a:off x="384724" y="1176349"/>
            <a:ext cx="7828692" cy="1498413"/>
          </a:xfrm>
          <a:prstGeom prst="rect">
            <a:avLst/>
          </a:prstGeom>
          <a:noFill/>
          <a:ln>
            <a:noFill/>
          </a:ln>
        </p:spPr>
        <p:txBody>
          <a:bodyPr anchorCtr="0" anchor="t" bIns="0" lIns="0" spcFirstLastPara="1" rIns="0" wrap="square" tIns="0">
            <a:noAutofit/>
          </a:bodyPr>
          <a:lstStyle/>
          <a:p>
            <a:pPr indent="12700" lvl="0" marL="0" marR="483869" rtl="0" algn="l">
              <a:lnSpc>
                <a:spcPct val="114599"/>
              </a:lnSpc>
              <a:spcBef>
                <a:spcPts val="0"/>
              </a:spcBef>
              <a:spcAft>
                <a:spcPts val="0"/>
              </a:spcAft>
              <a:buClr>
                <a:srgbClr val="535353"/>
              </a:buClr>
              <a:buSzPts val="1800"/>
              <a:buFont typeface="Arial"/>
              <a:buNone/>
            </a:pPr>
            <a:r>
              <a:rPr b="0" i="0" lang="en-US" sz="1800" u="none" cap="none" strike="noStrike">
                <a:solidFill>
                  <a:srgbClr val="535353"/>
                </a:solidFill>
                <a:latin typeface="Arial"/>
                <a:ea typeface="Arial"/>
                <a:cs typeface="Arial"/>
                <a:sym typeface="Arial"/>
              </a:rPr>
              <a:t>Discrimination can be a result of several joint characteristics (attribute values)  which are not discriminatory by themselves</a:t>
            </a:r>
            <a:endParaRPr/>
          </a:p>
          <a:p>
            <a:pPr indent="12700" lvl="0" marL="0" marR="5080" rtl="0" algn="l">
              <a:lnSpc>
                <a:spcPct val="114599"/>
              </a:lnSpc>
              <a:spcBef>
                <a:spcPts val="1500"/>
              </a:spcBef>
              <a:spcAft>
                <a:spcPts val="0"/>
              </a:spcAft>
              <a:buClr>
                <a:srgbClr val="535353"/>
              </a:buClr>
              <a:buSzPts val="1800"/>
              <a:buFont typeface="Arial"/>
              <a:buNone/>
            </a:pPr>
            <a:r>
              <a:rPr b="0" i="0" lang="en-US" sz="1800" u="none" cap="none" strike="noStrike">
                <a:solidFill>
                  <a:srgbClr val="535353"/>
                </a:solidFill>
                <a:latin typeface="Arial"/>
                <a:ea typeface="Arial"/>
                <a:cs typeface="Arial"/>
                <a:sym typeface="Arial"/>
              </a:rPr>
              <a:t>Thus, the object of discrimination should be described by a conjunction of attribute  values:</a:t>
            </a:r>
            <a:endParaRPr/>
          </a:p>
        </p:txBody>
      </p:sp>
      <p:sp>
        <p:nvSpPr>
          <p:cNvPr id="505" name="Shape 505"/>
          <p:cNvSpPr/>
          <p:nvPr/>
        </p:nvSpPr>
        <p:spPr>
          <a:xfrm>
            <a:off x="3082618" y="2691727"/>
            <a:ext cx="2432906" cy="28379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2000"/>
              <a:buFont typeface="Arial"/>
              <a:buNone/>
            </a:pPr>
            <a:r>
              <a:rPr b="1" i="0" lang="en-US" sz="2000" u="none" cap="none" strike="noStrike">
                <a:solidFill>
                  <a:srgbClr val="595959"/>
                </a:solidFill>
                <a:latin typeface="Arial"/>
                <a:ea typeface="Arial"/>
                <a:cs typeface="Arial"/>
                <a:sym typeface="Arial"/>
              </a:rPr>
              <a:t>Known as Itemsets</a:t>
            </a:r>
            <a:endParaRPr/>
          </a:p>
        </p:txBody>
      </p:sp>
      <p:sp>
        <p:nvSpPr>
          <p:cNvPr id="506" name="Shape 506"/>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Shape 51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Association and classification rules</a:t>
            </a:r>
            <a:endParaRPr/>
          </a:p>
        </p:txBody>
      </p:sp>
      <p:sp>
        <p:nvSpPr>
          <p:cNvPr id="512" name="Shape 512"/>
          <p:cNvSpPr/>
          <p:nvPr/>
        </p:nvSpPr>
        <p:spPr>
          <a:xfrm>
            <a:off x="384724" y="1176350"/>
            <a:ext cx="8097519" cy="1096909"/>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Association rules are if/then statements that help uncover relationships between  seemingly unrelated data in a relational database.</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 a classification rule, Y is a class item and X contains no class items.</a:t>
            </a:r>
            <a:endParaRPr/>
          </a:p>
        </p:txBody>
      </p:sp>
      <p:sp>
        <p:nvSpPr>
          <p:cNvPr id="513" name="Shape 513"/>
          <p:cNvSpPr/>
          <p:nvPr/>
        </p:nvSpPr>
        <p:spPr>
          <a:xfrm>
            <a:off x="3678528" y="2544136"/>
            <a:ext cx="1784987" cy="394768"/>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2800"/>
              <a:buFont typeface="Arial"/>
              <a:buNone/>
            </a:pPr>
            <a:r>
              <a:rPr b="1" i="0" lang="en-US" sz="2800" u="none" cap="none" strike="noStrike">
                <a:solidFill>
                  <a:srgbClr val="595959"/>
                </a:solidFill>
                <a:latin typeface="Arial"/>
                <a:ea typeface="Arial"/>
                <a:cs typeface="Arial"/>
                <a:sym typeface="Arial"/>
              </a:rPr>
              <a:t>X → Y</a:t>
            </a:r>
            <a:endParaRPr/>
          </a:p>
        </p:txBody>
      </p:sp>
      <p:sp>
        <p:nvSpPr>
          <p:cNvPr id="514" name="Shape 514"/>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84723" y="503825"/>
            <a:ext cx="7966710" cy="512958"/>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On the web: race and gender stereotypes reinforced</a:t>
            </a:r>
            <a:endParaRPr/>
          </a:p>
        </p:txBody>
      </p:sp>
      <p:sp>
        <p:nvSpPr>
          <p:cNvPr id="72" name="Shape 72"/>
          <p:cNvSpPr/>
          <p:nvPr/>
        </p:nvSpPr>
        <p:spPr>
          <a:xfrm>
            <a:off x="475247" y="1162308"/>
            <a:ext cx="8044816" cy="792622"/>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Results for "CEO" in Google Images: 11% female, US 27% female CEOs</a:t>
            </a:r>
            <a:endParaRPr/>
          </a:p>
          <a:p>
            <a:pPr indent="-335915" lvl="1" marL="836294" marR="0" rtl="0" algn="l">
              <a:lnSpc>
                <a:spcPct val="100000"/>
              </a:lnSpc>
              <a:spcBef>
                <a:spcPts val="30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Also in Google Images, "doctors" are mostly male, "nurses" are mostly female</a:t>
            </a:r>
            <a:endParaRPr/>
          </a:p>
          <a:p>
            <a:pPr indent="-366395" lvl="0" marL="379095" marR="0" rtl="0" algn="l">
              <a:lnSpc>
                <a:spcPct val="100000"/>
              </a:lnSpc>
              <a:spcBef>
                <a:spcPts val="2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Google search results for professional vs. unprofessional hairstyles for work</a:t>
            </a:r>
            <a:endParaRPr/>
          </a:p>
        </p:txBody>
      </p:sp>
      <p:sp>
        <p:nvSpPr>
          <p:cNvPr id="73" name="Shape 73"/>
          <p:cNvSpPr/>
          <p:nvPr/>
        </p:nvSpPr>
        <p:spPr>
          <a:xfrm>
            <a:off x="2549243" y="2284996"/>
            <a:ext cx="3637671" cy="2182597"/>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4" name="Shape 74"/>
          <p:cNvSpPr/>
          <p:nvPr/>
        </p:nvSpPr>
        <p:spPr>
          <a:xfrm>
            <a:off x="685978" y="2700253"/>
            <a:ext cx="1582819" cy="612022"/>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Image results:  "Unprofessional  hair for work"</a:t>
            </a:r>
            <a:endParaRPr/>
          </a:p>
        </p:txBody>
      </p:sp>
      <p:sp>
        <p:nvSpPr>
          <p:cNvPr id="75" name="Shape 75"/>
          <p:cNvSpPr/>
          <p:nvPr/>
        </p:nvSpPr>
        <p:spPr>
          <a:xfrm>
            <a:off x="6467361" y="2700253"/>
            <a:ext cx="1582818" cy="612022"/>
          </a:xfrm>
          <a:prstGeom prst="rect">
            <a:avLst/>
          </a:prstGeom>
          <a:noFill/>
          <a:ln>
            <a:noFill/>
          </a:ln>
        </p:spPr>
        <p:txBody>
          <a:bodyPr anchorCtr="0" anchor="t" bIns="0" lIns="0" spcFirstLastPara="1" rIns="0" wrap="square" tIns="0">
            <a:noAutofit/>
          </a:bodyPr>
          <a:lstStyle/>
          <a:p>
            <a:pPr indent="-51434" lvl="0" marL="63499" marR="508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Image results:  "Professional  hair for work"</a:t>
            </a:r>
            <a:endParaRPr/>
          </a:p>
        </p:txBody>
      </p:sp>
      <p:sp>
        <p:nvSpPr>
          <p:cNvPr id="76" name="Shape 76"/>
          <p:cNvSpPr/>
          <p:nvPr/>
        </p:nvSpPr>
        <p:spPr>
          <a:xfrm>
            <a:off x="384723" y="4797659"/>
            <a:ext cx="7966710"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M. Kay, C. Matuszek, S. Munson (2015): </a:t>
            </a:r>
            <a:r>
              <a:rPr b="0" i="1" lang="en-US" sz="1000" u="sng" cap="none" strike="noStrike">
                <a:solidFill>
                  <a:schemeClr val="hlink"/>
                </a:solidFill>
                <a:latin typeface="Arial"/>
                <a:ea typeface="Arial"/>
                <a:cs typeface="Arial"/>
                <a:sym typeface="Arial"/>
                <a:hlinkClick r:id="rId4"/>
              </a:rPr>
              <a:t>Unequal Representation and Gender Stereotypes in Image Search Results for Occupations</a:t>
            </a:r>
            <a:r>
              <a:rPr b="0" i="1" lang="en-US" sz="1000" u="none" cap="none" strike="noStrike">
                <a:solidFill>
                  <a:srgbClr val="666666"/>
                </a:solidFill>
                <a:latin typeface="Arial"/>
                <a:ea typeface="Arial"/>
                <a:cs typeface="Arial"/>
                <a:sym typeface="Arial"/>
              </a:rPr>
              <a:t>. CHI'15.</a:t>
            </a:r>
            <a:endParaRPr/>
          </a:p>
        </p:txBody>
      </p:sp>
      <p:sp>
        <p:nvSpPr>
          <p:cNvPr id="77" name="Shape 77"/>
          <p:cNvSpPr txBox="1"/>
          <p:nvPr>
            <p:ph idx="12" type="sldNum"/>
          </p:nvPr>
        </p:nvSpPr>
        <p:spPr>
          <a:xfrm>
            <a:off x="8698203" y="4778061"/>
            <a:ext cx="179218"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Shape 519"/>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Definition: Association Rule</a:t>
            </a:r>
            <a:endParaRPr/>
          </a:p>
        </p:txBody>
      </p:sp>
      <p:sp>
        <p:nvSpPr>
          <p:cNvPr id="520" name="Shape 520"/>
          <p:cNvSpPr/>
          <p:nvPr/>
        </p:nvSpPr>
        <p:spPr>
          <a:xfrm>
            <a:off x="432848" y="1039766"/>
            <a:ext cx="8091962" cy="3504324"/>
          </a:xfrm>
          <a:prstGeom prst="rect">
            <a:avLst/>
          </a:prstGeom>
          <a:noFill/>
          <a:ln>
            <a:noFill/>
          </a:ln>
        </p:spPr>
        <p:txBody>
          <a:bodyPr anchorCtr="0" anchor="t" bIns="34275" lIns="34275" spcFirstLastPara="1" rIns="34275" wrap="square" tIns="34275">
            <a:noAutofit/>
          </a:bodyPr>
          <a:lstStyle/>
          <a:p>
            <a:pPr indent="-255984" lvl="0" marL="255984" marR="0" rtl="0" algn="l">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Let </a:t>
            </a:r>
            <a:r>
              <a:rPr b="1" i="0" lang="en-US" sz="1800" u="none" cap="none" strike="noStrike">
                <a:solidFill>
                  <a:schemeClr val="accent1"/>
                </a:solidFill>
                <a:latin typeface="Arial"/>
                <a:ea typeface="Arial"/>
                <a:cs typeface="Arial"/>
                <a:sym typeface="Arial"/>
              </a:rPr>
              <a:t>D</a:t>
            </a:r>
            <a:r>
              <a:rPr b="1" i="0" lang="en-US" sz="1800" u="none" cap="none" strike="noStrike">
                <a:solidFill>
                  <a:schemeClr val="accent2"/>
                </a:solidFill>
                <a:latin typeface="Arial"/>
                <a:ea typeface="Arial"/>
                <a:cs typeface="Arial"/>
                <a:sym typeface="Arial"/>
              </a:rPr>
              <a:t> </a:t>
            </a:r>
            <a:r>
              <a:rPr b="0" i="0" lang="en-US" sz="1800" u="none" cap="none" strike="noStrike">
                <a:solidFill>
                  <a:srgbClr val="000000"/>
                </a:solidFill>
                <a:latin typeface="Arial"/>
                <a:ea typeface="Arial"/>
                <a:cs typeface="Arial"/>
                <a:sym typeface="Arial"/>
              </a:rPr>
              <a:t>be database of </a:t>
            </a:r>
            <a:r>
              <a:rPr b="0" i="0" lang="en-US" sz="1800" u="none" cap="none" strike="noStrike">
                <a:solidFill>
                  <a:srgbClr val="FF0000"/>
                </a:solidFill>
                <a:latin typeface="Arial"/>
                <a:ea typeface="Arial"/>
                <a:cs typeface="Arial"/>
                <a:sym typeface="Arial"/>
              </a:rPr>
              <a:t>transactions </a:t>
            </a:r>
            <a:r>
              <a:rPr b="0" i="0" lang="en-US" sz="1800" u="none" cap="none" strike="noStrike">
                <a:solidFill>
                  <a:srgbClr val="000000"/>
                </a:solidFill>
                <a:latin typeface="Arial"/>
                <a:ea typeface="Arial"/>
                <a:cs typeface="Arial"/>
                <a:sym typeface="Arial"/>
              </a:rPr>
              <a:t>e.g.</a:t>
            </a:r>
            <a:endParaRPr/>
          </a:p>
          <a:p>
            <a:pPr indent="-255984" lvl="0" marL="255984" marR="0" rtl="0" algn="l">
              <a:lnSpc>
                <a:spcPct val="90000"/>
              </a:lnSpc>
              <a:spcBef>
                <a:spcPts val="6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55984" lvl="0" marL="255984" marR="0" rtl="0" algn="l">
              <a:lnSpc>
                <a:spcPct val="90000"/>
              </a:lnSpc>
              <a:spcBef>
                <a:spcPts val="6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55984" lvl="0" marL="255984" marR="0" rtl="0" algn="l">
              <a:lnSpc>
                <a:spcPct val="90000"/>
              </a:lnSpc>
              <a:spcBef>
                <a:spcPts val="6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55984" lvl="0" marL="255984" marR="0" rtl="0" algn="l">
              <a:lnSpc>
                <a:spcPct val="90000"/>
              </a:lnSpc>
              <a:spcBef>
                <a:spcPts val="600"/>
              </a:spcBef>
              <a:spcAft>
                <a:spcPts val="0"/>
              </a:spcAft>
              <a:buClr>
                <a:srgbClr val="FF0000"/>
              </a:buClr>
              <a:buSzPts val="1800"/>
              <a:buFont typeface="Arial"/>
              <a:buNone/>
            </a:pPr>
            <a:r>
              <a:t/>
            </a:r>
            <a:endParaRPr b="0" i="0" sz="1800" u="none" cap="none" strike="noStrike">
              <a:solidFill>
                <a:srgbClr val="000000"/>
              </a:solidFill>
              <a:latin typeface="Arial"/>
              <a:ea typeface="Arial"/>
              <a:cs typeface="Arial"/>
              <a:sym typeface="Arial"/>
            </a:endParaRPr>
          </a:p>
          <a:p>
            <a:pPr indent="-255984" lvl="0" marL="255984" marR="0" rtl="0" algn="l">
              <a:lnSpc>
                <a:spcPct val="90000"/>
              </a:lnSpc>
              <a:spcBef>
                <a:spcPts val="600"/>
              </a:spcBef>
              <a:spcAft>
                <a:spcPts val="0"/>
              </a:spcAft>
              <a:buClr>
                <a:srgbClr val="FF0000"/>
              </a:buClr>
              <a:buSzPts val="1800"/>
              <a:buFont typeface="Arial"/>
              <a:buNone/>
            </a:pPr>
            <a:r>
              <a:t/>
            </a:r>
            <a:endParaRPr b="0" i="0" sz="1800" u="none" cap="none" strike="noStrike">
              <a:solidFill>
                <a:srgbClr val="000000"/>
              </a:solidFill>
              <a:latin typeface="Arial"/>
              <a:ea typeface="Arial"/>
              <a:cs typeface="Arial"/>
              <a:sym typeface="Arial"/>
            </a:endParaRPr>
          </a:p>
          <a:p>
            <a:pPr indent="-255984" lvl="0" marL="255984" marR="0" rtl="0" algn="l">
              <a:lnSpc>
                <a:spcPct val="90000"/>
              </a:lnSpc>
              <a:spcBef>
                <a:spcPts val="600"/>
              </a:spcBef>
              <a:spcAft>
                <a:spcPts val="0"/>
              </a:spcAft>
              <a:buClr>
                <a:srgbClr val="FF0000"/>
              </a:buClr>
              <a:buSzPts val="1800"/>
              <a:buFont typeface="Arial"/>
              <a:buNone/>
            </a:pPr>
            <a:r>
              <a:t/>
            </a:r>
            <a:endParaRPr b="0" i="0" sz="1800" u="none" cap="none" strike="noStrike">
              <a:solidFill>
                <a:srgbClr val="000000"/>
              </a:solidFill>
              <a:latin typeface="Arial"/>
              <a:ea typeface="Arial"/>
              <a:cs typeface="Arial"/>
              <a:sym typeface="Arial"/>
            </a:endParaRPr>
          </a:p>
          <a:p>
            <a:pPr indent="-255984" lvl="0" marL="255984" marR="0" rtl="0" algn="l">
              <a:lnSpc>
                <a:spcPct val="90000"/>
              </a:lnSpc>
              <a:spcBef>
                <a:spcPts val="6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55984" lvl="0" marL="255984" marR="0" rtl="0" algn="l">
              <a:lnSpc>
                <a:spcPct val="90000"/>
              </a:lnSpc>
              <a:spcBef>
                <a:spcPts val="6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Let </a:t>
            </a:r>
            <a:r>
              <a:rPr b="1" i="1" lang="en-US" sz="1800" u="none" cap="none" strike="noStrike">
                <a:solidFill>
                  <a:schemeClr val="accent1"/>
                </a:solidFill>
                <a:latin typeface="Arial"/>
                <a:ea typeface="Arial"/>
                <a:cs typeface="Arial"/>
                <a:sym typeface="Arial"/>
              </a:rPr>
              <a:t>I</a:t>
            </a:r>
            <a:r>
              <a:rPr b="0" i="0" lang="en-US" sz="1800" u="none" cap="none" strike="noStrike">
                <a:solidFill>
                  <a:srgbClr val="000000"/>
                </a:solidFill>
                <a:latin typeface="Arial"/>
                <a:ea typeface="Arial"/>
                <a:cs typeface="Arial"/>
                <a:sym typeface="Arial"/>
              </a:rPr>
              <a:t> be the set of items that appear in the database, e.g., </a:t>
            </a:r>
            <a:r>
              <a:rPr b="1" i="1" lang="en-US" sz="1800" u="none" cap="none" strike="noStrike">
                <a:solidFill>
                  <a:schemeClr val="accent1"/>
                </a:solidFill>
                <a:latin typeface="Arial"/>
                <a:ea typeface="Arial"/>
                <a:cs typeface="Arial"/>
                <a:sym typeface="Arial"/>
              </a:rPr>
              <a:t>I = {A,B,C,D,E,F}</a:t>
            </a:r>
            <a:endParaRPr b="1" i="1" sz="1800" u="none" cap="none" strike="noStrike">
              <a:solidFill>
                <a:schemeClr val="accent1"/>
              </a:solidFill>
              <a:latin typeface="Helvetica Neue"/>
              <a:ea typeface="Helvetica Neue"/>
              <a:cs typeface="Helvetica Neue"/>
              <a:sym typeface="Helvetica Neue"/>
            </a:endParaRPr>
          </a:p>
          <a:p>
            <a:pPr indent="-255984" lvl="0" marL="255984" marR="0" rtl="0" algn="l">
              <a:lnSpc>
                <a:spcPct val="90000"/>
              </a:lnSpc>
              <a:spcBef>
                <a:spcPts val="6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 </a:t>
            </a:r>
            <a:r>
              <a:rPr b="1" i="0" lang="en-US" sz="1800" u="none" cap="none" strike="noStrike">
                <a:solidFill>
                  <a:srgbClr val="FF0000"/>
                </a:solidFill>
                <a:latin typeface="Arial"/>
                <a:ea typeface="Arial"/>
                <a:cs typeface="Arial"/>
                <a:sym typeface="Arial"/>
              </a:rPr>
              <a:t>rule</a:t>
            </a:r>
            <a:r>
              <a:rPr b="0" i="0" lang="en-US" sz="1800" u="none" cap="none" strike="noStrike">
                <a:solidFill>
                  <a:srgbClr val="FF0000"/>
                </a:solidFill>
                <a:latin typeface="Arial"/>
                <a:ea typeface="Arial"/>
                <a:cs typeface="Arial"/>
                <a:sym typeface="Arial"/>
              </a:rPr>
              <a:t> </a:t>
            </a:r>
            <a:r>
              <a:rPr b="0" i="0" lang="en-US" sz="1800" u="none" cap="none" strike="noStrike">
                <a:solidFill>
                  <a:srgbClr val="000000"/>
                </a:solidFill>
                <a:latin typeface="Arial"/>
                <a:ea typeface="Arial"/>
                <a:cs typeface="Arial"/>
                <a:sym typeface="Arial"/>
              </a:rPr>
              <a:t>is defined by </a:t>
            </a:r>
            <a:r>
              <a:rPr b="1" i="0" lang="en-US" sz="1800" u="none" cap="none" strike="noStrike">
                <a:solidFill>
                  <a:schemeClr val="accent1"/>
                </a:solidFill>
                <a:latin typeface="Arial"/>
                <a:ea typeface="Arial"/>
                <a:cs typeface="Arial"/>
                <a:sym typeface="Arial"/>
              </a:rPr>
              <a:t>X → Y</a:t>
            </a:r>
            <a:r>
              <a:rPr b="0" i="0" lang="en-US" sz="1800" u="none" cap="none" strike="noStrike">
                <a:solidFill>
                  <a:srgbClr val="000000"/>
                </a:solidFill>
                <a:latin typeface="Arial"/>
                <a:ea typeface="Arial"/>
                <a:cs typeface="Arial"/>
                <a:sym typeface="Arial"/>
              </a:rPr>
              <a:t>, where </a:t>
            </a:r>
            <a:r>
              <a:rPr b="1" i="0" lang="en-US" sz="1800" u="none" cap="none" strike="noStrike">
                <a:solidFill>
                  <a:schemeClr val="accent1"/>
                </a:solidFill>
                <a:latin typeface="Arial"/>
                <a:ea typeface="Arial"/>
                <a:cs typeface="Arial"/>
                <a:sym typeface="Arial"/>
              </a:rPr>
              <a:t>X</a:t>
            </a:r>
            <a:r>
              <a:rPr b="0" i="0" lang="en-US" sz="1800" u="none" cap="none" strike="noStrike">
                <a:solidFill>
                  <a:schemeClr val="accent1"/>
                </a:solidFill>
                <a:latin typeface="Arial"/>
                <a:ea typeface="Arial"/>
                <a:cs typeface="Arial"/>
                <a:sym typeface="Arial"/>
              </a:rPr>
              <a:t>⊂</a:t>
            </a:r>
            <a:r>
              <a:rPr b="1" i="1" lang="en-US" sz="1800" u="none" cap="none" strike="noStrike">
                <a:solidFill>
                  <a:schemeClr val="accent1"/>
                </a:solidFill>
                <a:latin typeface="Arial"/>
                <a:ea typeface="Arial"/>
                <a:cs typeface="Arial"/>
                <a:sym typeface="Arial"/>
              </a:rPr>
              <a:t>I</a:t>
            </a:r>
            <a:r>
              <a:rPr b="0" i="0" lang="en-US" sz="1800" u="none" cap="none" strike="noStrike">
                <a:solidFill>
                  <a:srgbClr val="000000"/>
                </a:solidFill>
                <a:latin typeface="Arial"/>
                <a:ea typeface="Arial"/>
                <a:cs typeface="Arial"/>
                <a:sym typeface="Arial"/>
              </a:rPr>
              <a:t>, </a:t>
            </a:r>
            <a:r>
              <a:rPr b="1" i="0" lang="en-US" sz="1800" u="none" cap="none" strike="noStrike">
                <a:solidFill>
                  <a:schemeClr val="accent1"/>
                </a:solidFill>
                <a:latin typeface="Arial"/>
                <a:ea typeface="Arial"/>
                <a:cs typeface="Arial"/>
                <a:sym typeface="Arial"/>
              </a:rPr>
              <a:t>Y</a:t>
            </a:r>
            <a:r>
              <a:rPr b="0" i="0" lang="en-US" sz="1800" u="none" cap="none" strike="noStrike">
                <a:solidFill>
                  <a:schemeClr val="accent1"/>
                </a:solidFill>
                <a:latin typeface="Arial"/>
                <a:ea typeface="Arial"/>
                <a:cs typeface="Arial"/>
                <a:sym typeface="Arial"/>
              </a:rPr>
              <a:t>⊂</a:t>
            </a:r>
            <a:r>
              <a:rPr b="1" i="1" lang="en-US" sz="1800" u="none" cap="none" strike="noStrike">
                <a:solidFill>
                  <a:schemeClr val="accent1"/>
                </a:solidFill>
                <a:latin typeface="Arial"/>
                <a:ea typeface="Arial"/>
                <a:cs typeface="Arial"/>
                <a:sym typeface="Arial"/>
              </a:rPr>
              <a:t>I</a:t>
            </a:r>
            <a:r>
              <a:rPr b="0" i="0" lang="en-US" sz="1800" u="none" cap="none" strike="noStrike">
                <a:solidFill>
                  <a:srgbClr val="000000"/>
                </a:solidFill>
                <a:latin typeface="Arial"/>
                <a:ea typeface="Arial"/>
                <a:cs typeface="Arial"/>
                <a:sym typeface="Arial"/>
              </a:rPr>
              <a:t>, and </a:t>
            </a:r>
            <a:r>
              <a:rPr b="1" i="0" lang="en-US" sz="1800" u="none" cap="none" strike="noStrike">
                <a:solidFill>
                  <a:schemeClr val="accent1"/>
                </a:solidFill>
                <a:latin typeface="Arial"/>
                <a:ea typeface="Arial"/>
                <a:cs typeface="Arial"/>
                <a:sym typeface="Arial"/>
              </a:rPr>
              <a:t>X</a:t>
            </a:r>
            <a:r>
              <a:rPr b="0" i="0" lang="en-US" sz="1800" u="none" cap="none" strike="noStrike">
                <a:solidFill>
                  <a:schemeClr val="accent1"/>
                </a:solidFill>
                <a:latin typeface="Arial"/>
                <a:ea typeface="Arial"/>
                <a:cs typeface="Arial"/>
                <a:sym typeface="Arial"/>
              </a:rPr>
              <a:t>∩</a:t>
            </a:r>
            <a:r>
              <a:rPr b="1" i="0" lang="en-US" sz="1800" u="none" cap="none" strike="noStrike">
                <a:solidFill>
                  <a:schemeClr val="accent1"/>
                </a:solidFill>
                <a:latin typeface="Arial"/>
                <a:ea typeface="Arial"/>
                <a:cs typeface="Arial"/>
                <a:sym typeface="Arial"/>
              </a:rPr>
              <a:t>Y=</a:t>
            </a:r>
            <a:r>
              <a:rPr b="0" i="0" lang="en-US" sz="1800" u="none" cap="none" strike="noStrike">
                <a:solidFill>
                  <a:schemeClr val="accent1"/>
                </a:solidFill>
                <a:latin typeface="Arial"/>
                <a:ea typeface="Arial"/>
                <a:cs typeface="Arial"/>
                <a:sym typeface="Arial"/>
              </a:rPr>
              <a:t>∅</a:t>
            </a:r>
            <a:endParaRPr b="0" i="0" sz="1800" u="none" cap="none" strike="noStrike">
              <a:solidFill>
                <a:schemeClr val="accent1"/>
              </a:solidFill>
              <a:latin typeface="Helvetica Neue"/>
              <a:ea typeface="Helvetica Neue"/>
              <a:cs typeface="Helvetica Neue"/>
              <a:sym typeface="Helvetica Neue"/>
            </a:endParaRPr>
          </a:p>
          <a:p>
            <a:pPr indent="-202972" lvl="1" marL="660172" marR="0" rtl="0" algn="l">
              <a:lnSpc>
                <a:spcPct val="90000"/>
              </a:lnSpc>
              <a:spcBef>
                <a:spcPts val="5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e.g.: </a:t>
            </a:r>
            <a:r>
              <a:rPr b="1" i="0" lang="en-US" sz="1800" u="none" cap="none" strike="noStrike">
                <a:solidFill>
                  <a:schemeClr val="accent1"/>
                </a:solidFill>
                <a:latin typeface="Arial"/>
                <a:ea typeface="Arial"/>
                <a:cs typeface="Arial"/>
                <a:sym typeface="Arial"/>
              </a:rPr>
              <a:t>{B,C} → {A} </a:t>
            </a:r>
            <a:r>
              <a:rPr b="0" i="0" lang="en-US" sz="1800" u="none" cap="none" strike="noStrike">
                <a:solidFill>
                  <a:srgbClr val="000000"/>
                </a:solidFill>
                <a:latin typeface="Arial"/>
                <a:ea typeface="Arial"/>
                <a:cs typeface="Arial"/>
                <a:sym typeface="Arial"/>
              </a:rPr>
              <a:t>is a rule</a:t>
            </a:r>
            <a:endParaRPr/>
          </a:p>
        </p:txBody>
      </p:sp>
      <p:graphicFrame>
        <p:nvGraphicFramePr>
          <p:cNvPr id="521" name="Shape 521"/>
          <p:cNvGraphicFramePr/>
          <p:nvPr/>
        </p:nvGraphicFramePr>
        <p:xfrm>
          <a:off x="1861378" y="1556321"/>
          <a:ext cx="3000000" cy="3000000"/>
        </p:xfrm>
        <a:graphic>
          <a:graphicData uri="http://schemas.openxmlformats.org/drawingml/2006/table">
            <a:tbl>
              <a:tblPr>
                <a:noFill/>
                <a:tableStyleId>{B47BD01D-81EA-4423-BD9B-FF76A25D104D}</a:tableStyleId>
              </a:tblPr>
              <a:tblGrid>
                <a:gridCol w="2003225"/>
                <a:gridCol w="1144700"/>
              </a:tblGrid>
              <a:tr h="372975">
                <a:tc>
                  <a:txBody>
                    <a:bodyPr>
                      <a:noAutofit/>
                    </a:bodyPr>
                    <a:lstStyle/>
                    <a:p>
                      <a:pPr indent="0" lvl="0" marL="0" marR="0" rtl="0" algn="l">
                        <a:lnSpc>
                          <a:spcPct val="100000"/>
                        </a:lnSpc>
                        <a:spcBef>
                          <a:spcPts val="0"/>
                        </a:spcBef>
                        <a:spcAft>
                          <a:spcPts val="0"/>
                        </a:spcAft>
                        <a:buClr>
                          <a:srgbClr val="FFFFFF"/>
                        </a:buClr>
                        <a:buSzPts val="1800"/>
                        <a:buFont typeface="Arial"/>
                        <a:buNone/>
                      </a:pPr>
                      <a:r>
                        <a:rPr b="1" lang="en-US" sz="1800" u="none" cap="none" strike="noStrike">
                          <a:solidFill>
                            <a:srgbClr val="FFFFFF"/>
                          </a:solidFill>
                          <a:latin typeface="Arial"/>
                          <a:ea typeface="Arial"/>
                          <a:cs typeface="Arial"/>
                          <a:sym typeface="Arial"/>
                        </a:rPr>
                        <a:t>Transaction ID</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25400">
                      <a:solidFill>
                        <a:srgbClr val="FFFFFF"/>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ts val="1800"/>
                        <a:buFont typeface="Arial"/>
                        <a:buNone/>
                      </a:pPr>
                      <a:r>
                        <a:rPr b="1" lang="en-US" sz="1800" u="none" cap="none" strike="noStrike">
                          <a:solidFill>
                            <a:srgbClr val="FFFFFF"/>
                          </a:solidFill>
                          <a:latin typeface="Arial"/>
                          <a:ea typeface="Arial"/>
                          <a:cs typeface="Arial"/>
                          <a:sym typeface="Arial"/>
                        </a:rPr>
                        <a:t>Items</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25400">
                      <a:solidFill>
                        <a:srgbClr val="FFFFFF"/>
                      </a:solidFill>
                      <a:prstDash val="solid"/>
                      <a:round/>
                      <a:headEnd len="med" w="med" type="none"/>
                      <a:tailEnd len="med" w="med" type="none"/>
                    </a:lnB>
                    <a:solidFill>
                      <a:schemeClr val="accent1"/>
                    </a:solidFill>
                  </a:tcPr>
                </a:tc>
              </a:tr>
              <a:tr h="372975">
                <a:tc>
                  <a:txBody>
                    <a:bodyPr>
                      <a:noAutofit/>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2000</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25400">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A, B, C</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25400">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0D8E8"/>
                    </a:solidFill>
                  </a:tcPr>
                </a:tc>
              </a:tr>
              <a:tr h="356900">
                <a:tc>
                  <a:txBody>
                    <a:bodyPr>
                      <a:noAutofit/>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1000</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A, C</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E9EDF4"/>
                    </a:solidFill>
                  </a:tcPr>
                </a:tc>
              </a:tr>
              <a:tr h="356900">
                <a:tc>
                  <a:txBody>
                    <a:bodyPr>
                      <a:noAutofit/>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4000</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A, D</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0D8E8"/>
                    </a:solidFill>
                  </a:tcPr>
                </a:tc>
              </a:tr>
              <a:tr h="356900">
                <a:tc>
                  <a:txBody>
                    <a:bodyPr>
                      <a:noAutofit/>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5000</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B, E, F</a:t>
                      </a:r>
                      <a:endParaRPr/>
                    </a:p>
                  </a:txBody>
                  <a:tcPr marT="45725" marB="45725" marR="45725" marL="457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E9EDF4"/>
                    </a:solidFill>
                  </a:tcPr>
                </a:tc>
              </a:tr>
            </a:tbl>
          </a:graphicData>
        </a:graphic>
      </p:graphicFrame>
      <p:sp>
        <p:nvSpPr>
          <p:cNvPr id="522" name="Shape 52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Shape 527"/>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Definition: Association Rule</a:t>
            </a:r>
            <a:endParaRPr/>
          </a:p>
        </p:txBody>
      </p:sp>
      <p:grpSp>
        <p:nvGrpSpPr>
          <p:cNvPr id="528" name="Shape 528"/>
          <p:cNvGrpSpPr/>
          <p:nvPr/>
        </p:nvGrpSpPr>
        <p:grpSpPr>
          <a:xfrm>
            <a:off x="4995628" y="2822177"/>
            <a:ext cx="2983711" cy="1895478"/>
            <a:chOff x="-1" y="0"/>
            <a:chExt cx="2983710" cy="1895476"/>
          </a:xfrm>
        </p:grpSpPr>
        <p:sp>
          <p:nvSpPr>
            <p:cNvPr id="529" name="Shape 529"/>
            <p:cNvSpPr/>
            <p:nvPr/>
          </p:nvSpPr>
          <p:spPr>
            <a:xfrm>
              <a:off x="271462" y="0"/>
              <a:ext cx="662063" cy="247999"/>
            </a:xfrm>
            <a:prstGeom prst="rect">
              <a:avLst/>
            </a:prstGeom>
            <a:noFill/>
            <a:ln>
              <a:noFill/>
            </a:ln>
          </p:spPr>
          <p:txBody>
            <a:bodyPr anchorCtr="0" anchor="t" bIns="35075" lIns="35075" spcFirstLastPara="1" rIns="35075" wrap="square" tIns="35075">
              <a:noAutofit/>
            </a:bodyPr>
            <a:lstStyle/>
            <a:p>
              <a:pPr indent="0" lvl="0" marL="0" marR="0" rtl="0" algn="l">
                <a:lnSpc>
                  <a:spcPct val="100000"/>
                </a:lnSpc>
                <a:spcBef>
                  <a:spcPts val="0"/>
                </a:spcBef>
                <a:spcAft>
                  <a:spcPts val="0"/>
                </a:spcAft>
                <a:buClr>
                  <a:srgbClr val="FF0000"/>
                </a:buClr>
                <a:buSzPts val="1200"/>
                <a:buFont typeface="Calibri"/>
                <a:buNone/>
              </a:pPr>
              <a:r>
                <a:rPr b="1" i="0" lang="en-US" sz="1200" u="none" cap="none" strike="noStrike">
                  <a:solidFill>
                    <a:srgbClr val="FF0000"/>
                  </a:solidFill>
                  <a:latin typeface="Calibri"/>
                  <a:ea typeface="Calibri"/>
                  <a:cs typeface="Calibri"/>
                  <a:sym typeface="Calibri"/>
                </a:rPr>
                <a:t>Example:</a:t>
              </a:r>
              <a:endParaRPr/>
            </a:p>
          </p:txBody>
        </p:sp>
        <p:pic>
          <p:nvPicPr>
            <p:cNvPr id="530" name="Shape 530"/>
            <p:cNvPicPr preferRelativeResize="0"/>
            <p:nvPr/>
          </p:nvPicPr>
          <p:blipFill rotWithShape="1">
            <a:blip r:embed="rId3">
              <a:alphaModFix/>
            </a:blip>
            <a:srcRect b="0" l="0" r="0" t="0"/>
            <a:stretch/>
          </p:blipFill>
          <p:spPr>
            <a:xfrm>
              <a:off x="928687" y="286940"/>
              <a:ext cx="2037162" cy="284561"/>
            </a:xfrm>
            <a:prstGeom prst="rect">
              <a:avLst/>
            </a:prstGeom>
            <a:noFill/>
            <a:ln>
              <a:noFill/>
            </a:ln>
          </p:spPr>
        </p:pic>
        <p:pic>
          <p:nvPicPr>
            <p:cNvPr id="531" name="Shape 531"/>
            <p:cNvPicPr preferRelativeResize="0"/>
            <p:nvPr/>
          </p:nvPicPr>
          <p:blipFill rotWithShape="1">
            <a:blip r:embed="rId4">
              <a:alphaModFix/>
            </a:blip>
            <a:srcRect b="0" l="0" r="0" t="0"/>
            <a:stretch/>
          </p:blipFill>
          <p:spPr>
            <a:xfrm>
              <a:off x="54767" y="742950"/>
              <a:ext cx="2928942" cy="529830"/>
            </a:xfrm>
            <a:prstGeom prst="rect">
              <a:avLst/>
            </a:prstGeom>
            <a:noFill/>
            <a:ln>
              <a:noFill/>
            </a:ln>
          </p:spPr>
        </p:pic>
        <p:pic>
          <p:nvPicPr>
            <p:cNvPr id="532" name="Shape 532"/>
            <p:cNvPicPr preferRelativeResize="0"/>
            <p:nvPr/>
          </p:nvPicPr>
          <p:blipFill rotWithShape="1">
            <a:blip r:embed="rId5">
              <a:alphaModFix/>
            </a:blip>
            <a:srcRect b="0" l="0" r="0" t="0"/>
            <a:stretch/>
          </p:blipFill>
          <p:spPr>
            <a:xfrm>
              <a:off x="-1" y="1371600"/>
              <a:ext cx="2946800" cy="523876"/>
            </a:xfrm>
            <a:prstGeom prst="rect">
              <a:avLst/>
            </a:prstGeom>
            <a:noFill/>
            <a:ln>
              <a:noFill/>
            </a:ln>
          </p:spPr>
        </p:pic>
      </p:grpSp>
      <p:sp>
        <p:nvSpPr>
          <p:cNvPr id="533" name="Shape 533"/>
          <p:cNvSpPr/>
          <p:nvPr/>
        </p:nvSpPr>
        <p:spPr>
          <a:xfrm>
            <a:off x="428130" y="1107897"/>
            <a:ext cx="3940542" cy="3448565"/>
          </a:xfrm>
          <a:prstGeom prst="rect">
            <a:avLst/>
          </a:prstGeom>
          <a:noFill/>
          <a:ln>
            <a:noFill/>
          </a:ln>
        </p:spPr>
        <p:txBody>
          <a:bodyPr anchorCtr="0" anchor="t" bIns="33200" lIns="33200" spcFirstLastPara="1" rIns="33200" wrap="square" tIns="33200">
            <a:noAutofit/>
          </a:bodyPr>
          <a:lstStyle/>
          <a:p>
            <a:pPr indent="-227541" lvl="0" marL="227541" marR="0" rtl="0" algn="l">
              <a:lnSpc>
                <a:spcPct val="100000"/>
              </a:lnSpc>
              <a:spcBef>
                <a:spcPts val="0"/>
              </a:spcBef>
              <a:spcAft>
                <a:spcPts val="0"/>
              </a:spcAft>
              <a:buClr>
                <a:srgbClr val="000000"/>
              </a:buClr>
              <a:buSzPts val="975"/>
              <a:buFont typeface="Noto Sans Symbols"/>
              <a:buChar char="•"/>
            </a:pPr>
            <a:r>
              <a:rPr b="1" i="0" lang="en-US" sz="1300" u="none" cap="none" strike="noStrike">
                <a:solidFill>
                  <a:srgbClr val="000000"/>
                </a:solidFill>
                <a:latin typeface="Verdana"/>
                <a:ea typeface="Verdana"/>
                <a:cs typeface="Verdana"/>
                <a:sym typeface="Verdana"/>
              </a:rPr>
              <a:t>Association Rule</a:t>
            </a:r>
            <a:endParaRPr/>
          </a:p>
          <a:p>
            <a:pPr indent="-189441" lvl="1" marL="646641" marR="0" rtl="0" algn="l">
              <a:lnSpc>
                <a:spcPct val="100000"/>
              </a:lnSpc>
              <a:spcBef>
                <a:spcPts val="300"/>
              </a:spcBef>
              <a:spcAft>
                <a:spcPts val="0"/>
              </a:spcAft>
              <a:buClr>
                <a:srgbClr val="000000"/>
              </a:buClr>
              <a:buSzPts val="975"/>
              <a:buFont typeface="Noto Sans Symbols"/>
              <a:buChar char="●"/>
            </a:pPr>
            <a:r>
              <a:rPr b="0" i="0" lang="en-US" sz="1300" u="none" cap="none" strike="noStrike">
                <a:solidFill>
                  <a:srgbClr val="000000"/>
                </a:solidFill>
                <a:latin typeface="Verdana"/>
                <a:ea typeface="Verdana"/>
                <a:cs typeface="Verdana"/>
                <a:sym typeface="Verdana"/>
              </a:rPr>
              <a:t>An implication expression of the form </a:t>
            </a:r>
            <a:r>
              <a:rPr b="1" i="0" lang="en-US" sz="1300" u="none" cap="none" strike="noStrike">
                <a:solidFill>
                  <a:schemeClr val="accent1"/>
                </a:solidFill>
                <a:latin typeface="Verdana"/>
                <a:ea typeface="Verdana"/>
                <a:cs typeface="Verdana"/>
                <a:sym typeface="Verdana"/>
              </a:rPr>
              <a:t>X </a:t>
            </a:r>
            <a:r>
              <a:rPr b="0" i="0" lang="en-US" sz="1300" u="none" cap="none" strike="noStrike">
                <a:solidFill>
                  <a:schemeClr val="accent1"/>
                </a:solidFill>
                <a:latin typeface="Noto Sans Symbols"/>
                <a:ea typeface="Noto Sans Symbols"/>
                <a:cs typeface="Noto Sans Symbols"/>
                <a:sym typeface="Noto Sans Symbols"/>
              </a:rPr>
              <a:t>→</a:t>
            </a:r>
            <a:r>
              <a:rPr b="1" i="0" lang="en-US" sz="1300" u="none" cap="none" strike="noStrike">
                <a:solidFill>
                  <a:schemeClr val="accent1"/>
                </a:solidFill>
                <a:latin typeface="Verdana"/>
                <a:ea typeface="Verdana"/>
                <a:cs typeface="Verdana"/>
                <a:sym typeface="Verdana"/>
              </a:rPr>
              <a:t> Y</a:t>
            </a:r>
            <a:r>
              <a:rPr b="0" i="0" lang="en-US" sz="1300" u="none" cap="none" strike="noStrike">
                <a:solidFill>
                  <a:srgbClr val="000000"/>
                </a:solidFill>
                <a:latin typeface="Verdana"/>
                <a:ea typeface="Verdana"/>
                <a:cs typeface="Verdana"/>
                <a:sym typeface="Verdana"/>
              </a:rPr>
              <a:t>, where</a:t>
            </a:r>
            <a:r>
              <a:rPr b="0" i="0" lang="en-US" sz="1300" u="none" cap="none" strike="noStrike">
                <a:solidFill>
                  <a:schemeClr val="accent1"/>
                </a:solidFill>
                <a:latin typeface="Verdana"/>
                <a:ea typeface="Verdana"/>
                <a:cs typeface="Verdana"/>
                <a:sym typeface="Verdana"/>
              </a:rPr>
              <a:t> </a:t>
            </a:r>
            <a:r>
              <a:rPr b="1" i="0" lang="en-US" sz="1300" u="none" cap="none" strike="noStrike">
                <a:solidFill>
                  <a:schemeClr val="accent1"/>
                </a:solidFill>
                <a:latin typeface="Verdana"/>
                <a:ea typeface="Verdana"/>
                <a:cs typeface="Verdana"/>
                <a:sym typeface="Verdana"/>
              </a:rPr>
              <a:t>X</a:t>
            </a:r>
            <a:r>
              <a:rPr b="0" i="0" lang="en-US" sz="1300" u="none" cap="none" strike="noStrike">
                <a:solidFill>
                  <a:schemeClr val="accent1"/>
                </a:solidFill>
                <a:latin typeface="Verdana"/>
                <a:ea typeface="Verdana"/>
                <a:cs typeface="Verdana"/>
                <a:sym typeface="Verdana"/>
              </a:rPr>
              <a:t> </a:t>
            </a:r>
            <a:r>
              <a:rPr b="0" i="0" lang="en-US" sz="1300" u="none" cap="none" strike="noStrike">
                <a:solidFill>
                  <a:srgbClr val="000000"/>
                </a:solidFill>
                <a:latin typeface="Verdana"/>
                <a:ea typeface="Verdana"/>
                <a:cs typeface="Verdana"/>
                <a:sym typeface="Verdana"/>
              </a:rPr>
              <a:t>and </a:t>
            </a:r>
            <a:r>
              <a:rPr b="1" i="0" lang="en-US" sz="1300" u="none" cap="none" strike="noStrike">
                <a:solidFill>
                  <a:schemeClr val="accent1"/>
                </a:solidFill>
                <a:latin typeface="Verdana"/>
                <a:ea typeface="Verdana"/>
                <a:cs typeface="Verdana"/>
                <a:sym typeface="Verdana"/>
              </a:rPr>
              <a:t>Y</a:t>
            </a:r>
            <a:r>
              <a:rPr b="0" i="0" lang="en-US" sz="1300" u="none" cap="none" strike="noStrike">
                <a:solidFill>
                  <a:srgbClr val="000000"/>
                </a:solidFill>
                <a:latin typeface="Verdana"/>
                <a:ea typeface="Verdana"/>
                <a:cs typeface="Verdana"/>
                <a:sym typeface="Verdana"/>
              </a:rPr>
              <a:t> are non-overlapping itemsets</a:t>
            </a:r>
            <a:endParaRPr/>
          </a:p>
          <a:p>
            <a:pPr indent="-189441" lvl="1" marL="646641" marR="0" rtl="0" algn="l">
              <a:lnSpc>
                <a:spcPct val="100000"/>
              </a:lnSpc>
              <a:spcBef>
                <a:spcPts val="300"/>
              </a:spcBef>
              <a:spcAft>
                <a:spcPts val="0"/>
              </a:spcAft>
              <a:buClr>
                <a:srgbClr val="000000"/>
              </a:buClr>
              <a:buSzPts val="975"/>
              <a:buFont typeface="Noto Sans Symbols"/>
              <a:buChar char="●"/>
            </a:pPr>
            <a:r>
              <a:rPr b="0" i="0" lang="en-US" sz="1300" u="none" cap="none" strike="noStrike">
                <a:solidFill>
                  <a:srgbClr val="000000"/>
                </a:solidFill>
                <a:latin typeface="Verdana"/>
                <a:ea typeface="Verdana"/>
                <a:cs typeface="Verdana"/>
                <a:sym typeface="Verdana"/>
              </a:rPr>
              <a:t>Example:</a:t>
            </a:r>
            <a:br>
              <a:rPr b="0" i="0" lang="en-US" sz="1300" u="none" cap="none" strike="noStrike">
                <a:solidFill>
                  <a:srgbClr val="000000"/>
                </a:solidFill>
                <a:latin typeface="Verdana"/>
                <a:ea typeface="Verdana"/>
                <a:cs typeface="Verdana"/>
                <a:sym typeface="Verdana"/>
              </a:rPr>
            </a:br>
            <a:r>
              <a:rPr b="1" i="1" lang="en-US" sz="1300" u="none" cap="none" strike="noStrike">
                <a:solidFill>
                  <a:srgbClr val="000000"/>
                </a:solidFill>
                <a:latin typeface="Verdana"/>
                <a:ea typeface="Verdana"/>
                <a:cs typeface="Verdana"/>
                <a:sym typeface="Verdana"/>
              </a:rPr>
              <a:t>   {Milk, Diaper} </a:t>
            </a:r>
            <a:r>
              <a:rPr b="0" i="0" lang="en-US" sz="1300" u="none" cap="none" strike="noStrike">
                <a:solidFill>
                  <a:srgbClr val="000000"/>
                </a:solidFill>
                <a:latin typeface="Noto Sans Symbols"/>
                <a:ea typeface="Noto Sans Symbols"/>
                <a:cs typeface="Noto Sans Symbols"/>
                <a:sym typeface="Noto Sans Symbols"/>
              </a:rPr>
              <a:t>→</a:t>
            </a:r>
            <a:r>
              <a:rPr b="1" i="1" lang="en-US" sz="1300" u="none" cap="none" strike="noStrike">
                <a:solidFill>
                  <a:srgbClr val="000000"/>
                </a:solidFill>
                <a:latin typeface="Verdana"/>
                <a:ea typeface="Verdana"/>
                <a:cs typeface="Verdana"/>
                <a:sym typeface="Verdana"/>
              </a:rPr>
              <a:t> {Beer} </a:t>
            </a:r>
            <a:endParaRPr b="1" i="1" sz="1800" u="none" cap="none" strike="noStrike">
              <a:solidFill>
                <a:srgbClr val="000000"/>
              </a:solidFill>
              <a:latin typeface="Helvetica Neue"/>
              <a:ea typeface="Helvetica Neue"/>
              <a:cs typeface="Helvetica Neue"/>
              <a:sym typeface="Helvetica Neue"/>
            </a:endParaRPr>
          </a:p>
          <a:p>
            <a:pPr indent="457198" lvl="1" marL="0" marR="0" rtl="0" algn="l">
              <a:lnSpc>
                <a:spcPct val="100000"/>
              </a:lnSpc>
              <a:spcBef>
                <a:spcPts val="300"/>
              </a:spcBef>
              <a:spcAft>
                <a:spcPts val="0"/>
              </a:spcAft>
              <a:buClr>
                <a:srgbClr val="000000"/>
              </a:buClr>
              <a:buSzPts val="1800"/>
              <a:buFont typeface="Verdana"/>
              <a:buNone/>
            </a:pPr>
            <a:r>
              <a:t/>
            </a:r>
            <a:endParaRPr b="1" i="1" sz="1800" u="none" cap="none" strike="noStrike">
              <a:solidFill>
                <a:srgbClr val="000000"/>
              </a:solidFill>
              <a:latin typeface="Helvetica Neue"/>
              <a:ea typeface="Helvetica Neue"/>
              <a:cs typeface="Helvetica Neue"/>
              <a:sym typeface="Helvetica Neue"/>
            </a:endParaRPr>
          </a:p>
          <a:p>
            <a:pPr indent="-227541" lvl="0" marL="227541" marR="0" rtl="0" algn="l">
              <a:lnSpc>
                <a:spcPct val="100000"/>
              </a:lnSpc>
              <a:spcBef>
                <a:spcPts val="300"/>
              </a:spcBef>
              <a:spcAft>
                <a:spcPts val="0"/>
              </a:spcAft>
              <a:buClr>
                <a:srgbClr val="000000"/>
              </a:buClr>
              <a:buSzPts val="975"/>
              <a:buFont typeface="Noto Sans Symbols"/>
              <a:buChar char="•"/>
            </a:pPr>
            <a:r>
              <a:rPr b="1" i="0" lang="en-US" sz="1300" u="none" cap="none" strike="noStrike">
                <a:solidFill>
                  <a:srgbClr val="000000"/>
                </a:solidFill>
                <a:latin typeface="Verdana"/>
                <a:ea typeface="Verdana"/>
                <a:cs typeface="Verdana"/>
                <a:sym typeface="Verdana"/>
              </a:rPr>
              <a:t>Rule Evaluation Metrics</a:t>
            </a:r>
            <a:endParaRPr/>
          </a:p>
          <a:p>
            <a:pPr indent="-189441" lvl="1" marL="646641" marR="0" rtl="0" algn="l">
              <a:lnSpc>
                <a:spcPct val="100000"/>
              </a:lnSpc>
              <a:spcBef>
                <a:spcPts val="300"/>
              </a:spcBef>
              <a:spcAft>
                <a:spcPts val="0"/>
              </a:spcAft>
              <a:buClr>
                <a:srgbClr val="000000"/>
              </a:buClr>
              <a:buSzPts val="975"/>
              <a:buFont typeface="Noto Sans Symbols"/>
              <a:buChar char="●"/>
            </a:pPr>
            <a:r>
              <a:rPr b="1" i="0" lang="en-US" sz="1300" u="none" cap="none" strike="noStrike">
                <a:solidFill>
                  <a:srgbClr val="000000"/>
                </a:solidFill>
                <a:latin typeface="Verdana"/>
                <a:ea typeface="Verdana"/>
                <a:cs typeface="Verdana"/>
                <a:sym typeface="Verdana"/>
              </a:rPr>
              <a:t>Support (</a:t>
            </a:r>
            <a:r>
              <a:rPr b="1" i="0" lang="en-US" sz="1300" u="none" cap="none" strike="noStrike">
                <a:solidFill>
                  <a:schemeClr val="accent1"/>
                </a:solidFill>
                <a:latin typeface="Verdana"/>
                <a:ea typeface="Verdana"/>
                <a:cs typeface="Verdana"/>
                <a:sym typeface="Verdana"/>
              </a:rPr>
              <a:t>s</a:t>
            </a:r>
            <a:r>
              <a:rPr b="1" i="0" lang="en-US" sz="1300" u="none" cap="none" strike="noStrike">
                <a:solidFill>
                  <a:srgbClr val="000000"/>
                </a:solidFill>
                <a:latin typeface="Verdana"/>
                <a:ea typeface="Verdana"/>
                <a:cs typeface="Verdana"/>
                <a:sym typeface="Verdana"/>
              </a:rPr>
              <a:t>)‏</a:t>
            </a:r>
            <a:endParaRPr/>
          </a:p>
          <a:p>
            <a:pPr indent="-171450" lvl="2" marL="1085850" marR="0" rtl="0" algn="l">
              <a:lnSpc>
                <a:spcPct val="100000"/>
              </a:lnSpc>
              <a:spcBef>
                <a:spcPts val="300"/>
              </a:spcBef>
              <a:spcAft>
                <a:spcPts val="0"/>
              </a:spcAft>
              <a:buClr>
                <a:srgbClr val="000000"/>
              </a:buClr>
              <a:buSzPts val="845"/>
              <a:buFont typeface="Noto Sans Symbols"/>
              <a:buChar char="•"/>
            </a:pPr>
            <a:r>
              <a:rPr b="0" i="0" lang="en-US" sz="1300" u="none" cap="none" strike="noStrike">
                <a:solidFill>
                  <a:srgbClr val="000000"/>
                </a:solidFill>
                <a:latin typeface="Verdana"/>
                <a:ea typeface="Verdana"/>
                <a:cs typeface="Verdana"/>
                <a:sym typeface="Verdana"/>
              </a:rPr>
              <a:t>Fraction of transactions that contain both </a:t>
            </a:r>
            <a:r>
              <a:rPr b="1" i="0" lang="en-US" sz="1300" u="none" cap="none" strike="noStrike">
                <a:solidFill>
                  <a:schemeClr val="accent1"/>
                </a:solidFill>
                <a:latin typeface="Verdana"/>
                <a:ea typeface="Verdana"/>
                <a:cs typeface="Verdana"/>
                <a:sym typeface="Verdana"/>
              </a:rPr>
              <a:t>X</a:t>
            </a:r>
            <a:r>
              <a:rPr b="0" i="0" lang="en-US" sz="1300" u="none" cap="none" strike="noStrike">
                <a:solidFill>
                  <a:srgbClr val="000000"/>
                </a:solidFill>
                <a:latin typeface="Verdana"/>
                <a:ea typeface="Verdana"/>
                <a:cs typeface="Verdana"/>
                <a:sym typeface="Verdana"/>
              </a:rPr>
              <a:t> and </a:t>
            </a:r>
            <a:r>
              <a:rPr b="1" i="0" lang="en-US" sz="1300" u="none" cap="none" strike="noStrike">
                <a:solidFill>
                  <a:schemeClr val="accent1"/>
                </a:solidFill>
                <a:latin typeface="Verdana"/>
                <a:ea typeface="Verdana"/>
                <a:cs typeface="Verdana"/>
                <a:sym typeface="Verdana"/>
              </a:rPr>
              <a:t>Y</a:t>
            </a:r>
            <a:endParaRPr b="1" i="0" sz="1800" u="none" cap="none" strike="noStrike">
              <a:solidFill>
                <a:schemeClr val="accent1"/>
              </a:solidFill>
              <a:latin typeface="Helvetica Neue"/>
              <a:ea typeface="Helvetica Neue"/>
              <a:cs typeface="Helvetica Neue"/>
              <a:sym typeface="Helvetica Neue"/>
            </a:endParaRPr>
          </a:p>
          <a:p>
            <a:pPr indent="-189441" lvl="1" marL="646641" marR="0" rtl="0" algn="l">
              <a:lnSpc>
                <a:spcPct val="100000"/>
              </a:lnSpc>
              <a:spcBef>
                <a:spcPts val="300"/>
              </a:spcBef>
              <a:spcAft>
                <a:spcPts val="0"/>
              </a:spcAft>
              <a:buClr>
                <a:srgbClr val="000000"/>
              </a:buClr>
              <a:buSzPts val="975"/>
              <a:buFont typeface="Noto Sans Symbols"/>
              <a:buChar char="●"/>
            </a:pPr>
            <a:r>
              <a:rPr b="1" i="0" lang="en-US" sz="1300" u="none" cap="none" strike="noStrike">
                <a:solidFill>
                  <a:srgbClr val="000000"/>
                </a:solidFill>
                <a:latin typeface="Verdana"/>
                <a:ea typeface="Verdana"/>
                <a:cs typeface="Verdana"/>
                <a:sym typeface="Verdana"/>
              </a:rPr>
              <a:t>Confidence (</a:t>
            </a:r>
            <a:r>
              <a:rPr b="1" i="0" lang="en-US" sz="1300" u="none" cap="none" strike="noStrike">
                <a:solidFill>
                  <a:schemeClr val="accent1"/>
                </a:solidFill>
                <a:latin typeface="Verdana"/>
                <a:ea typeface="Verdana"/>
                <a:cs typeface="Verdana"/>
                <a:sym typeface="Verdana"/>
              </a:rPr>
              <a:t>c</a:t>
            </a:r>
            <a:r>
              <a:rPr b="1" i="0" lang="en-US" sz="1300" u="none" cap="none" strike="noStrike">
                <a:solidFill>
                  <a:srgbClr val="000000"/>
                </a:solidFill>
                <a:latin typeface="Verdana"/>
                <a:ea typeface="Verdana"/>
                <a:cs typeface="Verdana"/>
                <a:sym typeface="Verdana"/>
              </a:rPr>
              <a:t>)‏</a:t>
            </a:r>
            <a:endParaRPr/>
          </a:p>
          <a:p>
            <a:pPr indent="-171450" lvl="2" marL="1085850" marR="0" rtl="0" algn="l">
              <a:lnSpc>
                <a:spcPct val="100000"/>
              </a:lnSpc>
              <a:spcBef>
                <a:spcPts val="300"/>
              </a:spcBef>
              <a:spcAft>
                <a:spcPts val="0"/>
              </a:spcAft>
              <a:buClr>
                <a:srgbClr val="000000"/>
              </a:buClr>
              <a:buSzPts val="845"/>
              <a:buFont typeface="Noto Sans Symbols"/>
              <a:buChar char="•"/>
            </a:pPr>
            <a:r>
              <a:rPr b="0" i="0" lang="en-US" sz="1300" u="none" cap="none" strike="noStrike">
                <a:solidFill>
                  <a:srgbClr val="000000"/>
                </a:solidFill>
                <a:latin typeface="Verdana"/>
                <a:ea typeface="Verdana"/>
                <a:cs typeface="Verdana"/>
                <a:sym typeface="Verdana"/>
              </a:rPr>
              <a:t>Measures how often items in </a:t>
            </a:r>
            <a:r>
              <a:rPr b="1" i="0" lang="en-US" sz="1300" u="none" cap="none" strike="noStrike">
                <a:solidFill>
                  <a:schemeClr val="accent1"/>
                </a:solidFill>
                <a:latin typeface="Verdana"/>
                <a:ea typeface="Verdana"/>
                <a:cs typeface="Verdana"/>
                <a:sym typeface="Verdana"/>
              </a:rPr>
              <a:t>Y</a:t>
            </a:r>
            <a:r>
              <a:rPr b="0" i="0" lang="en-US" sz="1300" u="none" cap="none" strike="noStrike">
                <a:solidFill>
                  <a:srgbClr val="000000"/>
                </a:solidFill>
                <a:latin typeface="Verdana"/>
                <a:ea typeface="Verdana"/>
                <a:cs typeface="Verdana"/>
                <a:sym typeface="Verdana"/>
              </a:rPr>
              <a:t> </a:t>
            </a:r>
            <a:br>
              <a:rPr b="0" i="0" lang="en-US" sz="1300" u="none" cap="none" strike="noStrike">
                <a:solidFill>
                  <a:srgbClr val="000000"/>
                </a:solidFill>
                <a:latin typeface="Verdana"/>
                <a:ea typeface="Verdana"/>
                <a:cs typeface="Verdana"/>
                <a:sym typeface="Verdana"/>
              </a:rPr>
            </a:br>
            <a:r>
              <a:rPr b="0" i="0" lang="en-US" sz="1300" u="none" cap="none" strike="noStrike">
                <a:solidFill>
                  <a:srgbClr val="000000"/>
                </a:solidFill>
                <a:latin typeface="Verdana"/>
                <a:ea typeface="Verdana"/>
                <a:cs typeface="Verdana"/>
                <a:sym typeface="Verdana"/>
              </a:rPr>
              <a:t>appear in transactions that</a:t>
            </a:r>
            <a:br>
              <a:rPr b="0" i="0" lang="en-US" sz="1300" u="none" cap="none" strike="noStrike">
                <a:solidFill>
                  <a:srgbClr val="000000"/>
                </a:solidFill>
                <a:latin typeface="Verdana"/>
                <a:ea typeface="Verdana"/>
                <a:cs typeface="Verdana"/>
                <a:sym typeface="Verdana"/>
              </a:rPr>
            </a:br>
            <a:r>
              <a:rPr b="0" i="0" lang="en-US" sz="1300" u="none" cap="none" strike="noStrike">
                <a:solidFill>
                  <a:srgbClr val="000000"/>
                </a:solidFill>
                <a:latin typeface="Verdana"/>
                <a:ea typeface="Verdana"/>
                <a:cs typeface="Verdana"/>
                <a:sym typeface="Verdana"/>
              </a:rPr>
              <a:t>contain </a:t>
            </a:r>
            <a:r>
              <a:rPr b="1" i="0" lang="en-US" sz="1300" u="none" cap="none" strike="noStrike">
                <a:solidFill>
                  <a:schemeClr val="accent1"/>
                </a:solidFill>
                <a:latin typeface="Verdana"/>
                <a:ea typeface="Verdana"/>
                <a:cs typeface="Verdana"/>
                <a:sym typeface="Verdana"/>
              </a:rPr>
              <a:t>X</a:t>
            </a:r>
            <a:endParaRPr/>
          </a:p>
        </p:txBody>
      </p:sp>
      <p:pic>
        <p:nvPicPr>
          <p:cNvPr id="534" name="Shape 534"/>
          <p:cNvPicPr preferRelativeResize="0"/>
          <p:nvPr/>
        </p:nvPicPr>
        <p:blipFill rotWithShape="1">
          <a:blip r:embed="rId6">
            <a:alphaModFix/>
          </a:blip>
          <a:srcRect b="0" l="0" r="0" t="0"/>
          <a:stretch/>
        </p:blipFill>
        <p:spPr>
          <a:xfrm>
            <a:off x="4954937" y="945949"/>
            <a:ext cx="3065091" cy="1839055"/>
          </a:xfrm>
          <a:prstGeom prst="rect">
            <a:avLst/>
          </a:prstGeom>
          <a:noFill/>
          <a:ln>
            <a:noFill/>
          </a:ln>
        </p:spPr>
      </p:pic>
      <p:sp>
        <p:nvSpPr>
          <p:cNvPr id="535" name="Shape 53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Shape 540"/>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Computing support and confidence</a:t>
            </a:r>
            <a:endParaRPr/>
          </a:p>
        </p:txBody>
      </p:sp>
      <p:sp>
        <p:nvSpPr>
          <p:cNvPr id="541" name="Shape 541"/>
          <p:cNvSpPr/>
          <p:nvPr/>
        </p:nvSpPr>
        <p:spPr>
          <a:xfrm>
            <a:off x="455954" y="1210292"/>
            <a:ext cx="3410893" cy="985615"/>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rgbClr val="000000"/>
              </a:buClr>
              <a:buSzPts val="1800"/>
              <a:buFont typeface="Calibri"/>
              <a:buNone/>
            </a:pPr>
            <a:r>
              <a:rPr b="0" i="0" lang="en-US" sz="1800" u="sng" cap="none" strike="noStrike">
                <a:solidFill>
                  <a:srgbClr val="000000"/>
                </a:solidFill>
                <a:latin typeface="Calibri"/>
                <a:ea typeface="Calibri"/>
                <a:cs typeface="Calibri"/>
                <a:sym typeface="Calibri"/>
              </a:rPr>
              <a:t>TID	date		items_bought</a:t>
            </a:r>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100	10/10/99		{F,A,D,B}</a:t>
            </a:r>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200	15/10/99		{D,A,C,E,B}</a:t>
            </a:r>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300	19/10/99		{C,A,B,E}</a:t>
            </a:r>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400	20/10/99		{B,A,D}</a:t>
            </a:r>
            <a:endParaRPr/>
          </a:p>
        </p:txBody>
      </p:sp>
      <p:sp>
        <p:nvSpPr>
          <p:cNvPr id="542" name="Shape 542"/>
          <p:cNvSpPr/>
          <p:nvPr/>
        </p:nvSpPr>
        <p:spPr>
          <a:xfrm>
            <a:off x="397527" y="2452720"/>
            <a:ext cx="6629401" cy="373379"/>
          </a:xfrm>
          <a:prstGeom prst="rect">
            <a:avLst/>
          </a:prstGeom>
          <a:noFill/>
          <a:ln>
            <a:noFill/>
          </a:ln>
        </p:spPr>
        <p:txBody>
          <a:bodyPr anchorCtr="0" anchor="t" bIns="34275" lIns="34275" spcFirstLastPara="1" rIns="34275" wrap="square" tIns="34275">
            <a:noAutofit/>
          </a:bodyPr>
          <a:lstStyle/>
          <a:p>
            <a:pPr indent="-255984" lvl="0" marL="255984"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What is the </a:t>
            </a:r>
            <a:r>
              <a:rPr b="1" i="1" lang="en-US" sz="2000" u="none" cap="none" strike="noStrike">
                <a:solidFill>
                  <a:srgbClr val="000000"/>
                </a:solidFill>
                <a:latin typeface="Calibri"/>
                <a:ea typeface="Calibri"/>
                <a:cs typeface="Calibri"/>
                <a:sym typeface="Calibri"/>
              </a:rPr>
              <a:t>support</a:t>
            </a:r>
            <a:r>
              <a:rPr b="0" i="0" lang="en-US" sz="2000" u="none" cap="none" strike="noStrike">
                <a:solidFill>
                  <a:srgbClr val="000000"/>
                </a:solidFill>
                <a:latin typeface="Calibri"/>
                <a:ea typeface="Calibri"/>
                <a:cs typeface="Calibri"/>
                <a:sym typeface="Calibri"/>
              </a:rPr>
              <a:t> and </a:t>
            </a:r>
            <a:r>
              <a:rPr b="1" i="1" lang="en-US" sz="2000" u="none" cap="none" strike="noStrike">
                <a:solidFill>
                  <a:srgbClr val="000000"/>
                </a:solidFill>
                <a:latin typeface="Calibri"/>
                <a:ea typeface="Calibri"/>
                <a:cs typeface="Calibri"/>
                <a:sym typeface="Calibri"/>
              </a:rPr>
              <a:t>confidence </a:t>
            </a:r>
            <a:r>
              <a:rPr b="0" i="0" lang="en-US" sz="2000" u="none" cap="none" strike="noStrike">
                <a:solidFill>
                  <a:srgbClr val="000000"/>
                </a:solidFill>
                <a:latin typeface="Calibri"/>
                <a:ea typeface="Calibri"/>
                <a:cs typeface="Calibri"/>
                <a:sym typeface="Calibri"/>
              </a:rPr>
              <a:t>of the rule: </a:t>
            </a:r>
            <a:r>
              <a:rPr b="0" i="0" lang="en-US" sz="2000" u="none" cap="none" strike="noStrike">
                <a:solidFill>
                  <a:schemeClr val="accent1"/>
                </a:solidFill>
                <a:latin typeface="Calibri"/>
                <a:ea typeface="Calibri"/>
                <a:cs typeface="Calibri"/>
                <a:sym typeface="Calibri"/>
              </a:rPr>
              <a:t>{B,D} </a:t>
            </a:r>
            <a:r>
              <a:rPr b="0" i="0" lang="en-US" sz="2000" u="none" cap="none" strike="noStrike">
                <a:solidFill>
                  <a:schemeClr val="accent1"/>
                </a:solidFill>
                <a:latin typeface="Noto Sans Symbols"/>
                <a:ea typeface="Noto Sans Symbols"/>
                <a:cs typeface="Noto Sans Symbols"/>
                <a:sym typeface="Noto Sans Symbols"/>
              </a:rPr>
              <a:t>→</a:t>
            </a:r>
            <a:r>
              <a:rPr b="0" i="0" lang="en-US" sz="2000" u="none" cap="none" strike="noStrike">
                <a:solidFill>
                  <a:schemeClr val="accent1"/>
                </a:solidFill>
                <a:latin typeface="Calibri"/>
                <a:ea typeface="Calibri"/>
                <a:cs typeface="Calibri"/>
                <a:sym typeface="Calibri"/>
              </a:rPr>
              <a:t> {A}</a:t>
            </a:r>
            <a:endParaRPr/>
          </a:p>
        </p:txBody>
      </p:sp>
      <p:sp>
        <p:nvSpPr>
          <p:cNvPr id="543" name="Shape 543"/>
          <p:cNvSpPr/>
          <p:nvPr/>
        </p:nvSpPr>
        <p:spPr>
          <a:xfrm>
            <a:off x="454677" y="2885302"/>
            <a:ext cx="6515101" cy="705199"/>
          </a:xfrm>
          <a:prstGeom prst="rect">
            <a:avLst/>
          </a:prstGeom>
          <a:noFill/>
          <a:ln>
            <a:noFill/>
          </a:ln>
        </p:spPr>
        <p:txBody>
          <a:bodyPr anchorCtr="0" anchor="t" bIns="35075" lIns="35075" spcFirstLastPara="1" rIns="35075" wrap="square" tIns="35075">
            <a:noAutofit/>
          </a:bodyPr>
          <a:lstStyle/>
          <a:p>
            <a:pPr indent="-243794" lvl="0" marL="243794" marR="0" rtl="0" algn="l">
              <a:lnSpc>
                <a:spcPct val="100000"/>
              </a:lnSpc>
              <a:spcBef>
                <a:spcPts val="0"/>
              </a:spcBef>
              <a:spcAft>
                <a:spcPts val="0"/>
              </a:spcAft>
              <a:buClr>
                <a:srgbClr val="000000"/>
              </a:buClr>
              <a:buSzPts val="1500"/>
              <a:buFont typeface="Noto Sans Symbols"/>
              <a:buChar char="•"/>
            </a:pPr>
            <a:r>
              <a:rPr b="0" i="0" lang="en-US" sz="2000" u="none" cap="none" strike="noStrike">
                <a:solidFill>
                  <a:srgbClr val="000000"/>
                </a:solidFill>
                <a:latin typeface="Verdana"/>
                <a:ea typeface="Verdana"/>
                <a:cs typeface="Verdana"/>
                <a:sym typeface="Verdana"/>
              </a:rPr>
              <a:t>Support:</a:t>
            </a:r>
            <a:endParaRPr/>
          </a:p>
          <a:p>
            <a:pPr indent="-213121" lvl="1" marL="670321" marR="0" rtl="0" algn="l">
              <a:lnSpc>
                <a:spcPct val="100000"/>
              </a:lnSpc>
              <a:spcBef>
                <a:spcPts val="400"/>
              </a:spcBef>
              <a:spcAft>
                <a:spcPts val="0"/>
              </a:spcAft>
              <a:buClr>
                <a:srgbClr val="000000"/>
              </a:buClr>
              <a:buSzPts val="1350"/>
              <a:buFont typeface="Noto Sans Symbols"/>
              <a:buChar char="●"/>
            </a:pPr>
            <a:r>
              <a:rPr b="0" i="0" lang="en-US" sz="1800" u="none" cap="none" strike="noStrike">
                <a:solidFill>
                  <a:srgbClr val="000000"/>
                </a:solidFill>
                <a:latin typeface="Verdana"/>
                <a:ea typeface="Verdana"/>
                <a:cs typeface="Verdana"/>
                <a:sym typeface="Verdana"/>
              </a:rPr>
              <a:t>percentage of tuples that contain {A,B,D} =</a:t>
            </a:r>
            <a:endParaRPr/>
          </a:p>
        </p:txBody>
      </p:sp>
      <p:sp>
        <p:nvSpPr>
          <p:cNvPr id="544" name="Shape 544"/>
          <p:cNvSpPr/>
          <p:nvPr/>
        </p:nvSpPr>
        <p:spPr>
          <a:xfrm>
            <a:off x="454677" y="3741515"/>
            <a:ext cx="6515101" cy="374999"/>
          </a:xfrm>
          <a:prstGeom prst="rect">
            <a:avLst/>
          </a:prstGeom>
          <a:noFill/>
          <a:ln>
            <a:noFill/>
          </a:ln>
        </p:spPr>
        <p:txBody>
          <a:bodyPr anchorCtr="0" anchor="t" bIns="35075" lIns="35075" spcFirstLastPara="1" rIns="35075" wrap="square" tIns="35075">
            <a:noAutofit/>
          </a:bodyPr>
          <a:lstStyle/>
          <a:p>
            <a:pPr indent="-243794" lvl="0" marL="243794" marR="0" rtl="0" algn="l">
              <a:lnSpc>
                <a:spcPct val="100000"/>
              </a:lnSpc>
              <a:spcBef>
                <a:spcPts val="0"/>
              </a:spcBef>
              <a:spcAft>
                <a:spcPts val="0"/>
              </a:spcAft>
              <a:buClr>
                <a:srgbClr val="000000"/>
              </a:buClr>
              <a:buSzPts val="1500"/>
              <a:buFont typeface="Noto Sans Symbols"/>
              <a:buChar char="•"/>
            </a:pPr>
            <a:r>
              <a:rPr b="0" i="0" lang="en-US" sz="2000" u="none" cap="none" strike="noStrike">
                <a:solidFill>
                  <a:srgbClr val="000000"/>
                </a:solidFill>
                <a:latin typeface="Verdana"/>
                <a:ea typeface="Verdana"/>
                <a:cs typeface="Verdana"/>
                <a:sym typeface="Verdana"/>
              </a:rPr>
              <a:t>Confidence:</a:t>
            </a:r>
            <a:endParaRPr/>
          </a:p>
        </p:txBody>
      </p:sp>
      <p:pic>
        <p:nvPicPr>
          <p:cNvPr id="545" name="Shape 545"/>
          <p:cNvPicPr preferRelativeResize="0"/>
          <p:nvPr/>
        </p:nvPicPr>
        <p:blipFill rotWithShape="1">
          <a:blip r:embed="rId3">
            <a:alphaModFix/>
          </a:blip>
          <a:srcRect b="0" l="0" r="0" t="0"/>
          <a:stretch/>
        </p:blipFill>
        <p:spPr>
          <a:xfrm>
            <a:off x="1715547" y="4172168"/>
            <a:ext cx="3993360" cy="652464"/>
          </a:xfrm>
          <a:prstGeom prst="rect">
            <a:avLst/>
          </a:prstGeom>
          <a:noFill/>
          <a:ln>
            <a:noFill/>
          </a:ln>
        </p:spPr>
      </p:pic>
      <p:sp>
        <p:nvSpPr>
          <p:cNvPr id="546" name="Shape 546"/>
          <p:cNvSpPr/>
          <p:nvPr/>
        </p:nvSpPr>
        <p:spPr>
          <a:xfrm>
            <a:off x="6302983" y="3222932"/>
            <a:ext cx="520862" cy="373919"/>
          </a:xfrm>
          <a:prstGeom prst="rect">
            <a:avLst/>
          </a:prstGeom>
          <a:noFill/>
          <a:ln>
            <a:noFill/>
          </a:ln>
        </p:spPr>
        <p:txBody>
          <a:bodyPr anchorCtr="0" anchor="t" bIns="34550" lIns="34550" spcFirstLastPara="1" rIns="34550" wrap="square" tIns="34550">
            <a:noAutofit/>
          </a:bodyPr>
          <a:lstStyle/>
          <a:p>
            <a:pPr indent="0" lvl="0" marL="0" marR="0" rtl="0" algn="l">
              <a:lnSpc>
                <a:spcPct val="100000"/>
              </a:lnSpc>
              <a:spcBef>
                <a:spcPts val="0"/>
              </a:spcBef>
              <a:spcAft>
                <a:spcPts val="0"/>
              </a:spcAft>
              <a:buClr>
                <a:srgbClr val="3F6696"/>
              </a:buClr>
              <a:buSzPts val="2000"/>
              <a:buFont typeface="Calibri"/>
              <a:buNone/>
            </a:pPr>
            <a:r>
              <a:rPr b="0" i="0" lang="en-US" sz="2000" u="none" cap="none" strike="noStrike">
                <a:solidFill>
                  <a:srgbClr val="3F6696"/>
                </a:solidFill>
                <a:latin typeface="Calibri"/>
                <a:ea typeface="Calibri"/>
                <a:cs typeface="Calibri"/>
                <a:sym typeface="Calibri"/>
              </a:rPr>
              <a:t>75%</a:t>
            </a:r>
            <a:endParaRPr/>
          </a:p>
        </p:txBody>
      </p:sp>
      <p:sp>
        <p:nvSpPr>
          <p:cNvPr id="547" name="Shape 547"/>
          <p:cNvSpPr/>
          <p:nvPr/>
        </p:nvSpPr>
        <p:spPr>
          <a:xfrm>
            <a:off x="5801597" y="4311439"/>
            <a:ext cx="649598" cy="373919"/>
          </a:xfrm>
          <a:prstGeom prst="rect">
            <a:avLst/>
          </a:prstGeom>
          <a:noFill/>
          <a:ln>
            <a:noFill/>
          </a:ln>
        </p:spPr>
        <p:txBody>
          <a:bodyPr anchorCtr="0" anchor="t" bIns="34550" lIns="34550" spcFirstLastPara="1" rIns="34550" wrap="square" tIns="34550">
            <a:noAutofit/>
          </a:bodyPr>
          <a:lstStyle/>
          <a:p>
            <a:pPr indent="0" lvl="0" marL="0" marR="0" rtl="0" algn="l">
              <a:lnSpc>
                <a:spcPct val="100000"/>
              </a:lnSpc>
              <a:spcBef>
                <a:spcPts val="0"/>
              </a:spcBef>
              <a:spcAft>
                <a:spcPts val="0"/>
              </a:spcAft>
              <a:buClr>
                <a:srgbClr val="3F6696"/>
              </a:buClr>
              <a:buSzPts val="2000"/>
              <a:buFont typeface="Calibri"/>
              <a:buNone/>
            </a:pPr>
            <a:r>
              <a:rPr b="0" i="0" lang="en-US" sz="2000" u="none" cap="none" strike="noStrike">
                <a:solidFill>
                  <a:srgbClr val="3F6696"/>
                </a:solidFill>
                <a:latin typeface="Calibri"/>
                <a:ea typeface="Calibri"/>
                <a:cs typeface="Calibri"/>
                <a:sym typeface="Calibri"/>
              </a:rPr>
              <a:t>100%</a:t>
            </a:r>
            <a:endParaRPr/>
          </a:p>
        </p:txBody>
      </p:sp>
      <p:sp>
        <p:nvSpPr>
          <p:cNvPr id="548" name="Shape 54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Association-rule mining task</a:t>
            </a:r>
            <a:endParaRPr/>
          </a:p>
        </p:txBody>
      </p:sp>
      <p:sp>
        <p:nvSpPr>
          <p:cNvPr id="554" name="Shape 554"/>
          <p:cNvSpPr/>
          <p:nvPr/>
        </p:nvSpPr>
        <p:spPr>
          <a:xfrm>
            <a:off x="422088" y="1254653"/>
            <a:ext cx="6343653" cy="12549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Given a set of transactions </a:t>
            </a:r>
            <a:r>
              <a:rPr b="1" i="0" lang="en-US" sz="1800" u="none" cap="none" strike="noStrike">
                <a:solidFill>
                  <a:schemeClr val="accent1"/>
                </a:solidFill>
                <a:latin typeface="Arial"/>
                <a:ea typeface="Arial"/>
                <a:cs typeface="Arial"/>
                <a:sym typeface="Arial"/>
              </a:rPr>
              <a:t>D</a:t>
            </a:r>
            <a:r>
              <a:rPr b="0" i="0" lang="en-US" sz="1800" u="none" cap="none" strike="noStrike">
                <a:solidFill>
                  <a:srgbClr val="000000"/>
                </a:solidFill>
                <a:latin typeface="Arial"/>
                <a:ea typeface="Arial"/>
                <a:cs typeface="Arial"/>
                <a:sym typeface="Arial"/>
              </a:rPr>
              <a:t>, the goal of association rule mining is to find </a:t>
            </a:r>
            <a:r>
              <a:rPr b="1" i="0" lang="en-US" sz="1800" u="none" cap="none" strike="noStrike">
                <a:solidFill>
                  <a:srgbClr val="000000"/>
                </a:solidFill>
                <a:latin typeface="Arial"/>
                <a:ea typeface="Arial"/>
                <a:cs typeface="Arial"/>
                <a:sym typeface="Arial"/>
              </a:rPr>
              <a:t>all</a:t>
            </a:r>
            <a:r>
              <a:rPr b="0" i="0" lang="en-US" sz="1800" u="none" cap="none" strike="noStrike">
                <a:solidFill>
                  <a:srgbClr val="000000"/>
                </a:solidFill>
                <a:latin typeface="Arial"/>
                <a:ea typeface="Arial"/>
                <a:cs typeface="Arial"/>
                <a:sym typeface="Arial"/>
              </a:rPr>
              <a:t> rules having </a:t>
            </a:r>
            <a:endParaRPr/>
          </a:p>
          <a:p>
            <a:pPr indent="-243793" lvl="1" marL="700993" marR="0" rtl="0" algn="l">
              <a:lnSpc>
                <a:spcPct val="100000"/>
              </a:lnSpc>
              <a:spcBef>
                <a:spcPts val="5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support ≥ </a:t>
            </a:r>
            <a:r>
              <a:rPr b="1" i="1" lang="en-US" sz="1800" u="none" cap="none" strike="noStrike">
                <a:solidFill>
                  <a:srgbClr val="000000"/>
                </a:solidFill>
                <a:latin typeface="Arial"/>
                <a:ea typeface="Arial"/>
                <a:cs typeface="Arial"/>
                <a:sym typeface="Arial"/>
              </a:rPr>
              <a:t>minsup</a:t>
            </a:r>
            <a:r>
              <a:rPr b="0" i="1" lang="en-US" sz="1800" u="none" cap="none" strike="noStrike">
                <a:solidFill>
                  <a:srgbClr val="000000"/>
                </a:solidFill>
                <a:latin typeface="Arial"/>
                <a:ea typeface="Arial"/>
                <a:cs typeface="Arial"/>
                <a:sym typeface="Arial"/>
              </a:rPr>
              <a:t> </a:t>
            </a:r>
            <a:r>
              <a:rPr b="0" i="0" lang="en-US" sz="1800" u="none" cap="none" strike="noStrike">
                <a:solidFill>
                  <a:srgbClr val="000000"/>
                </a:solidFill>
                <a:latin typeface="Arial"/>
                <a:ea typeface="Arial"/>
                <a:cs typeface="Arial"/>
                <a:sym typeface="Arial"/>
              </a:rPr>
              <a:t>threshold</a:t>
            </a:r>
            <a:endParaRPr/>
          </a:p>
          <a:p>
            <a:pPr indent="-243793" lvl="1" marL="700993" marR="0" rtl="0" algn="l">
              <a:lnSpc>
                <a:spcPct val="100000"/>
              </a:lnSpc>
              <a:spcBef>
                <a:spcPts val="5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confidence ≥ </a:t>
            </a:r>
            <a:r>
              <a:rPr b="1" i="1" lang="en-US" sz="1800" u="none" cap="none" strike="noStrike">
                <a:solidFill>
                  <a:srgbClr val="000000"/>
                </a:solidFill>
                <a:latin typeface="Arial"/>
                <a:ea typeface="Arial"/>
                <a:cs typeface="Arial"/>
                <a:sym typeface="Arial"/>
              </a:rPr>
              <a:t>minconf  </a:t>
            </a:r>
            <a:r>
              <a:rPr b="0" i="0" lang="en-US" sz="1800" u="none" cap="none" strike="noStrike">
                <a:solidFill>
                  <a:srgbClr val="000000"/>
                </a:solidFill>
                <a:latin typeface="Arial"/>
                <a:ea typeface="Arial"/>
                <a:cs typeface="Arial"/>
                <a:sym typeface="Arial"/>
              </a:rPr>
              <a:t>threshold</a:t>
            </a:r>
            <a:endParaRPr/>
          </a:p>
        </p:txBody>
      </p:sp>
      <p:sp>
        <p:nvSpPr>
          <p:cNvPr id="555" name="Shape 555"/>
          <p:cNvSpPr/>
          <p:nvPr/>
        </p:nvSpPr>
        <p:spPr>
          <a:xfrm>
            <a:off x="2119713" y="3859534"/>
            <a:ext cx="4383091" cy="362945"/>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Beyond the scope of the current course!</a:t>
            </a:r>
            <a:endParaRPr/>
          </a:p>
        </p:txBody>
      </p:sp>
      <p:sp>
        <p:nvSpPr>
          <p:cNvPr id="556" name="Shape 556"/>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Shape 56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Direct discrimination</a:t>
            </a:r>
            <a:endParaRPr/>
          </a:p>
        </p:txBody>
      </p:sp>
      <p:sp>
        <p:nvSpPr>
          <p:cNvPr id="562" name="Shape 562"/>
          <p:cNvSpPr/>
          <p:nvPr/>
        </p:nvSpPr>
        <p:spPr>
          <a:xfrm>
            <a:off x="6249137" y="951726"/>
            <a:ext cx="2273659" cy="3761747"/>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3" name="Shape 563"/>
          <p:cNvSpPr/>
          <p:nvPr/>
        </p:nvSpPr>
        <p:spPr>
          <a:xfrm>
            <a:off x="6651187" y="1667321"/>
            <a:ext cx="1554373" cy="716725"/>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4" name="Shape 564"/>
          <p:cNvSpPr/>
          <p:nvPr/>
        </p:nvSpPr>
        <p:spPr>
          <a:xfrm>
            <a:off x="384722" y="1176349"/>
            <a:ext cx="5355594" cy="3560710"/>
          </a:xfrm>
          <a:prstGeom prst="rect">
            <a:avLst/>
          </a:prstGeom>
          <a:noFill/>
          <a:ln>
            <a:noFill/>
          </a:ln>
        </p:spPr>
        <p:txBody>
          <a:bodyPr anchorCtr="0" anchor="t" bIns="0" lIns="0" spcFirstLastPara="1" rIns="0" wrap="square" tIns="0">
            <a:noAutofit/>
          </a:bodyPr>
          <a:lstStyle/>
          <a:p>
            <a:pPr indent="12700" lvl="0" marL="0" marR="104139"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Direct discrimination implies rules or procedures  that impose ‘disproportionate burdens’ on minorities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Potentially Discriminatory (PD) rules are any classification rule of the form:</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469265"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 B → C</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where A is a PD group (B is called a "context")</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1C4487"/>
              </a:buClr>
              <a:buSzPts val="1800"/>
              <a:buFont typeface="Arial"/>
              <a:buNone/>
            </a:pPr>
            <a:r>
              <a:rPr b="1" i="0" lang="en-US" sz="1800" u="none" cap="none" strike="noStrike">
                <a:solidFill>
                  <a:srgbClr val="1C4487"/>
                </a:solidFill>
                <a:latin typeface="Arial"/>
                <a:ea typeface="Arial"/>
                <a:cs typeface="Arial"/>
                <a:sym typeface="Arial"/>
              </a:rPr>
              <a:t>Example:</a:t>
            </a:r>
            <a:endParaRPr/>
          </a:p>
          <a:p>
            <a:pPr indent="12700" lvl="0" marL="0" marR="0" rtl="0" algn="l">
              <a:lnSpc>
                <a:spcPct val="100000"/>
              </a:lnSpc>
              <a:spcBef>
                <a:spcPts val="30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gender="female", saving_status="no known savings"</a:t>
            </a:r>
            <a:endParaRPr/>
          </a:p>
          <a:p>
            <a:pPr indent="469265" lvl="0" marL="0" marR="0" rtl="0" algn="l">
              <a:lnSpc>
                <a:spcPct val="100000"/>
              </a:lnSpc>
              <a:spcBef>
                <a:spcPts val="30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 credit=no</a:t>
            </a:r>
            <a:endParaRPr/>
          </a:p>
        </p:txBody>
      </p:sp>
      <p:sp>
        <p:nvSpPr>
          <p:cNvPr id="565" name="Shape 56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Shape 57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Favoritist PD rules</a:t>
            </a:r>
            <a:endParaRPr/>
          </a:p>
        </p:txBody>
      </p:sp>
      <p:sp>
        <p:nvSpPr>
          <p:cNvPr id="571" name="Shape 571"/>
          <p:cNvSpPr/>
          <p:nvPr/>
        </p:nvSpPr>
        <p:spPr>
          <a:xfrm>
            <a:off x="384724" y="1157652"/>
            <a:ext cx="4554855"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Is unveiled by looking at PD rules of the form</a:t>
            </a:r>
            <a:endParaRPr/>
          </a:p>
        </p:txBody>
      </p:sp>
      <p:sp>
        <p:nvSpPr>
          <p:cNvPr id="572" name="Shape 572"/>
          <p:cNvSpPr/>
          <p:nvPr/>
        </p:nvSpPr>
        <p:spPr>
          <a:xfrm>
            <a:off x="841923" y="1672002"/>
            <a:ext cx="976632"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 B → C</a:t>
            </a:r>
            <a:endParaRPr/>
          </a:p>
        </p:txBody>
      </p:sp>
      <p:sp>
        <p:nvSpPr>
          <p:cNvPr id="573" name="Shape 573"/>
          <p:cNvSpPr/>
          <p:nvPr/>
        </p:nvSpPr>
        <p:spPr>
          <a:xfrm>
            <a:off x="384724" y="2146344"/>
            <a:ext cx="4542155" cy="563767"/>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where C grants some benefit and A refers to a favored  group.</a:t>
            </a:r>
            <a:endParaRPr/>
          </a:p>
        </p:txBody>
      </p:sp>
      <p:sp>
        <p:nvSpPr>
          <p:cNvPr id="574" name="Shape 574"/>
          <p:cNvSpPr/>
          <p:nvPr/>
        </p:nvSpPr>
        <p:spPr>
          <a:xfrm>
            <a:off x="6987836" y="3594267"/>
            <a:ext cx="1484600" cy="1005326"/>
          </a:xfrm>
          <a:custGeom>
            <a:pathLst>
              <a:path extrusionOk="0" h="120000" w="120000">
                <a:moveTo>
                  <a:pt x="60000" y="120000"/>
                </a:moveTo>
                <a:lnTo>
                  <a:pt x="54222" y="119905"/>
                </a:lnTo>
                <a:lnTo>
                  <a:pt x="48600" y="119638"/>
                </a:lnTo>
                <a:lnTo>
                  <a:pt x="43155" y="119200"/>
                </a:lnTo>
                <a:lnTo>
                  <a:pt x="37922" y="118600"/>
                </a:lnTo>
                <a:lnTo>
                  <a:pt x="32911" y="117850"/>
                </a:lnTo>
                <a:lnTo>
                  <a:pt x="28161" y="116955"/>
                </a:lnTo>
                <a:lnTo>
                  <a:pt x="23694" y="115922"/>
                </a:lnTo>
                <a:lnTo>
                  <a:pt x="19533" y="114766"/>
                </a:lnTo>
                <a:lnTo>
                  <a:pt x="15700" y="113488"/>
                </a:lnTo>
                <a:lnTo>
                  <a:pt x="12227" y="112100"/>
                </a:lnTo>
                <a:lnTo>
                  <a:pt x="9133" y="110611"/>
                </a:lnTo>
                <a:lnTo>
                  <a:pt x="4194" y="107361"/>
                </a:lnTo>
                <a:lnTo>
                  <a:pt x="1083" y="103800"/>
                </a:lnTo>
                <a:lnTo>
                  <a:pt x="0" y="100000"/>
                </a:lnTo>
                <a:lnTo>
                  <a:pt x="0" y="20000"/>
                </a:lnTo>
                <a:lnTo>
                  <a:pt x="2394" y="14383"/>
                </a:lnTo>
                <a:lnTo>
                  <a:pt x="6450" y="10972"/>
                </a:lnTo>
                <a:lnTo>
                  <a:pt x="12227" y="7900"/>
                </a:lnTo>
                <a:lnTo>
                  <a:pt x="15700" y="6511"/>
                </a:lnTo>
                <a:lnTo>
                  <a:pt x="19533" y="5233"/>
                </a:lnTo>
                <a:lnTo>
                  <a:pt x="23694" y="4077"/>
                </a:lnTo>
                <a:lnTo>
                  <a:pt x="28161" y="3044"/>
                </a:lnTo>
                <a:lnTo>
                  <a:pt x="32911" y="2150"/>
                </a:lnTo>
                <a:lnTo>
                  <a:pt x="37922" y="1400"/>
                </a:lnTo>
                <a:lnTo>
                  <a:pt x="43155" y="800"/>
                </a:lnTo>
                <a:lnTo>
                  <a:pt x="48600" y="361"/>
                </a:lnTo>
                <a:lnTo>
                  <a:pt x="54222" y="88"/>
                </a:lnTo>
                <a:lnTo>
                  <a:pt x="60000" y="0"/>
                </a:lnTo>
                <a:lnTo>
                  <a:pt x="65777" y="88"/>
                </a:lnTo>
                <a:lnTo>
                  <a:pt x="71400" y="361"/>
                </a:lnTo>
                <a:lnTo>
                  <a:pt x="76844" y="800"/>
                </a:lnTo>
                <a:lnTo>
                  <a:pt x="82077" y="1400"/>
                </a:lnTo>
                <a:lnTo>
                  <a:pt x="87083" y="2150"/>
                </a:lnTo>
                <a:lnTo>
                  <a:pt x="91833" y="3044"/>
                </a:lnTo>
                <a:lnTo>
                  <a:pt x="96305" y="4077"/>
                </a:lnTo>
                <a:lnTo>
                  <a:pt x="100466" y="5233"/>
                </a:lnTo>
                <a:lnTo>
                  <a:pt x="104300" y="6511"/>
                </a:lnTo>
                <a:lnTo>
                  <a:pt x="107772" y="7900"/>
                </a:lnTo>
                <a:lnTo>
                  <a:pt x="110866" y="9388"/>
                </a:lnTo>
                <a:lnTo>
                  <a:pt x="115805" y="12638"/>
                </a:lnTo>
                <a:lnTo>
                  <a:pt x="118916" y="16200"/>
                </a:lnTo>
                <a:lnTo>
                  <a:pt x="120000" y="20000"/>
                </a:lnTo>
                <a:lnTo>
                  <a:pt x="120000" y="100000"/>
                </a:lnTo>
                <a:lnTo>
                  <a:pt x="117605" y="105616"/>
                </a:lnTo>
                <a:lnTo>
                  <a:pt x="113550" y="109027"/>
                </a:lnTo>
                <a:lnTo>
                  <a:pt x="107772" y="112100"/>
                </a:lnTo>
                <a:lnTo>
                  <a:pt x="104300" y="113488"/>
                </a:lnTo>
                <a:lnTo>
                  <a:pt x="100466" y="114766"/>
                </a:lnTo>
                <a:lnTo>
                  <a:pt x="96305" y="115922"/>
                </a:lnTo>
                <a:lnTo>
                  <a:pt x="91833" y="116955"/>
                </a:lnTo>
                <a:lnTo>
                  <a:pt x="87083" y="117850"/>
                </a:lnTo>
                <a:lnTo>
                  <a:pt x="82077" y="118600"/>
                </a:lnTo>
                <a:lnTo>
                  <a:pt x="76844" y="119200"/>
                </a:lnTo>
                <a:lnTo>
                  <a:pt x="71400" y="119638"/>
                </a:lnTo>
                <a:lnTo>
                  <a:pt x="65777" y="119905"/>
                </a:lnTo>
                <a:lnTo>
                  <a:pt x="60000" y="12000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5" name="Shape 575"/>
          <p:cNvSpPr/>
          <p:nvPr/>
        </p:nvSpPr>
        <p:spPr>
          <a:xfrm>
            <a:off x="6987836" y="3761816"/>
            <a:ext cx="1484600" cy="167552"/>
          </a:xfrm>
          <a:custGeom>
            <a:pathLst>
              <a:path extrusionOk="0" h="120000" w="120000">
                <a:moveTo>
                  <a:pt x="120000" y="0"/>
                </a:moveTo>
                <a:lnTo>
                  <a:pt x="119727" y="11555"/>
                </a:lnTo>
                <a:lnTo>
                  <a:pt x="118916" y="22805"/>
                </a:lnTo>
                <a:lnTo>
                  <a:pt x="115805" y="44166"/>
                </a:lnTo>
                <a:lnTo>
                  <a:pt x="110866" y="63677"/>
                </a:lnTo>
                <a:lnTo>
                  <a:pt x="107772" y="72616"/>
                </a:lnTo>
                <a:lnTo>
                  <a:pt x="104300" y="80938"/>
                </a:lnTo>
                <a:lnTo>
                  <a:pt x="100466" y="88600"/>
                </a:lnTo>
                <a:lnTo>
                  <a:pt x="96305" y="95550"/>
                </a:lnTo>
                <a:lnTo>
                  <a:pt x="91833" y="101733"/>
                </a:lnTo>
                <a:lnTo>
                  <a:pt x="87083" y="107105"/>
                </a:lnTo>
                <a:lnTo>
                  <a:pt x="82077" y="111616"/>
                </a:lnTo>
                <a:lnTo>
                  <a:pt x="76844" y="115205"/>
                </a:lnTo>
                <a:lnTo>
                  <a:pt x="71400" y="117838"/>
                </a:lnTo>
                <a:lnTo>
                  <a:pt x="65777" y="119450"/>
                </a:lnTo>
                <a:lnTo>
                  <a:pt x="60000" y="120000"/>
                </a:lnTo>
                <a:lnTo>
                  <a:pt x="54222" y="119450"/>
                </a:lnTo>
                <a:lnTo>
                  <a:pt x="48600" y="117838"/>
                </a:lnTo>
                <a:lnTo>
                  <a:pt x="43155" y="115205"/>
                </a:lnTo>
                <a:lnTo>
                  <a:pt x="37922" y="111616"/>
                </a:lnTo>
                <a:lnTo>
                  <a:pt x="32911" y="107105"/>
                </a:lnTo>
                <a:lnTo>
                  <a:pt x="28161" y="101733"/>
                </a:lnTo>
                <a:lnTo>
                  <a:pt x="23694" y="95550"/>
                </a:lnTo>
                <a:lnTo>
                  <a:pt x="19533" y="88600"/>
                </a:lnTo>
                <a:lnTo>
                  <a:pt x="15700" y="80938"/>
                </a:lnTo>
                <a:lnTo>
                  <a:pt x="12227" y="72616"/>
                </a:lnTo>
                <a:lnTo>
                  <a:pt x="9133" y="63677"/>
                </a:lnTo>
                <a:lnTo>
                  <a:pt x="4194" y="44166"/>
                </a:lnTo>
                <a:lnTo>
                  <a:pt x="1083" y="22805"/>
                </a:lnTo>
                <a:lnTo>
                  <a:pt x="272" y="11555"/>
                </a:lnTo>
                <a:lnTo>
                  <a:pt x="0" y="0"/>
                </a:lnTo>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6" name="Shape 576"/>
          <p:cNvSpPr/>
          <p:nvPr/>
        </p:nvSpPr>
        <p:spPr>
          <a:xfrm>
            <a:off x="6987836" y="3594267"/>
            <a:ext cx="1484600" cy="1005324"/>
          </a:xfrm>
          <a:custGeom>
            <a:pathLst>
              <a:path extrusionOk="0" h="120000" w="120000">
                <a:moveTo>
                  <a:pt x="0" y="20000"/>
                </a:moveTo>
                <a:lnTo>
                  <a:pt x="272" y="18072"/>
                </a:lnTo>
                <a:lnTo>
                  <a:pt x="1083" y="16200"/>
                </a:lnTo>
                <a:lnTo>
                  <a:pt x="4194" y="12638"/>
                </a:lnTo>
                <a:lnTo>
                  <a:pt x="9133" y="9388"/>
                </a:lnTo>
                <a:lnTo>
                  <a:pt x="12227" y="7900"/>
                </a:lnTo>
                <a:lnTo>
                  <a:pt x="15700" y="6511"/>
                </a:lnTo>
                <a:lnTo>
                  <a:pt x="19533" y="5233"/>
                </a:lnTo>
                <a:lnTo>
                  <a:pt x="23694" y="4077"/>
                </a:lnTo>
                <a:lnTo>
                  <a:pt x="28161" y="3044"/>
                </a:lnTo>
                <a:lnTo>
                  <a:pt x="32911" y="2150"/>
                </a:lnTo>
                <a:lnTo>
                  <a:pt x="37922" y="1400"/>
                </a:lnTo>
                <a:lnTo>
                  <a:pt x="43155" y="800"/>
                </a:lnTo>
                <a:lnTo>
                  <a:pt x="48600" y="361"/>
                </a:lnTo>
                <a:lnTo>
                  <a:pt x="54222" y="88"/>
                </a:lnTo>
                <a:lnTo>
                  <a:pt x="60000" y="0"/>
                </a:lnTo>
                <a:lnTo>
                  <a:pt x="65777" y="88"/>
                </a:lnTo>
                <a:lnTo>
                  <a:pt x="71400" y="361"/>
                </a:lnTo>
                <a:lnTo>
                  <a:pt x="76844" y="800"/>
                </a:lnTo>
                <a:lnTo>
                  <a:pt x="82077" y="1400"/>
                </a:lnTo>
                <a:lnTo>
                  <a:pt x="87083" y="2150"/>
                </a:lnTo>
                <a:lnTo>
                  <a:pt x="91833" y="3044"/>
                </a:lnTo>
                <a:lnTo>
                  <a:pt x="96305" y="4077"/>
                </a:lnTo>
                <a:lnTo>
                  <a:pt x="100466" y="5233"/>
                </a:lnTo>
                <a:lnTo>
                  <a:pt x="104300" y="6511"/>
                </a:lnTo>
                <a:lnTo>
                  <a:pt x="107772" y="7900"/>
                </a:lnTo>
                <a:lnTo>
                  <a:pt x="110866" y="9388"/>
                </a:lnTo>
                <a:lnTo>
                  <a:pt x="115805" y="12638"/>
                </a:lnTo>
                <a:lnTo>
                  <a:pt x="118916" y="16200"/>
                </a:lnTo>
                <a:lnTo>
                  <a:pt x="120000" y="20000"/>
                </a:lnTo>
                <a:lnTo>
                  <a:pt x="120000" y="100000"/>
                </a:lnTo>
                <a:lnTo>
                  <a:pt x="117605" y="105616"/>
                </a:lnTo>
                <a:lnTo>
                  <a:pt x="113550" y="109027"/>
                </a:lnTo>
                <a:lnTo>
                  <a:pt x="107772" y="112100"/>
                </a:lnTo>
                <a:lnTo>
                  <a:pt x="104300" y="113488"/>
                </a:lnTo>
                <a:lnTo>
                  <a:pt x="100466" y="114766"/>
                </a:lnTo>
                <a:lnTo>
                  <a:pt x="96305" y="115922"/>
                </a:lnTo>
                <a:lnTo>
                  <a:pt x="91833" y="116955"/>
                </a:lnTo>
                <a:lnTo>
                  <a:pt x="87083" y="117850"/>
                </a:lnTo>
                <a:lnTo>
                  <a:pt x="82077" y="118600"/>
                </a:lnTo>
                <a:lnTo>
                  <a:pt x="76844" y="119200"/>
                </a:lnTo>
                <a:lnTo>
                  <a:pt x="71400" y="119638"/>
                </a:lnTo>
                <a:lnTo>
                  <a:pt x="65777" y="119911"/>
                </a:lnTo>
                <a:lnTo>
                  <a:pt x="60000" y="120000"/>
                </a:lnTo>
                <a:lnTo>
                  <a:pt x="54222" y="119911"/>
                </a:lnTo>
                <a:lnTo>
                  <a:pt x="48600" y="119638"/>
                </a:lnTo>
                <a:lnTo>
                  <a:pt x="43155" y="119200"/>
                </a:lnTo>
                <a:lnTo>
                  <a:pt x="37922" y="118600"/>
                </a:lnTo>
                <a:lnTo>
                  <a:pt x="32911" y="117850"/>
                </a:lnTo>
                <a:lnTo>
                  <a:pt x="28161" y="116955"/>
                </a:lnTo>
                <a:lnTo>
                  <a:pt x="23694" y="115922"/>
                </a:lnTo>
                <a:lnTo>
                  <a:pt x="19533" y="114766"/>
                </a:lnTo>
                <a:lnTo>
                  <a:pt x="15700" y="113488"/>
                </a:lnTo>
                <a:lnTo>
                  <a:pt x="12227" y="112100"/>
                </a:lnTo>
                <a:lnTo>
                  <a:pt x="9133" y="110611"/>
                </a:lnTo>
                <a:lnTo>
                  <a:pt x="4194" y="107361"/>
                </a:lnTo>
                <a:lnTo>
                  <a:pt x="1083" y="103800"/>
                </a:lnTo>
                <a:lnTo>
                  <a:pt x="0" y="100000"/>
                </a:lnTo>
                <a:lnTo>
                  <a:pt x="0" y="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7" name="Shape 577"/>
          <p:cNvSpPr/>
          <p:nvPr/>
        </p:nvSpPr>
        <p:spPr>
          <a:xfrm>
            <a:off x="7184118" y="3951347"/>
            <a:ext cx="1090297" cy="403439"/>
          </a:xfrm>
          <a:prstGeom prst="rect">
            <a:avLst/>
          </a:prstGeom>
          <a:noFill/>
          <a:ln>
            <a:noFill/>
          </a:ln>
        </p:spPr>
        <p:txBody>
          <a:bodyPr anchorCtr="0" anchor="t" bIns="0" lIns="0" spcFirstLastPara="1" rIns="0" wrap="square" tIns="0">
            <a:noAutofit/>
          </a:bodyPr>
          <a:lstStyle/>
          <a:p>
            <a:pPr indent="56513" lvl="0" marL="0" marR="5080"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Dataset with  favored items</a:t>
            </a:r>
            <a:endParaRPr/>
          </a:p>
        </p:txBody>
      </p:sp>
      <p:sp>
        <p:nvSpPr>
          <p:cNvPr id="578" name="Shape 578"/>
          <p:cNvSpPr/>
          <p:nvPr/>
        </p:nvSpPr>
        <p:spPr>
          <a:xfrm>
            <a:off x="6987785" y="2736294"/>
            <a:ext cx="1485267" cy="410108"/>
          </a:xfrm>
          <a:prstGeom prst="rect">
            <a:avLst/>
          </a:prstGeom>
          <a:solidFill>
            <a:srgbClr val="EDEDED"/>
          </a:solidFill>
          <a:ln cap="flat" cmpd="sng" w="9525">
            <a:solidFill>
              <a:srgbClr val="595959"/>
            </a:solidFill>
            <a:prstDash val="solid"/>
            <a:round/>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Times New Roman"/>
              <a:buNone/>
            </a:pPr>
            <a:r>
              <a:t/>
            </a:r>
            <a:endParaRPr b="0" i="0" sz="1300" u="none" cap="none" strike="noStrike">
              <a:solidFill>
                <a:srgbClr val="000000"/>
              </a:solidFill>
              <a:latin typeface="Times New Roman"/>
              <a:ea typeface="Times New Roman"/>
              <a:cs typeface="Times New Roman"/>
              <a:sym typeface="Times New Roman"/>
            </a:endParaRPr>
          </a:p>
          <a:p>
            <a:pPr indent="40132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PD rules</a:t>
            </a:r>
            <a:endParaRPr/>
          </a:p>
        </p:txBody>
      </p:sp>
      <p:sp>
        <p:nvSpPr>
          <p:cNvPr id="579" name="Shape 579"/>
          <p:cNvSpPr/>
          <p:nvPr/>
        </p:nvSpPr>
        <p:spPr>
          <a:xfrm>
            <a:off x="6695585" y="1837220"/>
            <a:ext cx="2069096" cy="572701"/>
          </a:xfrm>
          <a:custGeom>
            <a:pathLst>
              <a:path extrusionOk="0" h="120000" w="120000">
                <a:moveTo>
                  <a:pt x="114466" y="120000"/>
                </a:moveTo>
                <a:lnTo>
                  <a:pt x="5533" y="120000"/>
                </a:lnTo>
                <a:lnTo>
                  <a:pt x="3383" y="118427"/>
                </a:lnTo>
                <a:lnTo>
                  <a:pt x="1622" y="114144"/>
                </a:lnTo>
                <a:lnTo>
                  <a:pt x="433" y="107783"/>
                </a:lnTo>
                <a:lnTo>
                  <a:pt x="0" y="100000"/>
                </a:lnTo>
                <a:lnTo>
                  <a:pt x="0" y="20000"/>
                </a:lnTo>
                <a:lnTo>
                  <a:pt x="433" y="12216"/>
                </a:lnTo>
                <a:lnTo>
                  <a:pt x="1622" y="5855"/>
                </a:lnTo>
                <a:lnTo>
                  <a:pt x="3383" y="1572"/>
                </a:lnTo>
                <a:lnTo>
                  <a:pt x="5533" y="0"/>
                </a:lnTo>
                <a:lnTo>
                  <a:pt x="114466" y="0"/>
                </a:lnTo>
                <a:lnTo>
                  <a:pt x="117533" y="3361"/>
                </a:lnTo>
                <a:lnTo>
                  <a:pt x="119577" y="12344"/>
                </a:lnTo>
                <a:lnTo>
                  <a:pt x="120000" y="20000"/>
                </a:lnTo>
                <a:lnTo>
                  <a:pt x="120000" y="100000"/>
                </a:lnTo>
                <a:lnTo>
                  <a:pt x="119566" y="107783"/>
                </a:lnTo>
                <a:lnTo>
                  <a:pt x="118377" y="114144"/>
                </a:lnTo>
                <a:lnTo>
                  <a:pt x="116616" y="118427"/>
                </a:lnTo>
                <a:lnTo>
                  <a:pt x="114466" y="12000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0" name="Shape 580"/>
          <p:cNvSpPr/>
          <p:nvPr/>
        </p:nvSpPr>
        <p:spPr>
          <a:xfrm>
            <a:off x="6695585" y="1837220"/>
            <a:ext cx="2069096" cy="572701"/>
          </a:xfrm>
          <a:custGeom>
            <a:pathLst>
              <a:path extrusionOk="0" h="120000" w="120000">
                <a:moveTo>
                  <a:pt x="0" y="20000"/>
                </a:moveTo>
                <a:lnTo>
                  <a:pt x="433" y="12216"/>
                </a:lnTo>
                <a:lnTo>
                  <a:pt x="1622" y="5855"/>
                </a:lnTo>
                <a:lnTo>
                  <a:pt x="3383" y="1572"/>
                </a:lnTo>
                <a:lnTo>
                  <a:pt x="5533" y="0"/>
                </a:lnTo>
                <a:lnTo>
                  <a:pt x="114466" y="0"/>
                </a:lnTo>
                <a:lnTo>
                  <a:pt x="117533" y="3361"/>
                </a:lnTo>
                <a:lnTo>
                  <a:pt x="119577" y="12344"/>
                </a:lnTo>
                <a:lnTo>
                  <a:pt x="120000" y="20000"/>
                </a:lnTo>
                <a:lnTo>
                  <a:pt x="120000" y="100000"/>
                </a:lnTo>
                <a:lnTo>
                  <a:pt x="119566" y="107783"/>
                </a:lnTo>
                <a:lnTo>
                  <a:pt x="118377" y="114144"/>
                </a:lnTo>
                <a:lnTo>
                  <a:pt x="116616" y="118427"/>
                </a:lnTo>
                <a:lnTo>
                  <a:pt x="114466" y="120000"/>
                </a:lnTo>
                <a:lnTo>
                  <a:pt x="5533" y="120000"/>
                </a:lnTo>
                <a:lnTo>
                  <a:pt x="3383" y="118427"/>
                </a:lnTo>
                <a:lnTo>
                  <a:pt x="1622" y="114144"/>
                </a:lnTo>
                <a:lnTo>
                  <a:pt x="433" y="107783"/>
                </a:lnTo>
                <a:lnTo>
                  <a:pt x="0" y="100000"/>
                </a:lnTo>
                <a:lnTo>
                  <a:pt x="0" y="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1" name="Shape 581"/>
          <p:cNvSpPr/>
          <p:nvPr/>
        </p:nvSpPr>
        <p:spPr>
          <a:xfrm>
            <a:off x="7060772" y="1998987"/>
            <a:ext cx="1337947"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Check favoritism</a:t>
            </a:r>
            <a:endParaRPr/>
          </a:p>
        </p:txBody>
      </p:sp>
      <p:cxnSp>
        <p:nvCxnSpPr>
          <p:cNvPr id="582" name="Shape 582"/>
          <p:cNvCxnSpPr/>
          <p:nvPr/>
        </p:nvCxnSpPr>
        <p:spPr>
          <a:xfrm flipH="1" rot="10800000">
            <a:off x="7730134" y="3401216"/>
            <a:ext cx="2" cy="193051"/>
          </a:xfrm>
          <a:prstGeom prst="straightConnector1">
            <a:avLst/>
          </a:prstGeom>
          <a:noFill/>
          <a:ln cap="flat" cmpd="sng" w="9525">
            <a:solidFill>
              <a:srgbClr val="595959"/>
            </a:solidFill>
            <a:prstDash val="solid"/>
            <a:round/>
            <a:headEnd len="med" w="med" type="none"/>
            <a:tailEnd len="med" w="med" type="none"/>
          </a:ln>
        </p:spPr>
      </p:cxnSp>
      <p:sp>
        <p:nvSpPr>
          <p:cNvPr id="583" name="Shape 583"/>
          <p:cNvSpPr/>
          <p:nvPr/>
        </p:nvSpPr>
        <p:spPr>
          <a:xfrm>
            <a:off x="7714408" y="3357993"/>
            <a:ext cx="31451" cy="43227"/>
          </a:xfrm>
          <a:custGeom>
            <a:pathLst>
              <a:path extrusionOk="0" h="120000" w="120000">
                <a:moveTo>
                  <a:pt x="120000" y="120000"/>
                </a:moveTo>
                <a:lnTo>
                  <a:pt x="0" y="120000"/>
                </a:lnTo>
                <a:lnTo>
                  <a:pt x="60000" y="0"/>
                </a:lnTo>
                <a:lnTo>
                  <a:pt x="1200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4" name="Shape 584"/>
          <p:cNvSpPr/>
          <p:nvPr/>
        </p:nvSpPr>
        <p:spPr>
          <a:xfrm>
            <a:off x="7714408" y="3357993"/>
            <a:ext cx="31451" cy="43227"/>
          </a:xfrm>
          <a:custGeom>
            <a:pathLst>
              <a:path extrusionOk="0" h="120000" w="120000">
                <a:moveTo>
                  <a:pt x="120000" y="120000"/>
                </a:moveTo>
                <a:lnTo>
                  <a:pt x="60000" y="0"/>
                </a:lnTo>
                <a:lnTo>
                  <a:pt x="0" y="120000"/>
                </a:lnTo>
                <a:lnTo>
                  <a:pt x="120000" y="1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85" name="Shape 585"/>
          <p:cNvCxnSpPr/>
          <p:nvPr/>
        </p:nvCxnSpPr>
        <p:spPr>
          <a:xfrm flipH="1" rot="10800000">
            <a:off x="7730134" y="2467043"/>
            <a:ext cx="2" cy="269251"/>
          </a:xfrm>
          <a:prstGeom prst="straightConnector1">
            <a:avLst/>
          </a:prstGeom>
          <a:noFill/>
          <a:ln cap="flat" cmpd="sng" w="9525">
            <a:solidFill>
              <a:srgbClr val="595959"/>
            </a:solidFill>
            <a:prstDash val="solid"/>
            <a:round/>
            <a:headEnd len="med" w="med" type="none"/>
            <a:tailEnd len="med" w="med" type="none"/>
          </a:ln>
        </p:spPr>
      </p:cxnSp>
      <p:sp>
        <p:nvSpPr>
          <p:cNvPr id="586" name="Shape 586"/>
          <p:cNvSpPr/>
          <p:nvPr/>
        </p:nvSpPr>
        <p:spPr>
          <a:xfrm>
            <a:off x="7714408" y="2423820"/>
            <a:ext cx="31451" cy="43227"/>
          </a:xfrm>
          <a:custGeom>
            <a:pathLst>
              <a:path extrusionOk="0" h="120000" w="120000">
                <a:moveTo>
                  <a:pt x="120000" y="120000"/>
                </a:moveTo>
                <a:lnTo>
                  <a:pt x="0" y="120000"/>
                </a:lnTo>
                <a:lnTo>
                  <a:pt x="60000" y="0"/>
                </a:lnTo>
                <a:lnTo>
                  <a:pt x="1200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7" name="Shape 587"/>
          <p:cNvSpPr/>
          <p:nvPr/>
        </p:nvSpPr>
        <p:spPr>
          <a:xfrm>
            <a:off x="7714408" y="2423820"/>
            <a:ext cx="31451" cy="43227"/>
          </a:xfrm>
          <a:custGeom>
            <a:pathLst>
              <a:path extrusionOk="0" h="120000" w="120000">
                <a:moveTo>
                  <a:pt x="120000" y="120000"/>
                </a:moveTo>
                <a:lnTo>
                  <a:pt x="60000" y="0"/>
                </a:lnTo>
                <a:lnTo>
                  <a:pt x="0" y="120000"/>
                </a:lnTo>
                <a:lnTo>
                  <a:pt x="120000" y="1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88" name="Shape 588"/>
          <p:cNvCxnSpPr/>
          <p:nvPr/>
        </p:nvCxnSpPr>
        <p:spPr>
          <a:xfrm flipH="1" rot="10800000">
            <a:off x="7730134" y="1496270"/>
            <a:ext cx="2" cy="340952"/>
          </a:xfrm>
          <a:prstGeom prst="straightConnector1">
            <a:avLst/>
          </a:prstGeom>
          <a:noFill/>
          <a:ln cap="flat" cmpd="sng" w="9525">
            <a:solidFill>
              <a:srgbClr val="595959"/>
            </a:solidFill>
            <a:prstDash val="solid"/>
            <a:round/>
            <a:headEnd len="med" w="med" type="none"/>
            <a:tailEnd len="med" w="med" type="none"/>
          </a:ln>
        </p:spPr>
      </p:cxnSp>
      <p:sp>
        <p:nvSpPr>
          <p:cNvPr id="589" name="Shape 589"/>
          <p:cNvSpPr/>
          <p:nvPr/>
        </p:nvSpPr>
        <p:spPr>
          <a:xfrm>
            <a:off x="7714408" y="1453045"/>
            <a:ext cx="31451" cy="43226"/>
          </a:xfrm>
          <a:custGeom>
            <a:pathLst>
              <a:path extrusionOk="0" h="120000" w="120000">
                <a:moveTo>
                  <a:pt x="120000" y="120000"/>
                </a:moveTo>
                <a:lnTo>
                  <a:pt x="0" y="120000"/>
                </a:lnTo>
                <a:lnTo>
                  <a:pt x="60000" y="0"/>
                </a:lnTo>
                <a:lnTo>
                  <a:pt x="1200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0" name="Shape 590"/>
          <p:cNvSpPr/>
          <p:nvPr/>
        </p:nvSpPr>
        <p:spPr>
          <a:xfrm>
            <a:off x="7714408" y="1453045"/>
            <a:ext cx="31451" cy="43226"/>
          </a:xfrm>
          <a:custGeom>
            <a:pathLst>
              <a:path extrusionOk="0" h="120000" w="120000">
                <a:moveTo>
                  <a:pt x="120000" y="120000"/>
                </a:moveTo>
                <a:lnTo>
                  <a:pt x="60000" y="0"/>
                </a:lnTo>
                <a:lnTo>
                  <a:pt x="0" y="120000"/>
                </a:lnTo>
                <a:lnTo>
                  <a:pt x="120000" y="1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1" name="Shape 591"/>
          <p:cNvSpPr/>
          <p:nvPr/>
        </p:nvSpPr>
        <p:spPr>
          <a:xfrm>
            <a:off x="6532036" y="1829421"/>
            <a:ext cx="2396172" cy="668938"/>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2" name="Shape 592"/>
          <p:cNvSpPr/>
          <p:nvPr/>
        </p:nvSpPr>
        <p:spPr>
          <a:xfrm>
            <a:off x="384724" y="3747594"/>
            <a:ext cx="4542155" cy="5640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1C4487"/>
              </a:buClr>
              <a:buSzPts val="1800"/>
              <a:buFont typeface="Arial"/>
              <a:buNone/>
            </a:pPr>
            <a:r>
              <a:rPr b="1" i="0" lang="en-US" sz="1800" u="none" cap="none" strike="noStrike">
                <a:solidFill>
                  <a:srgbClr val="1C4487"/>
                </a:solidFill>
                <a:latin typeface="Arial"/>
                <a:ea typeface="Arial"/>
                <a:cs typeface="Arial"/>
                <a:sym typeface="Arial"/>
              </a:rPr>
              <a:t>Example:</a:t>
            </a:r>
            <a:endParaRPr/>
          </a:p>
          <a:p>
            <a:pPr indent="12700" lvl="0" marL="0" marR="0" rtl="0" algn="l">
              <a:lnSpc>
                <a:spcPct val="100000"/>
              </a:lnSpc>
              <a:spcBef>
                <a:spcPts val="30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gender="male", savings="no known savings"</a:t>
            </a:r>
            <a:endParaRPr/>
          </a:p>
        </p:txBody>
      </p:sp>
      <p:sp>
        <p:nvSpPr>
          <p:cNvPr id="593" name="Shape 593"/>
          <p:cNvSpPr/>
          <p:nvPr/>
        </p:nvSpPr>
        <p:spPr>
          <a:xfrm>
            <a:off x="841923" y="4437903"/>
            <a:ext cx="1365887" cy="251644"/>
          </a:xfrm>
          <a:prstGeom prst="rect">
            <a:avLst/>
          </a:prstGeom>
          <a:noFill/>
          <a:ln>
            <a:noFill/>
          </a:ln>
        </p:spPr>
        <p:txBody>
          <a:bodyPr anchorCtr="0" anchor="t" bIns="0" lIns="0" spcFirstLastPara="1" rIns="0" wrap="square" tIns="0">
            <a:noAutofit/>
          </a:bodyPr>
          <a:lstStyle/>
          <a:p>
            <a:pPr indent="12700" lvl="0" marL="0" marR="0" rtl="0" algn="l">
              <a:lnSpc>
                <a:spcPct val="111111"/>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 credit=yes</a:t>
            </a:r>
            <a:endParaRPr/>
          </a:p>
        </p:txBody>
      </p:sp>
      <p:sp>
        <p:nvSpPr>
          <p:cNvPr id="594" name="Shape 594"/>
          <p:cNvSpPr/>
          <p:nvPr/>
        </p:nvSpPr>
        <p:spPr>
          <a:xfrm>
            <a:off x="6987785" y="831297"/>
            <a:ext cx="1485267" cy="412963"/>
          </a:xfrm>
          <a:prstGeom prst="rect">
            <a:avLst/>
          </a:prstGeom>
          <a:solidFill>
            <a:srgbClr val="EDEDED"/>
          </a:solidFill>
          <a:ln cap="flat" cmpd="sng" w="9525">
            <a:solidFill>
              <a:srgbClr val="595959"/>
            </a:solidFill>
            <a:prstDash val="solid"/>
            <a:round/>
            <a:headEnd len="med" w="med" type="none"/>
            <a:tailEnd len="med" w="med" type="none"/>
          </a:ln>
        </p:spPr>
        <p:txBody>
          <a:bodyPr anchorCtr="0" anchor="t" bIns="0" lIns="0" spcFirstLastPara="1" rIns="0" wrap="square" tIns="0">
            <a:noAutofit/>
          </a:bodyPr>
          <a:lstStyle/>
          <a:p>
            <a:pPr indent="149861" lvl="0" marL="83183" marR="229233"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Favoritist PD  rules</a:t>
            </a:r>
            <a:endParaRPr/>
          </a:p>
        </p:txBody>
      </p:sp>
      <p:sp>
        <p:nvSpPr>
          <p:cNvPr id="595" name="Shape 59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Shape 60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Indirect discrimination</a:t>
            </a:r>
            <a:endParaRPr/>
          </a:p>
        </p:txBody>
      </p:sp>
      <p:sp>
        <p:nvSpPr>
          <p:cNvPr id="601" name="Shape 601"/>
          <p:cNvSpPr/>
          <p:nvPr/>
        </p:nvSpPr>
        <p:spPr>
          <a:xfrm>
            <a:off x="5924086" y="972954"/>
            <a:ext cx="3010143" cy="3554839"/>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2" name="Shape 602"/>
          <p:cNvSpPr/>
          <p:nvPr/>
        </p:nvSpPr>
        <p:spPr>
          <a:xfrm>
            <a:off x="6553937" y="1538696"/>
            <a:ext cx="1904996" cy="857698"/>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3" name="Shape 603"/>
          <p:cNvSpPr/>
          <p:nvPr/>
        </p:nvSpPr>
        <p:spPr>
          <a:xfrm>
            <a:off x="384722" y="1216354"/>
            <a:ext cx="5319399" cy="3367083"/>
          </a:xfrm>
          <a:prstGeom prst="rect">
            <a:avLst/>
          </a:prstGeom>
          <a:noFill/>
          <a:ln>
            <a:noFill/>
          </a:ln>
        </p:spPr>
        <p:txBody>
          <a:bodyPr anchorCtr="0" anchor="t" bIns="0" lIns="0" spcFirstLastPara="1" rIns="0" wrap="square" tIns="0">
            <a:noAutofit/>
          </a:bodyPr>
          <a:lstStyle/>
          <a:p>
            <a:pPr indent="12700" lvl="0" marL="0" marR="5080" rtl="0" algn="l">
              <a:lnSpc>
                <a:spcPct val="1006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Indirect discrimination implies rules or procedures  that impose ‘disproportionate burdens’ on minorities,  though not explicitly using discriminatory attributes</a:t>
            </a:r>
            <a:endParaRPr/>
          </a:p>
          <a:p>
            <a:pPr indent="12700" lvl="0" marL="0" marR="567055" rtl="0" algn="l">
              <a:lnSpc>
                <a:spcPct val="1006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Potentially non-discriminatory (PND) rules may  unveil discrimination, and are of the form:</a:t>
            </a:r>
            <a:endParaRPr/>
          </a:p>
          <a:p>
            <a:pPr indent="12700" lvl="0" marL="0" marR="0" rtl="0" algn="l">
              <a:lnSpc>
                <a:spcPct val="100000"/>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 B → C where D is a PND group</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1700"/>
              </a:spcBef>
              <a:spcAft>
                <a:spcPts val="0"/>
              </a:spcAft>
              <a:buClr>
                <a:srgbClr val="1C4487"/>
              </a:buClr>
              <a:buSzPts val="1800"/>
              <a:buFont typeface="Arial"/>
              <a:buNone/>
            </a:pPr>
            <a:r>
              <a:rPr b="1" i="0" lang="en-US" sz="1800" u="none" cap="none" strike="noStrike">
                <a:solidFill>
                  <a:srgbClr val="1C4487"/>
                </a:solidFill>
                <a:latin typeface="Arial"/>
                <a:ea typeface="Arial"/>
                <a:cs typeface="Arial"/>
                <a:sym typeface="Arial"/>
              </a:rPr>
              <a:t>Example:</a:t>
            </a:r>
            <a:endParaRPr/>
          </a:p>
          <a:p>
            <a:pPr indent="12700" lvl="0" marL="0" marR="0" rtl="0" algn="l">
              <a:lnSpc>
                <a:spcPct val="100000"/>
              </a:lnSpc>
              <a:spcBef>
                <a:spcPts val="30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neighborhood="10451", city="NYC"</a:t>
            </a:r>
            <a:endParaRPr/>
          </a:p>
          <a:p>
            <a:pPr indent="469265" lvl="0" marL="0" marR="0" rtl="0" algn="l">
              <a:lnSpc>
                <a:spcPct val="100000"/>
              </a:lnSpc>
              <a:spcBef>
                <a:spcPts val="30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 credit=no</a:t>
            </a:r>
            <a:endParaRPr/>
          </a:p>
        </p:txBody>
      </p:sp>
      <p:sp>
        <p:nvSpPr>
          <p:cNvPr id="604" name="Shape 604"/>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Shape 609"/>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Indirect discrimination example</a:t>
            </a:r>
            <a:endParaRPr/>
          </a:p>
        </p:txBody>
      </p:sp>
      <p:sp>
        <p:nvSpPr>
          <p:cNvPr id="610" name="Shape 610"/>
          <p:cNvSpPr/>
          <p:nvPr/>
        </p:nvSpPr>
        <p:spPr>
          <a:xfrm>
            <a:off x="384723" y="1176350"/>
            <a:ext cx="7882891" cy="32818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Suppose we know that with high confidence:</a:t>
            </a:r>
            <a:endParaRPr/>
          </a:p>
          <a:p>
            <a:pPr indent="-342265" lvl="0" marL="354965" marR="0" rtl="0" algn="l">
              <a:lnSpc>
                <a:spcPct val="100000"/>
              </a:lnSpc>
              <a:spcBef>
                <a:spcPts val="300"/>
              </a:spcBef>
              <a:spcAft>
                <a:spcPts val="0"/>
              </a:spcAft>
              <a:buClr>
                <a:srgbClr val="1C4487"/>
              </a:buClr>
              <a:buSzPts val="1800"/>
              <a:buFont typeface="Arial"/>
              <a:buAutoNum type="alphaLcParenBoth"/>
            </a:pPr>
            <a:r>
              <a:rPr b="0" i="0" lang="en-US" sz="1800" u="none" cap="none" strike="noStrike">
                <a:solidFill>
                  <a:srgbClr val="1C4487"/>
                </a:solidFill>
                <a:latin typeface="Arial"/>
                <a:ea typeface="Arial"/>
                <a:cs typeface="Arial"/>
                <a:sym typeface="Arial"/>
              </a:rPr>
              <a:t>neighborhood=10451, city=NYC → benefit=deny</a:t>
            </a:r>
            <a:endParaRPr/>
          </a:p>
          <a:p>
            <a:pPr indent="11430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1C4487"/>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But we also know that with high confidence:</a:t>
            </a:r>
            <a:endParaRPr/>
          </a:p>
          <a:p>
            <a:pPr indent="-342265" lvl="0" marL="354965" marR="0" rtl="0" algn="l">
              <a:lnSpc>
                <a:spcPct val="100000"/>
              </a:lnSpc>
              <a:spcBef>
                <a:spcPts val="300"/>
              </a:spcBef>
              <a:spcAft>
                <a:spcPts val="0"/>
              </a:spcAft>
              <a:buClr>
                <a:srgbClr val="1C4487"/>
              </a:buClr>
              <a:buSzPts val="1800"/>
              <a:buFont typeface="Arial"/>
              <a:buAutoNum type="alphaLcParenBoth" startAt="2"/>
            </a:pPr>
            <a:r>
              <a:rPr b="0" i="0" lang="en-US" sz="1800" u="none" cap="none" strike="noStrike">
                <a:solidFill>
                  <a:srgbClr val="1C4487"/>
                </a:solidFill>
                <a:latin typeface="Arial"/>
                <a:ea typeface="Arial"/>
                <a:cs typeface="Arial"/>
                <a:sym typeface="Arial"/>
              </a:rPr>
              <a:t>neighborhood=10451, city=NYC → race=black</a:t>
            </a:r>
            <a:endParaRPr/>
          </a:p>
          <a:p>
            <a:pPr indent="11430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1C4487"/>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Hence:</a:t>
            </a:r>
            <a:endParaRPr/>
          </a:p>
          <a:p>
            <a:pPr indent="-329565" lvl="0" marL="342265" marR="0" rtl="0" algn="l">
              <a:lnSpc>
                <a:spcPct val="100000"/>
              </a:lnSpc>
              <a:spcBef>
                <a:spcPts val="300"/>
              </a:spcBef>
              <a:spcAft>
                <a:spcPts val="0"/>
              </a:spcAft>
              <a:buClr>
                <a:srgbClr val="1C4487"/>
              </a:buClr>
              <a:buSzPts val="1800"/>
              <a:buFont typeface="Arial"/>
              <a:buAutoNum type="alphaLcParenBoth" startAt="3"/>
            </a:pPr>
            <a:r>
              <a:rPr b="0" i="0" lang="en-US" sz="1800" u="none" cap="none" strike="noStrike">
                <a:solidFill>
                  <a:srgbClr val="1C4487"/>
                </a:solidFill>
                <a:latin typeface="Arial"/>
                <a:ea typeface="Arial"/>
                <a:cs typeface="Arial"/>
                <a:sym typeface="Arial"/>
              </a:rPr>
              <a:t>race=black, neighborhood=10451, city=NYC → benefit=deny</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1C448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1C4487"/>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Rule (b) is background knowledge that allows us to infer (c), which shows that</a:t>
            </a:r>
            <a:endParaRPr/>
          </a:p>
          <a:p>
            <a:pPr indent="1383663" lvl="0" marL="0" marR="0" rtl="0" algn="l">
              <a:lnSpc>
                <a:spcPct val="100000"/>
              </a:lnSpc>
              <a:spcBef>
                <a:spcPts val="300"/>
              </a:spcBef>
              <a:spcAft>
                <a:spcPts val="0"/>
              </a:spcAft>
              <a:buClr>
                <a:srgbClr val="CC0000"/>
              </a:buClr>
              <a:buSzPts val="1800"/>
              <a:buFont typeface="Arial"/>
              <a:buNone/>
            </a:pPr>
            <a:r>
              <a:rPr b="1" i="0" lang="en-US" sz="1800" u="none" cap="none" strike="noStrike">
                <a:solidFill>
                  <a:srgbClr val="CC0000"/>
                </a:solidFill>
                <a:latin typeface="Arial"/>
                <a:ea typeface="Arial"/>
                <a:cs typeface="Arial"/>
                <a:sym typeface="Arial"/>
              </a:rPr>
              <a:t>rule (a) is indirectly discriminating against blacks</a:t>
            </a:r>
            <a:endParaRPr/>
          </a:p>
        </p:txBody>
      </p:sp>
      <p:sp>
        <p:nvSpPr>
          <p:cNvPr id="611" name="Shape 61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Shape 61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Evaluating PD rules through the extended lift</a:t>
            </a:r>
            <a:endParaRPr/>
          </a:p>
        </p:txBody>
      </p:sp>
      <p:sp>
        <p:nvSpPr>
          <p:cNvPr id="617" name="Shape 617"/>
          <p:cNvSpPr/>
          <p:nvPr/>
        </p:nvSpPr>
        <p:spPr>
          <a:xfrm>
            <a:off x="384723" y="1216355"/>
            <a:ext cx="6831966" cy="294972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Remembering that conf(X → Y) = support(X → Y) / support(X)</a:t>
            </a:r>
            <a:endParaRPr/>
          </a:p>
          <a:p>
            <a:pPr indent="-433068" lvl="0" marL="445134" marR="508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We define the </a:t>
            </a:r>
            <a:r>
              <a:rPr b="1" i="0" lang="en-US" sz="1800" u="none" cap="none" strike="noStrike">
                <a:solidFill>
                  <a:srgbClr val="595959"/>
                </a:solidFill>
                <a:latin typeface="Arial"/>
                <a:ea typeface="Arial"/>
                <a:cs typeface="Arial"/>
                <a:sym typeface="Arial"/>
              </a:rPr>
              <a:t>extended lift with respect to B </a:t>
            </a:r>
            <a:r>
              <a:rPr b="0" i="0" lang="en-US" sz="1800" u="none" cap="none" strike="noStrike">
                <a:solidFill>
                  <a:srgbClr val="595959"/>
                </a:solidFill>
                <a:latin typeface="Arial"/>
                <a:ea typeface="Arial"/>
                <a:cs typeface="Arial"/>
                <a:sym typeface="Arial"/>
              </a:rPr>
              <a:t>of rule A, B → C as:  elift</a:t>
            </a:r>
            <a:r>
              <a:rPr b="0" baseline="-25000" i="0" lang="en-US" sz="1800" u="none" cap="none" strike="noStrike">
                <a:solidFill>
                  <a:srgbClr val="595959"/>
                </a:solidFill>
                <a:latin typeface="Arial"/>
                <a:ea typeface="Arial"/>
                <a:cs typeface="Arial"/>
                <a:sym typeface="Arial"/>
              </a:rPr>
              <a:t>B</a:t>
            </a:r>
            <a:r>
              <a:rPr b="0" i="0" lang="en-US" sz="1800" u="none" cap="none" strike="noStrike">
                <a:solidFill>
                  <a:srgbClr val="595959"/>
                </a:solidFill>
                <a:latin typeface="Arial"/>
                <a:ea typeface="Arial"/>
                <a:cs typeface="Arial"/>
                <a:sym typeface="Arial"/>
              </a:rPr>
              <a:t>(A, B → C) = conf(A, B → C) / conf(B → C)</a:t>
            </a:r>
            <a:endParaRPr/>
          </a:p>
          <a:p>
            <a:pPr indent="12700" lvl="0" marL="0" marR="0" rtl="0" algn="l">
              <a:lnSpc>
                <a:spcPct val="100000"/>
              </a:lnSpc>
              <a:spcBef>
                <a:spcPts val="18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 rules we care about are PD rules such that:</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A is a protected group (e.g. female, black)</a:t>
            </a:r>
            <a:endParaRPr/>
          </a:p>
          <a:p>
            <a:pPr indent="-367029" lvl="0" marL="469900"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B is a context (e.g. lives in San Francisco)</a:t>
            </a:r>
            <a:endParaRPr/>
          </a:p>
          <a:p>
            <a:pPr indent="-367029" lvl="0" marL="469900"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 is an outcome (usually negative, e.g., deny a loan)</a:t>
            </a:r>
            <a:endParaRPr/>
          </a:p>
        </p:txBody>
      </p:sp>
      <p:sp>
        <p:nvSpPr>
          <p:cNvPr id="618" name="Shape 61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Shape 62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The concept of α-protection</a:t>
            </a:r>
            <a:endParaRPr/>
          </a:p>
        </p:txBody>
      </p:sp>
      <p:sp>
        <p:nvSpPr>
          <p:cNvPr id="624" name="Shape 624"/>
          <p:cNvSpPr/>
          <p:nvPr/>
        </p:nvSpPr>
        <p:spPr>
          <a:xfrm>
            <a:off x="384722" y="1176349"/>
            <a:ext cx="7020764" cy="2288344"/>
          </a:xfrm>
          <a:prstGeom prst="rect">
            <a:avLst/>
          </a:prstGeom>
          <a:noFill/>
          <a:ln>
            <a:noFill/>
          </a:ln>
        </p:spPr>
        <p:txBody>
          <a:bodyPr anchorCtr="0" anchor="t" bIns="0" lIns="0" spcFirstLastPara="1" rIns="0" wrap="square" tIns="0">
            <a:noAutofit/>
          </a:bodyPr>
          <a:lstStyle/>
          <a:p>
            <a:pPr indent="12700" lvl="0" marL="0" marR="348615"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For a given threshold α, we say that PD rule A, B → C, involving a PD group A in a context B for an outcome C, is </a:t>
            </a:r>
            <a:r>
              <a:rPr b="0" i="0" lang="en-US" sz="1800" u="none" cap="none" strike="noStrike">
                <a:solidFill>
                  <a:srgbClr val="993F3D"/>
                </a:solidFill>
                <a:latin typeface="Arial"/>
                <a:ea typeface="Arial"/>
                <a:cs typeface="Arial"/>
                <a:sym typeface="Arial"/>
              </a:rPr>
              <a:t>α-protective</a:t>
            </a:r>
            <a:r>
              <a:rPr b="0" i="0" lang="en-US" sz="1800" u="none" cap="none" strike="noStrike">
                <a:solidFill>
                  <a:srgbClr val="595959"/>
                </a:solidFill>
                <a:latin typeface="Arial"/>
                <a:ea typeface="Arial"/>
                <a:cs typeface="Arial"/>
                <a:sym typeface="Arial"/>
              </a:rPr>
              <a:t> if:</a:t>
            </a:r>
            <a:endParaRPr/>
          </a:p>
          <a:p>
            <a:pPr indent="12700" lvl="0" marL="0" marR="348615" rtl="0" algn="l">
              <a:lnSpc>
                <a:spcPct val="114599"/>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348615" rtl="0" algn="l">
              <a:lnSpc>
                <a:spcPct val="114599"/>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elift</a:t>
            </a:r>
            <a:r>
              <a:rPr b="0" baseline="-25000" i="0" lang="en-US" sz="1800" u="none" cap="none" strike="noStrike">
                <a:solidFill>
                  <a:srgbClr val="595959"/>
                </a:solidFill>
                <a:latin typeface="Arial"/>
                <a:ea typeface="Arial"/>
                <a:cs typeface="Arial"/>
                <a:sym typeface="Arial"/>
              </a:rPr>
              <a:t>B</a:t>
            </a:r>
            <a:r>
              <a:rPr b="0" i="0" lang="en-US" sz="1800" u="none" cap="none" strike="noStrike">
                <a:solidFill>
                  <a:srgbClr val="595959"/>
                </a:solidFill>
                <a:latin typeface="Arial"/>
                <a:ea typeface="Arial"/>
                <a:cs typeface="Arial"/>
                <a:sym typeface="Arial"/>
              </a:rPr>
              <a:t>(A, B → C) = conf(A, B → C) / conf(B → C) ≤ α  </a:t>
            </a:r>
            <a:endParaRPr/>
          </a:p>
          <a:p>
            <a:pPr indent="12700" lvl="0" marL="0" marR="348615" rtl="0" algn="l">
              <a:lnSpc>
                <a:spcPct val="114599"/>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348615" rtl="0" algn="l">
              <a:lnSpc>
                <a:spcPct val="114599"/>
              </a:lnSpc>
              <a:spcBef>
                <a:spcPts val="100"/>
              </a:spcBef>
              <a:spcAft>
                <a:spcPts val="0"/>
              </a:spcAft>
              <a:buClr>
                <a:srgbClr val="535353"/>
              </a:buClr>
              <a:buSzPts val="1800"/>
              <a:buFont typeface="Arial"/>
              <a:buNone/>
            </a:pPr>
            <a:r>
              <a:rPr b="0" i="0" lang="en-US" sz="1800" u="none" cap="none" strike="noStrike">
                <a:solidFill>
                  <a:srgbClr val="535353"/>
                </a:solidFill>
                <a:latin typeface="Arial"/>
                <a:ea typeface="Arial"/>
                <a:cs typeface="Arial"/>
                <a:sym typeface="Arial"/>
              </a:rPr>
              <a:t>Otherwise</a:t>
            </a:r>
            <a:r>
              <a:rPr b="0" i="0" lang="en-US" sz="1800" u="none" cap="none" strike="noStrike">
                <a:solidFill>
                  <a:srgbClr val="595959"/>
                </a:solidFill>
                <a:latin typeface="Arial"/>
                <a:ea typeface="Arial"/>
                <a:cs typeface="Arial"/>
                <a:sym typeface="Arial"/>
              </a:rPr>
              <a:t>, when elift</a:t>
            </a:r>
            <a:r>
              <a:rPr b="0" baseline="-25000" i="0" lang="en-US" sz="1800" u="none" cap="none" strike="noStrike">
                <a:solidFill>
                  <a:srgbClr val="595959"/>
                </a:solidFill>
                <a:latin typeface="Arial"/>
                <a:ea typeface="Arial"/>
                <a:cs typeface="Arial"/>
                <a:sym typeface="Arial"/>
              </a:rPr>
              <a:t>B</a:t>
            </a:r>
            <a:r>
              <a:rPr b="0" i="0" lang="en-US" sz="1800" u="none" cap="none" strike="noStrike">
                <a:solidFill>
                  <a:srgbClr val="595959"/>
                </a:solidFill>
                <a:latin typeface="Arial"/>
                <a:ea typeface="Arial"/>
                <a:cs typeface="Arial"/>
                <a:sym typeface="Arial"/>
              </a:rPr>
              <a:t>(A, B → C) &gt; α, then we say that </a:t>
            </a:r>
            <a:endParaRPr b="0" i="0" sz="1800" u="none" cap="none" strike="noStrike">
              <a:solidFill>
                <a:srgbClr val="595959"/>
              </a:solidFill>
              <a:latin typeface="Helvetica Neue"/>
              <a:ea typeface="Helvetica Neue"/>
              <a:cs typeface="Helvetica Neue"/>
              <a:sym typeface="Helvetica Neue"/>
            </a:endParaRPr>
          </a:p>
          <a:p>
            <a:pPr indent="12700" lvl="0" marL="0" marR="348615" rtl="0" algn="l">
              <a:lnSpc>
                <a:spcPct val="114599"/>
              </a:lnSpc>
              <a:spcBef>
                <a:spcPts val="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 B → C is an </a:t>
            </a:r>
            <a:r>
              <a:rPr b="0" i="0" lang="en-US" sz="1800" u="none" cap="none" strike="noStrike">
                <a:solidFill>
                  <a:srgbClr val="993F3D"/>
                </a:solidFill>
                <a:latin typeface="Arial"/>
                <a:ea typeface="Arial"/>
                <a:cs typeface="Arial"/>
                <a:sym typeface="Arial"/>
              </a:rPr>
              <a:t>α-discriminatory rule</a:t>
            </a:r>
            <a:endParaRPr/>
          </a:p>
        </p:txBody>
      </p:sp>
      <p:sp>
        <p:nvSpPr>
          <p:cNvPr id="625" name="Shape 62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p:nvPr/>
        </p:nvSpPr>
        <p:spPr>
          <a:xfrm>
            <a:off x="384723" y="503825"/>
            <a:ext cx="6687185" cy="4699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Geography and race: the "Tiger Mom Tax"</a:t>
            </a:r>
            <a:endParaRPr/>
          </a:p>
        </p:txBody>
      </p:sp>
      <p:sp>
        <p:nvSpPr>
          <p:cNvPr id="83" name="Shape 83"/>
          <p:cNvSpPr/>
          <p:nvPr/>
        </p:nvSpPr>
        <p:spPr>
          <a:xfrm>
            <a:off x="5338188" y="1333714"/>
            <a:ext cx="3239495" cy="3121399"/>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4" name="Shape 84"/>
          <p:cNvSpPr/>
          <p:nvPr/>
        </p:nvSpPr>
        <p:spPr>
          <a:xfrm>
            <a:off x="5333412" y="1202408"/>
            <a:ext cx="3249020" cy="3316533"/>
          </a:xfrm>
          <a:prstGeom prst="rect">
            <a:avLst/>
          </a:prstGeom>
          <a:noFill/>
          <a:ln cap="flat" cmpd="sng" w="9525">
            <a:solidFill>
              <a:srgbClr val="B6B6B6"/>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5" name="Shape 85"/>
          <p:cNvSpPr/>
          <p:nvPr/>
        </p:nvSpPr>
        <p:spPr>
          <a:xfrm>
            <a:off x="384722" y="1231051"/>
            <a:ext cx="4476753" cy="868309"/>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Pricing of SAT tutoring by The Princeton  Review in the US doubles for Asians, due to  geographical price discrimination.</a:t>
            </a:r>
            <a:endParaRPr/>
          </a:p>
        </p:txBody>
      </p:sp>
      <p:sp>
        <p:nvSpPr>
          <p:cNvPr id="86" name="Shape 86"/>
          <p:cNvSpPr/>
          <p:nvPr/>
        </p:nvSpPr>
        <p:spPr>
          <a:xfrm>
            <a:off x="384723" y="4797659"/>
            <a:ext cx="3594737"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J. Angwin and J. Larson (2015). </a:t>
            </a:r>
            <a:r>
              <a:rPr b="0" i="1" lang="en-US" sz="1000" u="sng" cap="none" strike="noStrike">
                <a:solidFill>
                  <a:schemeClr val="hlink"/>
                </a:solidFill>
                <a:latin typeface="Arial"/>
                <a:ea typeface="Arial"/>
                <a:cs typeface="Arial"/>
                <a:sym typeface="Arial"/>
                <a:hlinkClick r:id="rId4"/>
              </a:rPr>
              <a:t>The tiger mom tax</a:t>
            </a:r>
            <a:r>
              <a:rPr b="0" i="1" lang="en-US" sz="1000" u="none" cap="none" strike="noStrike">
                <a:solidFill>
                  <a:srgbClr val="666666"/>
                </a:solidFill>
                <a:latin typeface="Arial"/>
                <a:ea typeface="Arial"/>
                <a:cs typeface="Arial"/>
                <a:sym typeface="Arial"/>
              </a:rPr>
              <a:t>. ProPublica.</a:t>
            </a:r>
            <a:endParaRPr/>
          </a:p>
        </p:txBody>
      </p:sp>
      <p:sp>
        <p:nvSpPr>
          <p:cNvPr id="87" name="Shape 87"/>
          <p:cNvSpPr txBox="1"/>
          <p:nvPr>
            <p:ph idx="12" type="sldNum"/>
          </p:nvPr>
        </p:nvSpPr>
        <p:spPr>
          <a:xfrm>
            <a:off x="8698203" y="4778061"/>
            <a:ext cx="179218"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Shape 63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Relation of α-protection and group representation</a:t>
            </a:r>
            <a:endParaRPr/>
          </a:p>
        </p:txBody>
      </p:sp>
      <p:sp>
        <p:nvSpPr>
          <p:cNvPr id="631" name="Shape 631"/>
          <p:cNvSpPr/>
          <p:nvPr/>
        </p:nvSpPr>
        <p:spPr>
          <a:xfrm>
            <a:off x="384724" y="1176349"/>
            <a:ext cx="8199119" cy="328065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For a given threshold α, we say that PD rule A, B → C,</a:t>
            </a:r>
            <a:endParaRPr/>
          </a:p>
          <a:p>
            <a:pPr indent="12700" lvl="0" marL="0" marR="128651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involving a PD group A in a context B for a (usually bad) outcome C,  is α-protective if:</a:t>
            </a:r>
            <a:endParaRPr/>
          </a:p>
          <a:p>
            <a:pPr indent="469900" lvl="0" marL="0" marR="253365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elift</a:t>
            </a:r>
            <a:r>
              <a:rPr b="0" baseline="-25000" i="0" lang="en-US" sz="1800" u="none" cap="none" strike="noStrike">
                <a:solidFill>
                  <a:srgbClr val="595959"/>
                </a:solidFill>
                <a:latin typeface="Arial"/>
                <a:ea typeface="Arial"/>
                <a:cs typeface="Arial"/>
                <a:sym typeface="Arial"/>
              </a:rPr>
              <a:t>B</a:t>
            </a:r>
            <a:r>
              <a:rPr b="0" i="0" lang="en-US" sz="1800" u="none" cap="none" strike="noStrike">
                <a:solidFill>
                  <a:srgbClr val="595959"/>
                </a:solidFill>
                <a:latin typeface="Arial"/>
                <a:ea typeface="Arial"/>
                <a:cs typeface="Arial"/>
                <a:sym typeface="Arial"/>
              </a:rPr>
              <a:t>(A, B → C) = conf(A, B → C) / conf(B → C) ≤ α  Note that:</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469265"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elift</a:t>
            </a:r>
            <a:r>
              <a:rPr b="0" baseline="-25000" i="0" lang="en-US" sz="1800" u="none" cap="none" strike="noStrike">
                <a:solidFill>
                  <a:srgbClr val="595959"/>
                </a:solidFill>
                <a:latin typeface="Arial"/>
                <a:ea typeface="Arial"/>
                <a:cs typeface="Arial"/>
                <a:sym typeface="Arial"/>
              </a:rPr>
              <a:t>B</a:t>
            </a:r>
            <a:r>
              <a:rPr b="0" i="0" lang="en-US" sz="1800" u="none" cap="none" strike="noStrike">
                <a:solidFill>
                  <a:srgbClr val="595959"/>
                </a:solidFill>
                <a:latin typeface="Arial"/>
                <a:ea typeface="Arial"/>
                <a:cs typeface="Arial"/>
                <a:sym typeface="Arial"/>
              </a:rPr>
              <a:t>(A, B → C) = elift</a:t>
            </a:r>
            <a:r>
              <a:rPr b="0" baseline="-25000" i="0" lang="en-US" sz="1800" u="none" cap="none" strike="noStrike">
                <a:solidFill>
                  <a:srgbClr val="595959"/>
                </a:solidFill>
                <a:latin typeface="Arial"/>
                <a:ea typeface="Arial"/>
                <a:cs typeface="Arial"/>
                <a:sym typeface="Arial"/>
              </a:rPr>
              <a:t>B</a:t>
            </a:r>
            <a:r>
              <a:rPr b="0" i="0" lang="en-US" sz="1800" u="none" cap="none" strike="noStrike">
                <a:solidFill>
                  <a:srgbClr val="595959"/>
                </a:solidFill>
                <a:latin typeface="Arial"/>
                <a:ea typeface="Arial"/>
                <a:cs typeface="Arial"/>
                <a:sym typeface="Arial"/>
              </a:rPr>
              <a:t>(B, C → A)  = conf(B, C → A) / conf(B → A)</a:t>
            </a:r>
            <a:endParaRPr/>
          </a:p>
          <a:p>
            <a:pPr indent="12700" lvl="0" marL="0" marR="5080"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This means extended lift is the ratio between the proportion of the disadvantaged  group A in context B for (bad) outcome C, over the overall proportion of A in B.</a:t>
            </a:r>
            <a:endParaRPr/>
          </a:p>
        </p:txBody>
      </p:sp>
      <p:sp>
        <p:nvSpPr>
          <p:cNvPr id="632" name="Shape 63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6" name="Shape 636"/>
        <p:cNvGrpSpPr/>
        <p:nvPr/>
      </p:nvGrpSpPr>
      <p:grpSpPr>
        <a:xfrm>
          <a:off x="0" y="0"/>
          <a:ext cx="0" cy="0"/>
          <a:chOff x="0" y="0"/>
          <a:chExt cx="0" cy="0"/>
        </a:xfrm>
      </p:grpSpPr>
      <p:sp>
        <p:nvSpPr>
          <p:cNvPr id="637" name="Shape 637"/>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Direct discrimination example</a:t>
            </a:r>
            <a:endParaRPr/>
          </a:p>
        </p:txBody>
      </p:sp>
      <p:sp>
        <p:nvSpPr>
          <p:cNvPr id="638" name="Shape 638"/>
          <p:cNvSpPr/>
          <p:nvPr/>
        </p:nvSpPr>
        <p:spPr>
          <a:xfrm>
            <a:off x="384723" y="3239374"/>
            <a:ext cx="8150860" cy="1020967"/>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Additional (discriminatory) element increases the rule confidence up to 3 times.</a:t>
            </a:r>
            <a:endParaRPr/>
          </a:p>
          <a:p>
            <a:pPr indent="12700" lvl="0" marL="0" marR="5080"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According to </a:t>
            </a:r>
            <a:r>
              <a:rPr b="0" i="1" lang="en-US" sz="1800" u="none" cap="none" strike="noStrike">
                <a:solidFill>
                  <a:srgbClr val="595959"/>
                </a:solidFill>
                <a:latin typeface="Arial"/>
                <a:ea typeface="Arial"/>
                <a:cs typeface="Arial"/>
                <a:sym typeface="Arial"/>
              </a:rPr>
              <a:t>α</a:t>
            </a:r>
            <a:r>
              <a:rPr b="0" i="0" lang="en-US" sz="1800" u="none" cap="none" strike="noStrike">
                <a:solidFill>
                  <a:srgbClr val="595959"/>
                </a:solidFill>
                <a:latin typeface="Arial"/>
                <a:ea typeface="Arial"/>
                <a:cs typeface="Arial"/>
                <a:sym typeface="Arial"/>
              </a:rPr>
              <a:t>-protection method, if the threshold </a:t>
            </a:r>
            <a:r>
              <a:rPr b="0" i="1" lang="en-US" sz="1800" u="none" cap="none" strike="noStrike">
                <a:solidFill>
                  <a:srgbClr val="595959"/>
                </a:solidFill>
                <a:latin typeface="Arial"/>
                <a:ea typeface="Arial"/>
                <a:cs typeface="Arial"/>
                <a:sym typeface="Arial"/>
              </a:rPr>
              <a:t>α</a:t>
            </a:r>
            <a:r>
              <a:rPr b="0" i="0" lang="en-US" sz="1800" u="none" cap="none" strike="noStrike">
                <a:solidFill>
                  <a:srgbClr val="595959"/>
                </a:solidFill>
                <a:latin typeface="Arial"/>
                <a:ea typeface="Arial"/>
                <a:cs typeface="Arial"/>
                <a:sym typeface="Arial"/>
              </a:rPr>
              <a:t>=3 is fixed then the rule (b) is  classified as discriminatory</a:t>
            </a:r>
            <a:endParaRPr/>
          </a:p>
        </p:txBody>
      </p:sp>
      <p:sp>
        <p:nvSpPr>
          <p:cNvPr id="639" name="Shape 639"/>
          <p:cNvSpPr/>
          <p:nvPr/>
        </p:nvSpPr>
        <p:spPr>
          <a:xfrm>
            <a:off x="1080376" y="1429167"/>
            <a:ext cx="901701"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Rule (a):</a:t>
            </a:r>
            <a:endParaRPr/>
          </a:p>
        </p:txBody>
      </p:sp>
      <p:sp>
        <p:nvSpPr>
          <p:cNvPr id="640" name="Shape 640"/>
          <p:cNvSpPr/>
          <p:nvPr/>
        </p:nvSpPr>
        <p:spPr>
          <a:xfrm>
            <a:off x="1080376" y="1981617"/>
            <a:ext cx="2108838" cy="79443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city="NYC"</a:t>
            </a:r>
            <a:endParaRPr/>
          </a:p>
          <a:p>
            <a:pPr indent="265429" lvl="0" marL="0" marR="5080" rtl="0" algn="l">
              <a:lnSpc>
                <a:spcPct val="100699"/>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 benefit=deny  with confidence 0.25</a:t>
            </a:r>
            <a:endParaRPr/>
          </a:p>
        </p:txBody>
      </p:sp>
      <p:sp>
        <p:nvSpPr>
          <p:cNvPr id="641" name="Shape 641"/>
          <p:cNvSpPr/>
          <p:nvPr/>
        </p:nvSpPr>
        <p:spPr>
          <a:xfrm>
            <a:off x="4044341" y="1429167"/>
            <a:ext cx="901702"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Rule (b):</a:t>
            </a:r>
            <a:endParaRPr/>
          </a:p>
        </p:txBody>
      </p:sp>
      <p:sp>
        <p:nvSpPr>
          <p:cNvPr id="642" name="Shape 642"/>
          <p:cNvSpPr/>
          <p:nvPr/>
        </p:nvSpPr>
        <p:spPr>
          <a:xfrm>
            <a:off x="4044341" y="1981617"/>
            <a:ext cx="3150872" cy="7926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race="black", city="NYC"</a:t>
            </a:r>
            <a:endParaRPr/>
          </a:p>
          <a:p>
            <a:pPr indent="265429" lvl="0" marL="0" marR="0" rtl="0" algn="l">
              <a:lnSpc>
                <a:spcPct val="100000"/>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 benefit=deny</a:t>
            </a:r>
            <a:endParaRPr/>
          </a:p>
          <a:p>
            <a:pPr indent="12700" lvl="0" marL="0" marR="0" rtl="0" algn="l">
              <a:lnSpc>
                <a:spcPct val="100000"/>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with confidence 0.75	</a:t>
            </a:r>
            <a:r>
              <a:rPr b="1" i="0" lang="en-US" sz="1800" u="sng" cap="none" strike="noStrike">
                <a:solidFill>
                  <a:srgbClr val="1C4487"/>
                </a:solidFill>
                <a:latin typeface="Arial"/>
                <a:ea typeface="Arial"/>
                <a:cs typeface="Arial"/>
                <a:sym typeface="Arial"/>
              </a:rPr>
              <a:t>elift 3.0</a:t>
            </a:r>
            <a:endParaRPr/>
          </a:p>
        </p:txBody>
      </p:sp>
      <p:sp>
        <p:nvSpPr>
          <p:cNvPr id="643" name="Shape 64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Shape 64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Real-world example from German credit dataset</a:t>
            </a:r>
            <a:endParaRPr/>
          </a:p>
        </p:txBody>
      </p:sp>
      <p:sp>
        <p:nvSpPr>
          <p:cNvPr id="649" name="Shape 649"/>
          <p:cNvSpPr/>
          <p:nvPr/>
        </p:nvSpPr>
        <p:spPr>
          <a:xfrm>
            <a:off x="384723" y="1216355"/>
            <a:ext cx="1152526"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Fixing α=3:</a:t>
            </a:r>
            <a:endParaRPr/>
          </a:p>
        </p:txBody>
      </p:sp>
      <p:graphicFrame>
        <p:nvGraphicFramePr>
          <p:cNvPr id="650" name="Shape 650"/>
          <p:cNvGraphicFramePr/>
          <p:nvPr/>
        </p:nvGraphicFramePr>
        <p:xfrm>
          <a:off x="365673" y="1765057"/>
          <a:ext cx="3000000" cy="3000000"/>
        </p:xfrm>
        <a:graphic>
          <a:graphicData uri="http://schemas.openxmlformats.org/drawingml/2006/table">
            <a:tbl>
              <a:tblPr>
                <a:noFill/>
                <a:tableStyleId>{B47BD01D-81EA-4423-BD9B-FF76A25D104D}</a:tableStyleId>
              </a:tblPr>
              <a:tblGrid>
                <a:gridCol w="5814050"/>
                <a:gridCol w="1292225"/>
                <a:gridCol w="1073150"/>
              </a:tblGrid>
              <a:tr h="384800">
                <a:tc>
                  <a:txBody>
                    <a:bodyPr>
                      <a:noAutofit/>
                    </a:bodyPr>
                    <a:lstStyle/>
                    <a:p>
                      <a:pPr indent="31750" lvl="0" marL="0" marR="0" rtl="0" algn="l">
                        <a:lnSpc>
                          <a:spcPct val="105555"/>
                        </a:lnSpc>
                        <a:spcBef>
                          <a:spcPts val="0"/>
                        </a:spcBef>
                        <a:spcAft>
                          <a:spcPts val="0"/>
                        </a:spcAft>
                        <a:buClr>
                          <a:srgbClr val="1C4487"/>
                        </a:buClr>
                        <a:buSzPts val="1800"/>
                        <a:buFont typeface="Arial"/>
                        <a:buNone/>
                      </a:pPr>
                      <a:r>
                        <a:rPr lang="en-US" sz="1800" u="none" cap="none" strike="noStrike">
                          <a:solidFill>
                            <a:srgbClr val="1C4487"/>
                          </a:solidFill>
                          <a:latin typeface="Arial"/>
                          <a:ea typeface="Arial"/>
                          <a:cs typeface="Arial"/>
                          <a:sym typeface="Arial"/>
                        </a:rPr>
                        <a:t>(B) </a:t>
                      </a:r>
                      <a:r>
                        <a:rPr lang="en-US" sz="1800" u="none" cap="none" strike="noStrike"/>
                        <a:t>saving status = </a:t>
                      </a:r>
                      <a:r>
                        <a:rPr lang="en-US" sz="1800" u="none" cap="none" strike="noStrike">
                          <a:solidFill>
                            <a:srgbClr val="1C4487"/>
                          </a:solidFill>
                          <a:latin typeface="Arial"/>
                          <a:ea typeface="Arial"/>
                          <a:cs typeface="Arial"/>
                          <a:sym typeface="Arial"/>
                        </a:rPr>
                        <a:t>"no </a:t>
                      </a:r>
                      <a:r>
                        <a:rPr lang="en-US" sz="1800" u="none" cap="none" strike="noStrike"/>
                        <a:t>known savings" → credit = </a:t>
                      </a:r>
                      <a:r>
                        <a:rPr lang="en-US" sz="1800" u="none" cap="none" strike="noStrike">
                          <a:solidFill>
                            <a:srgbClr val="1C4487"/>
                          </a:solidFill>
                          <a:latin typeface="Arial"/>
                          <a:ea typeface="Arial"/>
                          <a:cs typeface="Arial"/>
                          <a:sym typeface="Arial"/>
                        </a:rPr>
                        <a:t>deny</a:t>
                      </a:r>
                      <a:endParaRPr/>
                    </a:p>
                  </a:txBody>
                  <a:tcPr marT="0" marB="0" marR="0" marL="0"/>
                </a:tc>
                <a:tc>
                  <a:txBody>
                    <a:bodyPr>
                      <a:noAutofit/>
                    </a:bodyPr>
                    <a:lstStyle/>
                    <a:p>
                      <a:pPr indent="12700" lvl="0" marL="0" marR="119379" rtl="0" algn="r">
                        <a:lnSpc>
                          <a:spcPct val="105555"/>
                        </a:lnSpc>
                        <a:spcBef>
                          <a:spcPts val="0"/>
                        </a:spcBef>
                        <a:spcAft>
                          <a:spcPts val="0"/>
                        </a:spcAft>
                        <a:buClr>
                          <a:srgbClr val="1C4487"/>
                        </a:buClr>
                        <a:buSzPts val="1800"/>
                        <a:buFont typeface="Arial"/>
                        <a:buNone/>
                      </a:pPr>
                      <a:r>
                        <a:rPr lang="en-US" sz="1800" u="none" cap="none" strike="noStrike">
                          <a:solidFill>
                            <a:srgbClr val="1C4487"/>
                          </a:solidFill>
                          <a:latin typeface="Arial"/>
                          <a:ea typeface="Arial"/>
                          <a:cs typeface="Arial"/>
                          <a:sym typeface="Arial"/>
                        </a:rPr>
                        <a:t>conf.</a:t>
                      </a:r>
                      <a:r>
                        <a:rPr lang="en-US" sz="1800" u="none" cap="none" strike="noStrike"/>
                        <a:t> 0.18</a:t>
                      </a:r>
                      <a:endParaRPr/>
                    </a:p>
                  </a:txBody>
                  <a:tcPr marT="0" marB="0" marR="0" marL="0"/>
                </a:tc>
                <a:tc>
                  <a:txBody>
                    <a:bodyPr>
                      <a:noAutofit/>
                    </a:bodyPr>
                    <a:lstStyle/>
                    <a:p>
                      <a:pPr indent="0" lvl="0" marL="0" marR="0" rtl="0" algn="l">
                        <a:lnSpc>
                          <a:spcPct val="100000"/>
                        </a:lnSpc>
                        <a:spcBef>
                          <a:spcPts val="0"/>
                        </a:spcBef>
                        <a:spcAft>
                          <a:spcPts val="0"/>
                        </a:spcAft>
                        <a:buClr>
                          <a:schemeClr val="dk1"/>
                        </a:buClr>
                        <a:buSzPts val="1900"/>
                        <a:buFont typeface="Times New Roman"/>
                        <a:buNone/>
                      </a:pPr>
                      <a:r>
                        <a:t/>
                      </a:r>
                      <a:endParaRPr sz="1900" u="none" cap="none" strike="noStrike">
                        <a:latin typeface="Times New Roman"/>
                        <a:ea typeface="Times New Roman"/>
                        <a:cs typeface="Times New Roman"/>
                        <a:sym typeface="Times New Roman"/>
                      </a:endParaRPr>
                    </a:p>
                  </a:txBody>
                  <a:tcPr marT="0" marB="0" marR="0" marL="0"/>
                </a:tc>
              </a:tr>
              <a:tr h="699125">
                <a:tc>
                  <a:txBody>
                    <a:bodyPr>
                      <a:noAutofit/>
                    </a:bodyPr>
                    <a:lstStyle/>
                    <a:p>
                      <a:pPr indent="31750" lvl="0" marL="0" marR="0" rtl="0" algn="l">
                        <a:lnSpc>
                          <a:spcPct val="100000"/>
                        </a:lnSpc>
                        <a:spcBef>
                          <a:spcPts val="0"/>
                        </a:spcBef>
                        <a:spcAft>
                          <a:spcPts val="0"/>
                        </a:spcAft>
                        <a:buClr>
                          <a:srgbClr val="1C4487"/>
                        </a:buClr>
                        <a:buSzPts val="1800"/>
                        <a:buFont typeface="Arial"/>
                        <a:buNone/>
                      </a:pPr>
                      <a:r>
                        <a:rPr lang="en-US" sz="1800" u="none" cap="none" strike="noStrike">
                          <a:solidFill>
                            <a:srgbClr val="1C4487"/>
                          </a:solidFill>
                          <a:latin typeface="Arial"/>
                          <a:ea typeface="Arial"/>
                          <a:cs typeface="Arial"/>
                          <a:sym typeface="Arial"/>
                        </a:rPr>
                        <a:t>(A) personal </a:t>
                      </a:r>
                      <a:r>
                        <a:rPr lang="en-US" sz="1800" u="none" cap="none" strike="noStrike"/>
                        <a:t>status = </a:t>
                      </a:r>
                      <a:r>
                        <a:rPr lang="en-US" sz="1800" u="none" cap="none" strike="noStrike">
                          <a:solidFill>
                            <a:srgbClr val="1C4487"/>
                          </a:solidFill>
                          <a:latin typeface="Arial"/>
                          <a:ea typeface="Arial"/>
                          <a:cs typeface="Arial"/>
                          <a:sym typeface="Arial"/>
                        </a:rPr>
                        <a:t>"female</a:t>
                      </a:r>
                      <a:r>
                        <a:rPr lang="en-US" sz="1800" u="none" cap="none" strike="noStrike"/>
                        <a:t> </a:t>
                      </a:r>
                      <a:r>
                        <a:rPr lang="en-US" sz="1800" u="none" cap="none" strike="noStrike">
                          <a:solidFill>
                            <a:srgbClr val="1C4487"/>
                          </a:solidFill>
                          <a:latin typeface="Arial"/>
                          <a:ea typeface="Arial"/>
                          <a:cs typeface="Arial"/>
                          <a:sym typeface="Arial"/>
                        </a:rPr>
                        <a:t>div/sep/mar",</a:t>
                      </a:r>
                      <a:endParaRPr/>
                    </a:p>
                    <a:p>
                      <a:pPr indent="411480" lvl="0" marL="0" marR="0" rtl="0" algn="l">
                        <a:lnSpc>
                          <a:spcPct val="111111"/>
                        </a:lnSpc>
                        <a:spcBef>
                          <a:spcPts val="300"/>
                        </a:spcBef>
                        <a:spcAft>
                          <a:spcPts val="0"/>
                        </a:spcAft>
                        <a:buClr>
                          <a:srgbClr val="1C4487"/>
                        </a:buClr>
                        <a:buSzPts val="1800"/>
                        <a:buFont typeface="Arial"/>
                        <a:buNone/>
                      </a:pPr>
                      <a:r>
                        <a:rPr lang="en-US" sz="1800" u="none" cap="none" strike="noStrike">
                          <a:solidFill>
                            <a:srgbClr val="1C4487"/>
                          </a:solidFill>
                          <a:latin typeface="Arial"/>
                          <a:ea typeface="Arial"/>
                          <a:cs typeface="Arial"/>
                          <a:sym typeface="Arial"/>
                        </a:rPr>
                        <a:t>saving status = </a:t>
                      </a:r>
                      <a:r>
                        <a:rPr lang="en-US" sz="1800" u="none" cap="none" strike="noStrike"/>
                        <a:t>"no </a:t>
                      </a:r>
                      <a:r>
                        <a:rPr lang="en-US" sz="1800" u="none" cap="none" strike="noStrike">
                          <a:solidFill>
                            <a:srgbClr val="1C4487"/>
                          </a:solidFill>
                          <a:latin typeface="Arial"/>
                          <a:ea typeface="Arial"/>
                          <a:cs typeface="Arial"/>
                          <a:sym typeface="Arial"/>
                        </a:rPr>
                        <a:t>known savings" → credit =</a:t>
                      </a:r>
                      <a:r>
                        <a:rPr lang="en-US" sz="1800" u="none" cap="none" strike="noStrike"/>
                        <a:t> deny</a:t>
                      </a:r>
                      <a:endParaRPr/>
                    </a:p>
                  </a:txBody>
                  <a:tcPr marT="0" marB="0" marR="0" marL="0"/>
                </a:tc>
                <a:tc>
                  <a:txBody>
                    <a:bodyPr>
                      <a:noAutofit/>
                    </a:bodyPr>
                    <a:lstStyle/>
                    <a:p>
                      <a:pPr indent="12700" lvl="0" marL="0" marR="0" rtl="0" algn="l">
                        <a:lnSpc>
                          <a:spcPct val="100000"/>
                        </a:lnSpc>
                        <a:spcBef>
                          <a:spcPts val="0"/>
                        </a:spcBef>
                        <a:spcAft>
                          <a:spcPts val="0"/>
                        </a:spcAft>
                        <a:buClr>
                          <a:schemeClr val="dk1"/>
                        </a:buClr>
                        <a:buSzPts val="2800"/>
                        <a:buFont typeface="Times New Roman"/>
                        <a:buNone/>
                      </a:pPr>
                      <a:r>
                        <a:t/>
                      </a:r>
                      <a:endParaRPr sz="2800" u="none" cap="none" strike="noStrike">
                        <a:latin typeface="Times New Roman"/>
                        <a:ea typeface="Times New Roman"/>
                        <a:cs typeface="Times New Roman"/>
                        <a:sym typeface="Times New Roman"/>
                      </a:endParaRPr>
                    </a:p>
                    <a:p>
                      <a:pPr indent="12700" lvl="0" marL="0" marR="119379" rtl="0" algn="r">
                        <a:lnSpc>
                          <a:spcPct val="111111"/>
                        </a:lnSpc>
                        <a:spcBef>
                          <a:spcPts val="0"/>
                        </a:spcBef>
                        <a:spcAft>
                          <a:spcPts val="0"/>
                        </a:spcAft>
                        <a:buClr>
                          <a:srgbClr val="1C4487"/>
                        </a:buClr>
                        <a:buSzPts val="1800"/>
                        <a:buFont typeface="Arial"/>
                        <a:buNone/>
                      </a:pPr>
                      <a:r>
                        <a:rPr lang="en-US" sz="1800" u="none" cap="none" strike="noStrike">
                          <a:solidFill>
                            <a:srgbClr val="1C4487"/>
                          </a:solidFill>
                          <a:latin typeface="Arial"/>
                          <a:ea typeface="Arial"/>
                          <a:cs typeface="Arial"/>
                          <a:sym typeface="Arial"/>
                        </a:rPr>
                        <a:t>conf.</a:t>
                      </a:r>
                      <a:r>
                        <a:rPr lang="en-US" sz="1800" u="none" cap="none" strike="noStrike"/>
                        <a:t> 0.27</a:t>
                      </a:r>
                      <a:endParaRPr/>
                    </a:p>
                  </a:txBody>
                  <a:tcPr marT="0" marB="0" marR="0" marL="0"/>
                </a:tc>
                <a:tc>
                  <a:txBody>
                    <a:bodyPr>
                      <a:noAutofit/>
                    </a:bodyPr>
                    <a:lstStyle/>
                    <a:p>
                      <a:pPr indent="12700" lvl="0" marL="0" marR="0" rtl="0" algn="l">
                        <a:lnSpc>
                          <a:spcPct val="100000"/>
                        </a:lnSpc>
                        <a:spcBef>
                          <a:spcPts val="0"/>
                        </a:spcBef>
                        <a:spcAft>
                          <a:spcPts val="0"/>
                        </a:spcAft>
                        <a:buClr>
                          <a:schemeClr val="dk1"/>
                        </a:buClr>
                        <a:buSzPts val="2800"/>
                        <a:buFont typeface="Times New Roman"/>
                        <a:buNone/>
                      </a:pPr>
                      <a:r>
                        <a:t/>
                      </a:r>
                      <a:endParaRPr sz="2800" u="none" cap="none" strike="noStrike">
                        <a:latin typeface="Times New Roman"/>
                        <a:ea typeface="Times New Roman"/>
                        <a:cs typeface="Times New Roman"/>
                        <a:sym typeface="Times New Roman"/>
                      </a:endParaRPr>
                    </a:p>
                    <a:p>
                      <a:pPr indent="127000" lvl="0" marL="0" marR="0" rtl="0" algn="l">
                        <a:lnSpc>
                          <a:spcPct val="111111"/>
                        </a:lnSpc>
                        <a:spcBef>
                          <a:spcPts val="0"/>
                        </a:spcBef>
                        <a:spcAft>
                          <a:spcPts val="0"/>
                        </a:spcAft>
                        <a:buClr>
                          <a:srgbClr val="1C4487"/>
                        </a:buClr>
                        <a:buSzPts val="1800"/>
                        <a:buFont typeface="Arial"/>
                        <a:buNone/>
                      </a:pPr>
                      <a:r>
                        <a:rPr b="1" lang="en-US" sz="1800" u="sng" cap="none" strike="noStrike">
                          <a:solidFill>
                            <a:srgbClr val="1C4487"/>
                          </a:solidFill>
                          <a:latin typeface="Arial"/>
                          <a:ea typeface="Arial"/>
                          <a:cs typeface="Arial"/>
                          <a:sym typeface="Arial"/>
                        </a:rPr>
                        <a:t>elift</a:t>
                      </a:r>
                      <a:r>
                        <a:rPr lang="en-US" sz="1800" u="sng" cap="none" strike="noStrike"/>
                        <a:t> </a:t>
                      </a:r>
                      <a:r>
                        <a:rPr b="1" lang="en-US" sz="1800" u="sng" cap="none" strike="noStrike">
                          <a:solidFill>
                            <a:srgbClr val="1C4487"/>
                          </a:solidFill>
                          <a:latin typeface="Arial"/>
                          <a:ea typeface="Arial"/>
                          <a:cs typeface="Arial"/>
                          <a:sym typeface="Arial"/>
                        </a:rPr>
                        <a:t>1.52</a:t>
                      </a:r>
                      <a:endParaRPr/>
                    </a:p>
                  </a:txBody>
                  <a:tcPr marT="0" marB="0" marR="0" marL="0"/>
                </a:tc>
              </a:tr>
            </a:tbl>
          </a:graphicData>
        </a:graphic>
      </p:graphicFrame>
      <p:sp>
        <p:nvSpPr>
          <p:cNvPr id="651" name="Shape 651"/>
          <p:cNvSpPr/>
          <p:nvPr/>
        </p:nvSpPr>
        <p:spPr>
          <a:xfrm>
            <a:off x="384723" y="3073725"/>
            <a:ext cx="2435862" cy="2592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38751C"/>
              </a:buClr>
              <a:buSzPts val="1800"/>
              <a:buFont typeface="Arial"/>
              <a:buNone/>
            </a:pPr>
            <a:r>
              <a:rPr b="1" i="0" lang="en-US" sz="1800" u="none" cap="none" strike="noStrike">
                <a:solidFill>
                  <a:srgbClr val="38751C"/>
                </a:solidFill>
                <a:latin typeface="Arial"/>
                <a:ea typeface="Arial"/>
                <a:cs typeface="Arial"/>
                <a:sym typeface="Arial"/>
              </a:rPr>
              <a:t>Rule A is α-protective.</a:t>
            </a:r>
            <a:endParaRPr/>
          </a:p>
        </p:txBody>
      </p:sp>
      <p:sp>
        <p:nvSpPr>
          <p:cNvPr id="652" name="Shape 65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Shape 657"/>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Real-world example 2 from German credit dataset</a:t>
            </a:r>
            <a:endParaRPr/>
          </a:p>
        </p:txBody>
      </p:sp>
      <p:sp>
        <p:nvSpPr>
          <p:cNvPr id="658" name="Shape 658"/>
          <p:cNvSpPr/>
          <p:nvPr/>
        </p:nvSpPr>
        <p:spPr>
          <a:xfrm>
            <a:off x="384723" y="1216355"/>
            <a:ext cx="1152526"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Fixing α=3:</a:t>
            </a:r>
            <a:endParaRPr/>
          </a:p>
        </p:txBody>
      </p:sp>
      <p:graphicFrame>
        <p:nvGraphicFramePr>
          <p:cNvPr id="659" name="Shape 659"/>
          <p:cNvGraphicFramePr/>
          <p:nvPr/>
        </p:nvGraphicFramePr>
        <p:xfrm>
          <a:off x="365673" y="1765057"/>
          <a:ext cx="3000000" cy="3000000"/>
        </p:xfrm>
        <a:graphic>
          <a:graphicData uri="http://schemas.openxmlformats.org/drawingml/2006/table">
            <a:tbl>
              <a:tblPr>
                <a:noFill/>
                <a:tableStyleId>{B47BD01D-81EA-4423-BD9B-FF76A25D104D}</a:tableStyleId>
              </a:tblPr>
              <a:tblGrid>
                <a:gridCol w="5921375"/>
                <a:gridCol w="1184900"/>
                <a:gridCol w="1073150"/>
              </a:tblGrid>
              <a:tr h="384800">
                <a:tc>
                  <a:txBody>
                    <a:bodyPr>
                      <a:noAutofit/>
                    </a:bodyPr>
                    <a:lstStyle/>
                    <a:p>
                      <a:pPr indent="31750" lvl="0" marL="0" marR="0" rtl="0" algn="l">
                        <a:lnSpc>
                          <a:spcPct val="105555"/>
                        </a:lnSpc>
                        <a:spcBef>
                          <a:spcPts val="0"/>
                        </a:spcBef>
                        <a:spcAft>
                          <a:spcPts val="0"/>
                        </a:spcAft>
                        <a:buClr>
                          <a:srgbClr val="1C4487"/>
                        </a:buClr>
                        <a:buSzPts val="1800"/>
                        <a:buFont typeface="Arial"/>
                        <a:buNone/>
                      </a:pPr>
                      <a:r>
                        <a:rPr lang="en-US" sz="1800" u="none" cap="none" strike="noStrike">
                          <a:solidFill>
                            <a:srgbClr val="1C4487"/>
                          </a:solidFill>
                          <a:latin typeface="Arial"/>
                          <a:ea typeface="Arial"/>
                          <a:cs typeface="Arial"/>
                          <a:sym typeface="Arial"/>
                        </a:rPr>
                        <a:t>(B) purpose </a:t>
                      </a:r>
                      <a:r>
                        <a:rPr lang="en-US" sz="1800" u="none" cap="none" strike="noStrike"/>
                        <a:t>= </a:t>
                      </a:r>
                      <a:r>
                        <a:rPr lang="en-US" sz="1800" u="none" cap="none" strike="noStrike">
                          <a:solidFill>
                            <a:srgbClr val="1C4487"/>
                          </a:solidFill>
                          <a:latin typeface="Arial"/>
                          <a:ea typeface="Arial"/>
                          <a:cs typeface="Arial"/>
                          <a:sym typeface="Arial"/>
                        </a:rPr>
                        <a:t>"used </a:t>
                      </a:r>
                      <a:r>
                        <a:rPr lang="en-US" sz="1800" u="none" cap="none" strike="noStrike"/>
                        <a:t>car" → credit = </a:t>
                      </a:r>
                      <a:r>
                        <a:rPr lang="en-US" sz="1800" u="none" cap="none" strike="noStrike">
                          <a:solidFill>
                            <a:srgbClr val="1C4487"/>
                          </a:solidFill>
                          <a:latin typeface="Arial"/>
                          <a:ea typeface="Arial"/>
                          <a:cs typeface="Arial"/>
                          <a:sym typeface="Arial"/>
                        </a:rPr>
                        <a:t>deny</a:t>
                      </a:r>
                      <a:endParaRPr/>
                    </a:p>
                  </a:txBody>
                  <a:tcPr marT="0" marB="0" marR="0" marL="0"/>
                </a:tc>
                <a:tc>
                  <a:txBody>
                    <a:bodyPr>
                      <a:noAutofit/>
                    </a:bodyPr>
                    <a:lstStyle/>
                    <a:p>
                      <a:pPr indent="53338" lvl="0" marL="0" marR="0" rtl="0" algn="l">
                        <a:lnSpc>
                          <a:spcPct val="105555"/>
                        </a:lnSpc>
                        <a:spcBef>
                          <a:spcPts val="0"/>
                        </a:spcBef>
                        <a:spcAft>
                          <a:spcPts val="0"/>
                        </a:spcAft>
                        <a:buClr>
                          <a:srgbClr val="1C4487"/>
                        </a:buClr>
                        <a:buSzPts val="1800"/>
                        <a:buFont typeface="Arial"/>
                        <a:buNone/>
                      </a:pPr>
                      <a:r>
                        <a:rPr lang="en-US" sz="1800" u="none" cap="none" strike="noStrike">
                          <a:solidFill>
                            <a:srgbClr val="1C4487"/>
                          </a:solidFill>
                          <a:latin typeface="Arial"/>
                          <a:ea typeface="Arial"/>
                          <a:cs typeface="Arial"/>
                          <a:sym typeface="Arial"/>
                        </a:rPr>
                        <a:t>conf.</a:t>
                      </a:r>
                      <a:r>
                        <a:rPr lang="en-US" sz="1800" u="none" cap="none" strike="noStrike"/>
                        <a:t> 0.17</a:t>
                      </a:r>
                      <a:endParaRPr/>
                    </a:p>
                  </a:txBody>
                  <a:tcPr marT="0" marB="0" marR="0" marL="0"/>
                </a:tc>
                <a:tc>
                  <a:txBody>
                    <a:bodyPr>
                      <a:noAutofit/>
                    </a:bodyPr>
                    <a:lstStyle/>
                    <a:p>
                      <a:pPr indent="0" lvl="0" marL="0" marR="0" rtl="0" algn="l">
                        <a:lnSpc>
                          <a:spcPct val="100000"/>
                        </a:lnSpc>
                        <a:spcBef>
                          <a:spcPts val="0"/>
                        </a:spcBef>
                        <a:spcAft>
                          <a:spcPts val="0"/>
                        </a:spcAft>
                        <a:buClr>
                          <a:schemeClr val="dk1"/>
                        </a:buClr>
                        <a:buSzPts val="1900"/>
                        <a:buFont typeface="Times New Roman"/>
                        <a:buNone/>
                      </a:pPr>
                      <a:r>
                        <a:t/>
                      </a:r>
                      <a:endParaRPr sz="1900" u="none" cap="none" strike="noStrike">
                        <a:latin typeface="Times New Roman"/>
                        <a:ea typeface="Times New Roman"/>
                        <a:cs typeface="Times New Roman"/>
                        <a:sym typeface="Times New Roman"/>
                      </a:endParaRPr>
                    </a:p>
                  </a:txBody>
                  <a:tcPr marT="0" marB="0" marR="0" marL="0"/>
                </a:tc>
              </a:tr>
              <a:tr h="699125">
                <a:tc>
                  <a:txBody>
                    <a:bodyPr>
                      <a:noAutofit/>
                    </a:bodyPr>
                    <a:lstStyle/>
                    <a:p>
                      <a:pPr indent="-318134" lvl="0" marL="349250" marR="46355" rtl="0" algn="l">
                        <a:lnSpc>
                          <a:spcPct val="114599"/>
                        </a:lnSpc>
                        <a:spcBef>
                          <a:spcPts val="0"/>
                        </a:spcBef>
                        <a:spcAft>
                          <a:spcPts val="0"/>
                        </a:spcAft>
                        <a:buClr>
                          <a:srgbClr val="1C4487"/>
                        </a:buClr>
                        <a:buSzPts val="1800"/>
                        <a:buFont typeface="Arial"/>
                        <a:buNone/>
                      </a:pPr>
                      <a:r>
                        <a:rPr lang="en-US" sz="1800" u="none" cap="none" strike="noStrike">
                          <a:solidFill>
                            <a:srgbClr val="1C4487"/>
                          </a:solidFill>
                          <a:latin typeface="Arial"/>
                          <a:ea typeface="Arial"/>
                          <a:cs typeface="Arial"/>
                          <a:sym typeface="Arial"/>
                        </a:rPr>
                        <a:t>(A) age </a:t>
                      </a:r>
                      <a:r>
                        <a:rPr lang="en-US" sz="1800" u="none" cap="none" strike="noStrike"/>
                        <a:t>= </a:t>
                      </a:r>
                      <a:r>
                        <a:rPr lang="en-US" sz="1800" u="none" cap="none" strike="noStrike">
                          <a:solidFill>
                            <a:srgbClr val="1C4487"/>
                          </a:solidFill>
                          <a:latin typeface="Arial"/>
                          <a:ea typeface="Arial"/>
                          <a:cs typeface="Arial"/>
                          <a:sym typeface="Arial"/>
                        </a:rPr>
                        <a:t>"52.6+", personal </a:t>
                      </a:r>
                      <a:r>
                        <a:rPr lang="en-US" sz="1800" u="none" cap="none" strike="noStrike"/>
                        <a:t>status = </a:t>
                      </a:r>
                      <a:r>
                        <a:rPr lang="en-US" sz="1800" u="none" cap="none" strike="noStrike">
                          <a:solidFill>
                            <a:srgbClr val="1C4487"/>
                          </a:solidFill>
                          <a:latin typeface="Arial"/>
                          <a:ea typeface="Arial"/>
                          <a:cs typeface="Arial"/>
                          <a:sym typeface="Arial"/>
                        </a:rPr>
                        <a:t>"female div/sep/mar",  purpose </a:t>
                      </a:r>
                      <a:r>
                        <a:rPr lang="en-US" sz="1800" u="none" cap="none" strike="noStrike"/>
                        <a:t>= </a:t>
                      </a:r>
                      <a:r>
                        <a:rPr lang="en-US" sz="1800" u="none" cap="none" strike="noStrike">
                          <a:solidFill>
                            <a:srgbClr val="1C4487"/>
                          </a:solidFill>
                          <a:latin typeface="Arial"/>
                          <a:ea typeface="Arial"/>
                          <a:cs typeface="Arial"/>
                          <a:sym typeface="Arial"/>
                        </a:rPr>
                        <a:t>"used </a:t>
                      </a:r>
                      <a:r>
                        <a:rPr lang="en-US" sz="1800" u="none" cap="none" strike="noStrike"/>
                        <a:t>car" → credit = </a:t>
                      </a:r>
                      <a:r>
                        <a:rPr lang="en-US" sz="1800" u="none" cap="none" strike="noStrike">
                          <a:solidFill>
                            <a:srgbClr val="1C4487"/>
                          </a:solidFill>
                          <a:latin typeface="Arial"/>
                          <a:ea typeface="Arial"/>
                          <a:cs typeface="Arial"/>
                          <a:sym typeface="Arial"/>
                        </a:rPr>
                        <a:t>deny</a:t>
                      </a:r>
                      <a:endParaRPr/>
                    </a:p>
                  </a:txBody>
                  <a:tcPr marT="0" marB="0" marR="0" marL="0"/>
                </a:tc>
                <a:tc>
                  <a:txBody>
                    <a:bodyPr>
                      <a:noAutofit/>
                    </a:bodyPr>
                    <a:lstStyle/>
                    <a:p>
                      <a:pPr indent="12700" lvl="0" marL="0" marR="0" rtl="0" algn="l">
                        <a:lnSpc>
                          <a:spcPct val="100000"/>
                        </a:lnSpc>
                        <a:spcBef>
                          <a:spcPts val="0"/>
                        </a:spcBef>
                        <a:spcAft>
                          <a:spcPts val="0"/>
                        </a:spcAft>
                        <a:buClr>
                          <a:schemeClr val="dk1"/>
                        </a:buClr>
                        <a:buSzPts val="2800"/>
                        <a:buFont typeface="Times New Roman"/>
                        <a:buNone/>
                      </a:pPr>
                      <a:r>
                        <a:t/>
                      </a:r>
                      <a:endParaRPr sz="2800" u="none" cap="none" strike="noStrike">
                        <a:latin typeface="Times New Roman"/>
                        <a:ea typeface="Times New Roman"/>
                        <a:cs typeface="Times New Roman"/>
                        <a:sym typeface="Times New Roman"/>
                      </a:endParaRPr>
                    </a:p>
                    <a:p>
                      <a:pPr indent="53338" lvl="0" marL="0" marR="0" rtl="0" algn="l">
                        <a:lnSpc>
                          <a:spcPct val="111111"/>
                        </a:lnSpc>
                        <a:spcBef>
                          <a:spcPts val="0"/>
                        </a:spcBef>
                        <a:spcAft>
                          <a:spcPts val="0"/>
                        </a:spcAft>
                        <a:buClr>
                          <a:srgbClr val="1C4487"/>
                        </a:buClr>
                        <a:buSzPts val="1800"/>
                        <a:buFont typeface="Arial"/>
                        <a:buNone/>
                      </a:pPr>
                      <a:r>
                        <a:rPr lang="en-US" sz="1800" u="none" cap="none" strike="noStrike">
                          <a:solidFill>
                            <a:srgbClr val="1C4487"/>
                          </a:solidFill>
                          <a:latin typeface="Arial"/>
                          <a:ea typeface="Arial"/>
                          <a:cs typeface="Arial"/>
                          <a:sym typeface="Arial"/>
                        </a:rPr>
                        <a:t>conf.</a:t>
                      </a:r>
                      <a:r>
                        <a:rPr lang="en-US" sz="1800" u="none" cap="none" strike="noStrike"/>
                        <a:t> 1.00</a:t>
                      </a:r>
                      <a:endParaRPr/>
                    </a:p>
                  </a:txBody>
                  <a:tcPr marT="0" marB="0" marR="0" marL="0"/>
                </a:tc>
                <a:tc>
                  <a:txBody>
                    <a:bodyPr>
                      <a:noAutofit/>
                    </a:bodyPr>
                    <a:lstStyle/>
                    <a:p>
                      <a:pPr indent="12700" lvl="0" marL="0" marR="0" rtl="0" algn="l">
                        <a:lnSpc>
                          <a:spcPct val="100000"/>
                        </a:lnSpc>
                        <a:spcBef>
                          <a:spcPts val="0"/>
                        </a:spcBef>
                        <a:spcAft>
                          <a:spcPts val="0"/>
                        </a:spcAft>
                        <a:buClr>
                          <a:schemeClr val="dk1"/>
                        </a:buClr>
                        <a:buSzPts val="2800"/>
                        <a:buFont typeface="Times New Roman"/>
                        <a:buNone/>
                      </a:pPr>
                      <a:r>
                        <a:t/>
                      </a:r>
                      <a:endParaRPr sz="2800" u="none" cap="none" strike="noStrike">
                        <a:latin typeface="Times New Roman"/>
                        <a:ea typeface="Times New Roman"/>
                        <a:cs typeface="Times New Roman"/>
                        <a:sym typeface="Times New Roman"/>
                      </a:endParaRPr>
                    </a:p>
                    <a:p>
                      <a:pPr indent="127000" lvl="0" marL="0" marR="0" rtl="0" algn="l">
                        <a:lnSpc>
                          <a:spcPct val="111111"/>
                        </a:lnSpc>
                        <a:spcBef>
                          <a:spcPts val="0"/>
                        </a:spcBef>
                        <a:spcAft>
                          <a:spcPts val="0"/>
                        </a:spcAft>
                        <a:buClr>
                          <a:srgbClr val="1C4487"/>
                        </a:buClr>
                        <a:buSzPts val="1800"/>
                        <a:buFont typeface="Arial"/>
                        <a:buNone/>
                      </a:pPr>
                      <a:r>
                        <a:rPr b="1" lang="en-US" sz="1800" u="sng" cap="none" strike="noStrike">
                          <a:solidFill>
                            <a:srgbClr val="1C4487"/>
                          </a:solidFill>
                          <a:latin typeface="Arial"/>
                          <a:ea typeface="Arial"/>
                          <a:cs typeface="Arial"/>
                          <a:sym typeface="Arial"/>
                        </a:rPr>
                        <a:t>elift</a:t>
                      </a:r>
                      <a:r>
                        <a:rPr lang="en-US" sz="1800" u="sng" cap="none" strike="noStrike"/>
                        <a:t> </a:t>
                      </a:r>
                      <a:r>
                        <a:rPr b="1" lang="en-US" sz="1800" u="sng" cap="none" strike="noStrike">
                          <a:solidFill>
                            <a:srgbClr val="1C4487"/>
                          </a:solidFill>
                          <a:latin typeface="Arial"/>
                          <a:ea typeface="Arial"/>
                          <a:cs typeface="Arial"/>
                          <a:sym typeface="Arial"/>
                        </a:rPr>
                        <a:t>6.06</a:t>
                      </a:r>
                      <a:endParaRPr/>
                    </a:p>
                  </a:txBody>
                  <a:tcPr marT="0" marB="0" marR="0" marL="0"/>
                </a:tc>
              </a:tr>
            </a:tbl>
          </a:graphicData>
        </a:graphic>
      </p:graphicFrame>
      <p:sp>
        <p:nvSpPr>
          <p:cNvPr id="660" name="Shape 660"/>
          <p:cNvSpPr/>
          <p:nvPr/>
        </p:nvSpPr>
        <p:spPr>
          <a:xfrm>
            <a:off x="384723" y="3073725"/>
            <a:ext cx="2918462" cy="2592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CC0000"/>
              </a:buClr>
              <a:buSzPts val="1800"/>
              <a:buFont typeface="Arial"/>
              <a:buNone/>
            </a:pPr>
            <a:r>
              <a:rPr b="1" i="0" lang="en-US" sz="1800" u="none" cap="none" strike="noStrike">
                <a:solidFill>
                  <a:srgbClr val="CC0000"/>
                </a:solidFill>
                <a:latin typeface="Arial"/>
                <a:ea typeface="Arial"/>
                <a:cs typeface="Arial"/>
                <a:sym typeface="Arial"/>
              </a:rPr>
              <a:t>Rule A is α-discriminatory.</a:t>
            </a:r>
            <a:endParaRPr/>
          </a:p>
        </p:txBody>
      </p:sp>
      <p:sp>
        <p:nvSpPr>
          <p:cNvPr id="661" name="Shape 66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Shape 66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573" lvl="0" marL="0" marR="0" rtl="0" algn="l">
              <a:lnSpc>
                <a:spcPct val="100000"/>
              </a:lnSpc>
              <a:spcBef>
                <a:spcPts val="0"/>
              </a:spcBef>
              <a:spcAft>
                <a:spcPts val="0"/>
              </a:spcAft>
              <a:buClr>
                <a:srgbClr val="664F81"/>
              </a:buClr>
              <a:buSzPts val="2900"/>
              <a:buFont typeface="Palatino"/>
              <a:buNone/>
            </a:pPr>
            <a:r>
              <a:rPr b="0" i="0" lang="en-US" sz="2900" u="none" cap="none" strike="noStrike">
                <a:solidFill>
                  <a:srgbClr val="664F81"/>
                </a:solidFill>
                <a:latin typeface="Palatino"/>
                <a:ea typeface="Palatino"/>
                <a:cs typeface="Palatino"/>
                <a:sym typeface="Palatino"/>
              </a:rPr>
              <a:t>Genuine occupational requirements</a:t>
            </a:r>
            <a:endParaRPr/>
          </a:p>
        </p:txBody>
      </p:sp>
      <p:sp>
        <p:nvSpPr>
          <p:cNvPr id="667" name="Shape 667"/>
          <p:cNvSpPr/>
          <p:nvPr/>
        </p:nvSpPr>
        <p:spPr>
          <a:xfrm>
            <a:off x="384722" y="1216355"/>
            <a:ext cx="3549653"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Supported by a PD rule of the form</a:t>
            </a:r>
            <a:endParaRPr/>
          </a:p>
        </p:txBody>
      </p:sp>
      <p:sp>
        <p:nvSpPr>
          <p:cNvPr id="668" name="Shape 668"/>
          <p:cNvSpPr/>
          <p:nvPr/>
        </p:nvSpPr>
        <p:spPr>
          <a:xfrm>
            <a:off x="841923" y="1730704"/>
            <a:ext cx="976632"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A, B → C</a:t>
            </a:r>
            <a:endParaRPr/>
          </a:p>
        </p:txBody>
      </p:sp>
      <p:sp>
        <p:nvSpPr>
          <p:cNvPr id="669" name="Shape 669"/>
          <p:cNvSpPr/>
          <p:nvPr/>
        </p:nvSpPr>
        <p:spPr>
          <a:xfrm>
            <a:off x="384722" y="2205047"/>
            <a:ext cx="5026028" cy="563767"/>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where C denies some benefit, we search for PND  rules of the form</a:t>
            </a:r>
            <a:endParaRPr/>
          </a:p>
        </p:txBody>
      </p:sp>
      <p:sp>
        <p:nvSpPr>
          <p:cNvPr id="670" name="Shape 670"/>
          <p:cNvSpPr/>
          <p:nvPr/>
        </p:nvSpPr>
        <p:spPr>
          <a:xfrm>
            <a:off x="841923" y="3073725"/>
            <a:ext cx="989965" cy="2592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 B → C</a:t>
            </a:r>
            <a:endParaRPr/>
          </a:p>
        </p:txBody>
      </p:sp>
      <p:sp>
        <p:nvSpPr>
          <p:cNvPr id="671" name="Shape 671"/>
          <p:cNvSpPr/>
          <p:nvPr/>
        </p:nvSpPr>
        <p:spPr>
          <a:xfrm>
            <a:off x="384722" y="3548071"/>
            <a:ext cx="5102864" cy="563766"/>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such that D is a legitimate requirement, having the  same effects of the PD rule</a:t>
            </a:r>
            <a:endParaRPr/>
          </a:p>
        </p:txBody>
      </p:sp>
      <p:sp>
        <p:nvSpPr>
          <p:cNvPr id="672" name="Shape 672"/>
          <p:cNvSpPr/>
          <p:nvPr/>
        </p:nvSpPr>
        <p:spPr>
          <a:xfrm>
            <a:off x="6183762" y="2740168"/>
            <a:ext cx="1485267" cy="410108"/>
          </a:xfrm>
          <a:prstGeom prst="rect">
            <a:avLst/>
          </a:prstGeom>
          <a:solidFill>
            <a:srgbClr val="EDEDED"/>
          </a:solidFill>
          <a:ln cap="flat" cmpd="sng" w="9525">
            <a:solidFill>
              <a:srgbClr val="595959"/>
            </a:solidFill>
            <a:prstDash val="solid"/>
            <a:round/>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Times New Roman"/>
              <a:buNone/>
            </a:pPr>
            <a:r>
              <a:t/>
            </a:r>
            <a:endParaRPr b="0" i="0" sz="1300" u="none" cap="none" strike="noStrike">
              <a:solidFill>
                <a:srgbClr val="000000"/>
              </a:solidFill>
              <a:latin typeface="Times New Roman"/>
              <a:ea typeface="Times New Roman"/>
              <a:cs typeface="Times New Roman"/>
              <a:sym typeface="Times New Roman"/>
            </a:endParaRPr>
          </a:p>
          <a:p>
            <a:pPr indent="40132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PD rules</a:t>
            </a:r>
            <a:endParaRPr/>
          </a:p>
        </p:txBody>
      </p:sp>
      <p:sp>
        <p:nvSpPr>
          <p:cNvPr id="673" name="Shape 673"/>
          <p:cNvSpPr/>
          <p:nvPr/>
        </p:nvSpPr>
        <p:spPr>
          <a:xfrm>
            <a:off x="6728735" y="3563542"/>
            <a:ext cx="1484600" cy="1005326"/>
          </a:xfrm>
          <a:custGeom>
            <a:pathLst>
              <a:path extrusionOk="0" h="120000" w="120000">
                <a:moveTo>
                  <a:pt x="60000" y="120000"/>
                </a:moveTo>
                <a:lnTo>
                  <a:pt x="54222" y="119905"/>
                </a:lnTo>
                <a:lnTo>
                  <a:pt x="48600" y="119638"/>
                </a:lnTo>
                <a:lnTo>
                  <a:pt x="43155" y="119200"/>
                </a:lnTo>
                <a:lnTo>
                  <a:pt x="37922" y="118600"/>
                </a:lnTo>
                <a:lnTo>
                  <a:pt x="32911" y="117850"/>
                </a:lnTo>
                <a:lnTo>
                  <a:pt x="28161" y="116955"/>
                </a:lnTo>
                <a:lnTo>
                  <a:pt x="23694" y="115922"/>
                </a:lnTo>
                <a:lnTo>
                  <a:pt x="19533" y="114766"/>
                </a:lnTo>
                <a:lnTo>
                  <a:pt x="15700" y="113488"/>
                </a:lnTo>
                <a:lnTo>
                  <a:pt x="12227" y="112100"/>
                </a:lnTo>
                <a:lnTo>
                  <a:pt x="9133" y="110611"/>
                </a:lnTo>
                <a:lnTo>
                  <a:pt x="4194" y="107361"/>
                </a:lnTo>
                <a:lnTo>
                  <a:pt x="1083" y="103800"/>
                </a:lnTo>
                <a:lnTo>
                  <a:pt x="0" y="100000"/>
                </a:lnTo>
                <a:lnTo>
                  <a:pt x="0" y="20000"/>
                </a:lnTo>
                <a:lnTo>
                  <a:pt x="2394" y="14383"/>
                </a:lnTo>
                <a:lnTo>
                  <a:pt x="6450" y="10972"/>
                </a:lnTo>
                <a:lnTo>
                  <a:pt x="12227" y="7900"/>
                </a:lnTo>
                <a:lnTo>
                  <a:pt x="15700" y="6511"/>
                </a:lnTo>
                <a:lnTo>
                  <a:pt x="19533" y="5233"/>
                </a:lnTo>
                <a:lnTo>
                  <a:pt x="23694" y="4077"/>
                </a:lnTo>
                <a:lnTo>
                  <a:pt x="28161" y="3044"/>
                </a:lnTo>
                <a:lnTo>
                  <a:pt x="32911" y="2150"/>
                </a:lnTo>
                <a:lnTo>
                  <a:pt x="37922" y="1400"/>
                </a:lnTo>
                <a:lnTo>
                  <a:pt x="43155" y="800"/>
                </a:lnTo>
                <a:lnTo>
                  <a:pt x="48600" y="361"/>
                </a:lnTo>
                <a:lnTo>
                  <a:pt x="54222" y="88"/>
                </a:lnTo>
                <a:lnTo>
                  <a:pt x="60000" y="0"/>
                </a:lnTo>
                <a:lnTo>
                  <a:pt x="65777" y="88"/>
                </a:lnTo>
                <a:lnTo>
                  <a:pt x="71400" y="361"/>
                </a:lnTo>
                <a:lnTo>
                  <a:pt x="76844" y="800"/>
                </a:lnTo>
                <a:lnTo>
                  <a:pt x="82077" y="1400"/>
                </a:lnTo>
                <a:lnTo>
                  <a:pt x="87083" y="2150"/>
                </a:lnTo>
                <a:lnTo>
                  <a:pt x="91833" y="3044"/>
                </a:lnTo>
                <a:lnTo>
                  <a:pt x="96305" y="4077"/>
                </a:lnTo>
                <a:lnTo>
                  <a:pt x="100466" y="5233"/>
                </a:lnTo>
                <a:lnTo>
                  <a:pt x="104300" y="6511"/>
                </a:lnTo>
                <a:lnTo>
                  <a:pt x="107772" y="7900"/>
                </a:lnTo>
                <a:lnTo>
                  <a:pt x="110866" y="9388"/>
                </a:lnTo>
                <a:lnTo>
                  <a:pt x="115805" y="12638"/>
                </a:lnTo>
                <a:lnTo>
                  <a:pt x="118916" y="16200"/>
                </a:lnTo>
                <a:lnTo>
                  <a:pt x="120000" y="20000"/>
                </a:lnTo>
                <a:lnTo>
                  <a:pt x="120000" y="100000"/>
                </a:lnTo>
                <a:lnTo>
                  <a:pt x="117605" y="105616"/>
                </a:lnTo>
                <a:lnTo>
                  <a:pt x="113550" y="109027"/>
                </a:lnTo>
                <a:lnTo>
                  <a:pt x="107772" y="112100"/>
                </a:lnTo>
                <a:lnTo>
                  <a:pt x="104300" y="113488"/>
                </a:lnTo>
                <a:lnTo>
                  <a:pt x="100466" y="114766"/>
                </a:lnTo>
                <a:lnTo>
                  <a:pt x="96305" y="115922"/>
                </a:lnTo>
                <a:lnTo>
                  <a:pt x="91833" y="116955"/>
                </a:lnTo>
                <a:lnTo>
                  <a:pt x="87083" y="117850"/>
                </a:lnTo>
                <a:lnTo>
                  <a:pt x="82077" y="118600"/>
                </a:lnTo>
                <a:lnTo>
                  <a:pt x="76844" y="119200"/>
                </a:lnTo>
                <a:lnTo>
                  <a:pt x="71400" y="119638"/>
                </a:lnTo>
                <a:lnTo>
                  <a:pt x="65777" y="119905"/>
                </a:lnTo>
                <a:lnTo>
                  <a:pt x="60000" y="12000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4" name="Shape 674"/>
          <p:cNvSpPr/>
          <p:nvPr/>
        </p:nvSpPr>
        <p:spPr>
          <a:xfrm>
            <a:off x="6728735" y="3731092"/>
            <a:ext cx="1484600" cy="167552"/>
          </a:xfrm>
          <a:custGeom>
            <a:pathLst>
              <a:path extrusionOk="0" h="120000" w="120000">
                <a:moveTo>
                  <a:pt x="120000" y="0"/>
                </a:moveTo>
                <a:lnTo>
                  <a:pt x="119727" y="11555"/>
                </a:lnTo>
                <a:lnTo>
                  <a:pt x="118916" y="22805"/>
                </a:lnTo>
                <a:lnTo>
                  <a:pt x="115805" y="44166"/>
                </a:lnTo>
                <a:lnTo>
                  <a:pt x="110866" y="63677"/>
                </a:lnTo>
                <a:lnTo>
                  <a:pt x="107772" y="72616"/>
                </a:lnTo>
                <a:lnTo>
                  <a:pt x="104300" y="80938"/>
                </a:lnTo>
                <a:lnTo>
                  <a:pt x="100466" y="88600"/>
                </a:lnTo>
                <a:lnTo>
                  <a:pt x="96305" y="95550"/>
                </a:lnTo>
                <a:lnTo>
                  <a:pt x="91833" y="101733"/>
                </a:lnTo>
                <a:lnTo>
                  <a:pt x="87083" y="107105"/>
                </a:lnTo>
                <a:lnTo>
                  <a:pt x="82077" y="111616"/>
                </a:lnTo>
                <a:lnTo>
                  <a:pt x="76844" y="115205"/>
                </a:lnTo>
                <a:lnTo>
                  <a:pt x="71400" y="117838"/>
                </a:lnTo>
                <a:lnTo>
                  <a:pt x="65777" y="119450"/>
                </a:lnTo>
                <a:lnTo>
                  <a:pt x="60000" y="120000"/>
                </a:lnTo>
                <a:lnTo>
                  <a:pt x="54222" y="119450"/>
                </a:lnTo>
                <a:lnTo>
                  <a:pt x="48600" y="117838"/>
                </a:lnTo>
                <a:lnTo>
                  <a:pt x="43155" y="115205"/>
                </a:lnTo>
                <a:lnTo>
                  <a:pt x="37922" y="111616"/>
                </a:lnTo>
                <a:lnTo>
                  <a:pt x="32911" y="107105"/>
                </a:lnTo>
                <a:lnTo>
                  <a:pt x="28161" y="101733"/>
                </a:lnTo>
                <a:lnTo>
                  <a:pt x="23694" y="95550"/>
                </a:lnTo>
                <a:lnTo>
                  <a:pt x="19533" y="88600"/>
                </a:lnTo>
                <a:lnTo>
                  <a:pt x="15700" y="80938"/>
                </a:lnTo>
                <a:lnTo>
                  <a:pt x="12227" y="72616"/>
                </a:lnTo>
                <a:lnTo>
                  <a:pt x="9133" y="63677"/>
                </a:lnTo>
                <a:lnTo>
                  <a:pt x="4194" y="44166"/>
                </a:lnTo>
                <a:lnTo>
                  <a:pt x="1083" y="22805"/>
                </a:lnTo>
                <a:lnTo>
                  <a:pt x="272" y="11555"/>
                </a:lnTo>
                <a:lnTo>
                  <a:pt x="0" y="0"/>
                </a:lnTo>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5" name="Shape 675"/>
          <p:cNvSpPr/>
          <p:nvPr/>
        </p:nvSpPr>
        <p:spPr>
          <a:xfrm>
            <a:off x="6728735" y="3563542"/>
            <a:ext cx="1484600" cy="1005325"/>
          </a:xfrm>
          <a:custGeom>
            <a:pathLst>
              <a:path extrusionOk="0" h="120000" w="120000">
                <a:moveTo>
                  <a:pt x="0" y="20000"/>
                </a:moveTo>
                <a:lnTo>
                  <a:pt x="272" y="18072"/>
                </a:lnTo>
                <a:lnTo>
                  <a:pt x="1083" y="16200"/>
                </a:lnTo>
                <a:lnTo>
                  <a:pt x="4194" y="12638"/>
                </a:lnTo>
                <a:lnTo>
                  <a:pt x="9133" y="9388"/>
                </a:lnTo>
                <a:lnTo>
                  <a:pt x="12227" y="7900"/>
                </a:lnTo>
                <a:lnTo>
                  <a:pt x="15700" y="6511"/>
                </a:lnTo>
                <a:lnTo>
                  <a:pt x="19533" y="5233"/>
                </a:lnTo>
                <a:lnTo>
                  <a:pt x="23694" y="4077"/>
                </a:lnTo>
                <a:lnTo>
                  <a:pt x="28161" y="3044"/>
                </a:lnTo>
                <a:lnTo>
                  <a:pt x="32911" y="2150"/>
                </a:lnTo>
                <a:lnTo>
                  <a:pt x="37922" y="1400"/>
                </a:lnTo>
                <a:lnTo>
                  <a:pt x="43155" y="800"/>
                </a:lnTo>
                <a:lnTo>
                  <a:pt x="48600" y="361"/>
                </a:lnTo>
                <a:lnTo>
                  <a:pt x="54222" y="88"/>
                </a:lnTo>
                <a:lnTo>
                  <a:pt x="60000" y="0"/>
                </a:lnTo>
                <a:lnTo>
                  <a:pt x="65777" y="88"/>
                </a:lnTo>
                <a:lnTo>
                  <a:pt x="71400" y="361"/>
                </a:lnTo>
                <a:lnTo>
                  <a:pt x="76844" y="800"/>
                </a:lnTo>
                <a:lnTo>
                  <a:pt x="82077" y="1400"/>
                </a:lnTo>
                <a:lnTo>
                  <a:pt x="87083" y="2150"/>
                </a:lnTo>
                <a:lnTo>
                  <a:pt x="91833" y="3044"/>
                </a:lnTo>
                <a:lnTo>
                  <a:pt x="96305" y="4077"/>
                </a:lnTo>
                <a:lnTo>
                  <a:pt x="100466" y="5233"/>
                </a:lnTo>
                <a:lnTo>
                  <a:pt x="104300" y="6511"/>
                </a:lnTo>
                <a:lnTo>
                  <a:pt x="107772" y="7900"/>
                </a:lnTo>
                <a:lnTo>
                  <a:pt x="110866" y="9388"/>
                </a:lnTo>
                <a:lnTo>
                  <a:pt x="115805" y="12638"/>
                </a:lnTo>
                <a:lnTo>
                  <a:pt x="118916" y="16200"/>
                </a:lnTo>
                <a:lnTo>
                  <a:pt x="120000" y="20000"/>
                </a:lnTo>
                <a:lnTo>
                  <a:pt x="120000" y="100000"/>
                </a:lnTo>
                <a:lnTo>
                  <a:pt x="117605" y="105616"/>
                </a:lnTo>
                <a:lnTo>
                  <a:pt x="113550" y="109027"/>
                </a:lnTo>
                <a:lnTo>
                  <a:pt x="107772" y="112100"/>
                </a:lnTo>
                <a:lnTo>
                  <a:pt x="104300" y="113488"/>
                </a:lnTo>
                <a:lnTo>
                  <a:pt x="100466" y="114766"/>
                </a:lnTo>
                <a:lnTo>
                  <a:pt x="96305" y="115922"/>
                </a:lnTo>
                <a:lnTo>
                  <a:pt x="91833" y="116955"/>
                </a:lnTo>
                <a:lnTo>
                  <a:pt x="87083" y="117850"/>
                </a:lnTo>
                <a:lnTo>
                  <a:pt x="82077" y="118600"/>
                </a:lnTo>
                <a:lnTo>
                  <a:pt x="76844" y="119200"/>
                </a:lnTo>
                <a:lnTo>
                  <a:pt x="71400" y="119638"/>
                </a:lnTo>
                <a:lnTo>
                  <a:pt x="65777" y="119911"/>
                </a:lnTo>
                <a:lnTo>
                  <a:pt x="60000" y="120000"/>
                </a:lnTo>
                <a:lnTo>
                  <a:pt x="54222" y="119911"/>
                </a:lnTo>
                <a:lnTo>
                  <a:pt x="48600" y="119638"/>
                </a:lnTo>
                <a:lnTo>
                  <a:pt x="43155" y="119200"/>
                </a:lnTo>
                <a:lnTo>
                  <a:pt x="37922" y="118600"/>
                </a:lnTo>
                <a:lnTo>
                  <a:pt x="32911" y="117850"/>
                </a:lnTo>
                <a:lnTo>
                  <a:pt x="28161" y="116955"/>
                </a:lnTo>
                <a:lnTo>
                  <a:pt x="23694" y="115922"/>
                </a:lnTo>
                <a:lnTo>
                  <a:pt x="19533" y="114766"/>
                </a:lnTo>
                <a:lnTo>
                  <a:pt x="15700" y="113488"/>
                </a:lnTo>
                <a:lnTo>
                  <a:pt x="12227" y="112100"/>
                </a:lnTo>
                <a:lnTo>
                  <a:pt x="9133" y="110611"/>
                </a:lnTo>
                <a:lnTo>
                  <a:pt x="4194" y="107361"/>
                </a:lnTo>
                <a:lnTo>
                  <a:pt x="1083" y="103800"/>
                </a:lnTo>
                <a:lnTo>
                  <a:pt x="0" y="100000"/>
                </a:lnTo>
                <a:lnTo>
                  <a:pt x="0" y="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6" name="Shape 676"/>
          <p:cNvSpPr/>
          <p:nvPr/>
        </p:nvSpPr>
        <p:spPr>
          <a:xfrm>
            <a:off x="6910305" y="3815843"/>
            <a:ext cx="1121412" cy="606639"/>
          </a:xfrm>
          <a:prstGeom prst="rect">
            <a:avLst/>
          </a:prstGeom>
          <a:noFill/>
          <a:ln>
            <a:noFill/>
          </a:ln>
        </p:spPr>
        <p:txBody>
          <a:bodyPr anchorCtr="0" anchor="t" bIns="0" lIns="0" spcFirstLastPara="1" rIns="0" wrap="square" tIns="0">
            <a:noAutofit/>
          </a:bodyPr>
          <a:lstStyle/>
          <a:p>
            <a:pPr indent="12063" lvl="0" marL="0" marR="5080" rtl="0" algn="ctr">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Dataset with  discriminatory  items</a:t>
            </a:r>
            <a:endParaRPr/>
          </a:p>
        </p:txBody>
      </p:sp>
      <p:sp>
        <p:nvSpPr>
          <p:cNvPr id="677" name="Shape 677"/>
          <p:cNvSpPr/>
          <p:nvPr/>
        </p:nvSpPr>
        <p:spPr>
          <a:xfrm>
            <a:off x="6412912" y="1817971"/>
            <a:ext cx="2069096" cy="572700"/>
          </a:xfrm>
          <a:custGeom>
            <a:pathLst>
              <a:path extrusionOk="0" h="120000" w="120000">
                <a:moveTo>
                  <a:pt x="114466" y="120000"/>
                </a:moveTo>
                <a:lnTo>
                  <a:pt x="5533" y="120000"/>
                </a:lnTo>
                <a:lnTo>
                  <a:pt x="3383" y="118427"/>
                </a:lnTo>
                <a:lnTo>
                  <a:pt x="1622" y="114144"/>
                </a:lnTo>
                <a:lnTo>
                  <a:pt x="433" y="107783"/>
                </a:lnTo>
                <a:lnTo>
                  <a:pt x="0" y="100000"/>
                </a:lnTo>
                <a:lnTo>
                  <a:pt x="0" y="20000"/>
                </a:lnTo>
                <a:lnTo>
                  <a:pt x="433" y="12216"/>
                </a:lnTo>
                <a:lnTo>
                  <a:pt x="1622" y="5855"/>
                </a:lnTo>
                <a:lnTo>
                  <a:pt x="3383" y="1572"/>
                </a:lnTo>
                <a:lnTo>
                  <a:pt x="5533" y="0"/>
                </a:lnTo>
                <a:lnTo>
                  <a:pt x="114466" y="0"/>
                </a:lnTo>
                <a:lnTo>
                  <a:pt x="117533" y="3361"/>
                </a:lnTo>
                <a:lnTo>
                  <a:pt x="119577" y="12344"/>
                </a:lnTo>
                <a:lnTo>
                  <a:pt x="120000" y="20000"/>
                </a:lnTo>
                <a:lnTo>
                  <a:pt x="120000" y="100000"/>
                </a:lnTo>
                <a:lnTo>
                  <a:pt x="119566" y="107783"/>
                </a:lnTo>
                <a:lnTo>
                  <a:pt x="118377" y="114144"/>
                </a:lnTo>
                <a:lnTo>
                  <a:pt x="116616" y="118427"/>
                </a:lnTo>
                <a:lnTo>
                  <a:pt x="114466" y="120000"/>
                </a:lnTo>
                <a:close/>
              </a:path>
            </a:pathLst>
          </a:custGeom>
          <a:solidFill>
            <a:srgbClr val="EDEDED"/>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8" name="Shape 678"/>
          <p:cNvSpPr/>
          <p:nvPr/>
        </p:nvSpPr>
        <p:spPr>
          <a:xfrm>
            <a:off x="6412912" y="1817971"/>
            <a:ext cx="2069096" cy="572700"/>
          </a:xfrm>
          <a:custGeom>
            <a:pathLst>
              <a:path extrusionOk="0" h="120000" w="120000">
                <a:moveTo>
                  <a:pt x="0" y="20000"/>
                </a:moveTo>
                <a:lnTo>
                  <a:pt x="433" y="12216"/>
                </a:lnTo>
                <a:lnTo>
                  <a:pt x="1622" y="5855"/>
                </a:lnTo>
                <a:lnTo>
                  <a:pt x="3383" y="1572"/>
                </a:lnTo>
                <a:lnTo>
                  <a:pt x="5533" y="0"/>
                </a:lnTo>
                <a:lnTo>
                  <a:pt x="114466" y="0"/>
                </a:lnTo>
                <a:lnTo>
                  <a:pt x="117533" y="3361"/>
                </a:lnTo>
                <a:lnTo>
                  <a:pt x="119577" y="12344"/>
                </a:lnTo>
                <a:lnTo>
                  <a:pt x="120000" y="20000"/>
                </a:lnTo>
                <a:lnTo>
                  <a:pt x="120000" y="100000"/>
                </a:lnTo>
                <a:lnTo>
                  <a:pt x="119566" y="107783"/>
                </a:lnTo>
                <a:lnTo>
                  <a:pt x="118377" y="114144"/>
                </a:lnTo>
                <a:lnTo>
                  <a:pt x="116616" y="118427"/>
                </a:lnTo>
                <a:lnTo>
                  <a:pt x="114466" y="120000"/>
                </a:lnTo>
                <a:lnTo>
                  <a:pt x="5533" y="120000"/>
                </a:lnTo>
                <a:lnTo>
                  <a:pt x="3383" y="118427"/>
                </a:lnTo>
                <a:lnTo>
                  <a:pt x="1622" y="114144"/>
                </a:lnTo>
                <a:lnTo>
                  <a:pt x="433" y="107783"/>
                </a:lnTo>
                <a:lnTo>
                  <a:pt x="0" y="100000"/>
                </a:lnTo>
                <a:lnTo>
                  <a:pt x="0" y="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9" name="Shape 679"/>
          <p:cNvSpPr/>
          <p:nvPr/>
        </p:nvSpPr>
        <p:spPr>
          <a:xfrm>
            <a:off x="6634629" y="1770185"/>
            <a:ext cx="1624332" cy="606640"/>
          </a:xfrm>
          <a:prstGeom prst="rect">
            <a:avLst/>
          </a:prstGeom>
          <a:noFill/>
          <a:ln>
            <a:noFill/>
          </a:ln>
        </p:spPr>
        <p:txBody>
          <a:bodyPr anchorCtr="0" anchor="t" bIns="0" lIns="0" spcFirstLastPara="1" rIns="0" wrap="square" tIns="0">
            <a:noAutofit/>
          </a:bodyPr>
          <a:lstStyle/>
          <a:p>
            <a:pPr indent="12700" lvl="0" marL="0" marR="5080" rtl="0" algn="ctr">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Check genuine  requirement through  an inference model</a:t>
            </a:r>
            <a:endParaRPr/>
          </a:p>
        </p:txBody>
      </p:sp>
      <p:sp>
        <p:nvSpPr>
          <p:cNvPr id="680" name="Shape 680"/>
          <p:cNvSpPr/>
          <p:nvPr/>
        </p:nvSpPr>
        <p:spPr>
          <a:xfrm>
            <a:off x="6347962" y="957698"/>
            <a:ext cx="2174877" cy="377403"/>
          </a:xfrm>
          <a:prstGeom prst="rect">
            <a:avLst/>
          </a:prstGeom>
          <a:solidFill>
            <a:srgbClr val="EDEDED"/>
          </a:solidFill>
          <a:ln cap="flat" cmpd="sng" w="9525">
            <a:solidFill>
              <a:srgbClr val="595959"/>
            </a:solidFill>
            <a:prstDash val="solid"/>
            <a:round/>
            <a:headEnd len="med" w="med" type="none"/>
            <a:tailEnd len="med" w="med"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Non-explainable</a:t>
            </a:r>
            <a:endParaRPr/>
          </a:p>
          <a:p>
            <a:pPr indent="0" lvl="0" marL="0" marR="0" rtl="0" algn="ctr">
              <a:lnSpc>
                <a:spcPct val="107142"/>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discriminatory PD rules</a:t>
            </a:r>
            <a:endParaRPr/>
          </a:p>
        </p:txBody>
      </p:sp>
      <p:sp>
        <p:nvSpPr>
          <p:cNvPr id="681" name="Shape 681"/>
          <p:cNvSpPr/>
          <p:nvPr/>
        </p:nvSpPr>
        <p:spPr>
          <a:xfrm>
            <a:off x="7765033" y="2740168"/>
            <a:ext cx="1278257" cy="410108"/>
          </a:xfrm>
          <a:prstGeom prst="rect">
            <a:avLst/>
          </a:prstGeom>
          <a:solidFill>
            <a:srgbClr val="EDEDED"/>
          </a:solidFill>
          <a:ln cap="flat" cmpd="sng" w="9525">
            <a:solidFill>
              <a:srgbClr val="595959"/>
            </a:solidFill>
            <a:prstDash val="solid"/>
            <a:round/>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Times New Roman"/>
              <a:buNone/>
            </a:pPr>
            <a:r>
              <a:t/>
            </a:r>
            <a:endParaRPr b="0" i="0" sz="1300" u="none" cap="none" strike="noStrike">
              <a:solidFill>
                <a:srgbClr val="000000"/>
              </a:solidFill>
              <a:latin typeface="Times New Roman"/>
              <a:ea typeface="Times New Roman"/>
              <a:cs typeface="Times New Roman"/>
              <a:sym typeface="Times New Roman"/>
            </a:endParaRPr>
          </a:p>
          <a:p>
            <a:pPr indent="233679"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PND rules</a:t>
            </a:r>
            <a:endParaRPr/>
          </a:p>
        </p:txBody>
      </p:sp>
      <p:cxnSp>
        <p:nvCxnSpPr>
          <p:cNvPr id="682" name="Shape 682"/>
          <p:cNvCxnSpPr/>
          <p:nvPr/>
        </p:nvCxnSpPr>
        <p:spPr>
          <a:xfrm rot="10800000">
            <a:off x="6979361" y="3368892"/>
            <a:ext cx="491675" cy="194650"/>
          </a:xfrm>
          <a:prstGeom prst="straightConnector1">
            <a:avLst/>
          </a:prstGeom>
          <a:noFill/>
          <a:ln cap="flat" cmpd="sng" w="9525">
            <a:solidFill>
              <a:srgbClr val="595959"/>
            </a:solidFill>
            <a:prstDash val="solid"/>
            <a:round/>
            <a:headEnd len="med" w="med" type="none"/>
            <a:tailEnd len="med" w="med" type="none"/>
          </a:ln>
        </p:spPr>
      </p:cxnSp>
      <p:sp>
        <p:nvSpPr>
          <p:cNvPr id="683" name="Shape 683"/>
          <p:cNvSpPr/>
          <p:nvPr/>
        </p:nvSpPr>
        <p:spPr>
          <a:xfrm>
            <a:off x="6939184" y="3352967"/>
            <a:ext cx="45977" cy="30552"/>
          </a:xfrm>
          <a:custGeom>
            <a:pathLst>
              <a:path extrusionOk="0" h="120000" w="120000">
                <a:moveTo>
                  <a:pt x="89788" y="120000"/>
                </a:moveTo>
                <a:lnTo>
                  <a:pt x="0" y="0"/>
                </a:lnTo>
                <a:lnTo>
                  <a:pt x="120000" y="5005"/>
                </a:lnTo>
                <a:lnTo>
                  <a:pt x="89788"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84" name="Shape 684"/>
          <p:cNvSpPr/>
          <p:nvPr/>
        </p:nvSpPr>
        <p:spPr>
          <a:xfrm>
            <a:off x="6939184" y="3352967"/>
            <a:ext cx="45977" cy="30552"/>
          </a:xfrm>
          <a:custGeom>
            <a:pathLst>
              <a:path extrusionOk="0" h="120000" w="120000">
                <a:moveTo>
                  <a:pt x="120000" y="5005"/>
                </a:moveTo>
                <a:lnTo>
                  <a:pt x="0" y="0"/>
                </a:lnTo>
                <a:lnTo>
                  <a:pt x="89788" y="120000"/>
                </a:lnTo>
                <a:lnTo>
                  <a:pt x="120000" y="5005"/>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685" name="Shape 685"/>
          <p:cNvCxnSpPr/>
          <p:nvPr/>
        </p:nvCxnSpPr>
        <p:spPr>
          <a:xfrm flipH="1" rot="10800000">
            <a:off x="7489635" y="3360468"/>
            <a:ext cx="858626" cy="192402"/>
          </a:xfrm>
          <a:prstGeom prst="straightConnector1">
            <a:avLst/>
          </a:prstGeom>
          <a:noFill/>
          <a:ln cap="flat" cmpd="sng" w="9525">
            <a:solidFill>
              <a:srgbClr val="595959"/>
            </a:solidFill>
            <a:prstDash val="solid"/>
            <a:round/>
            <a:headEnd len="med" w="med" type="none"/>
            <a:tailEnd len="med" w="med" type="none"/>
          </a:ln>
        </p:spPr>
      </p:cxnSp>
      <p:sp>
        <p:nvSpPr>
          <p:cNvPr id="686" name="Shape 686"/>
          <p:cNvSpPr/>
          <p:nvPr/>
        </p:nvSpPr>
        <p:spPr>
          <a:xfrm>
            <a:off x="8344833" y="3345117"/>
            <a:ext cx="45601" cy="30702"/>
          </a:xfrm>
          <a:custGeom>
            <a:pathLst>
              <a:path extrusionOk="0" h="120000" w="120000">
                <a:moveTo>
                  <a:pt x="18088" y="120000"/>
                </a:moveTo>
                <a:lnTo>
                  <a:pt x="0" y="0"/>
                </a:lnTo>
                <a:lnTo>
                  <a:pt x="120000" y="23061"/>
                </a:lnTo>
                <a:lnTo>
                  <a:pt x="18088"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87" name="Shape 687"/>
          <p:cNvSpPr/>
          <p:nvPr/>
        </p:nvSpPr>
        <p:spPr>
          <a:xfrm>
            <a:off x="8344833" y="3345117"/>
            <a:ext cx="45601" cy="30702"/>
          </a:xfrm>
          <a:custGeom>
            <a:pathLst>
              <a:path extrusionOk="0" h="120000" w="120000">
                <a:moveTo>
                  <a:pt x="18088" y="120000"/>
                </a:moveTo>
                <a:lnTo>
                  <a:pt x="120000" y="23061"/>
                </a:lnTo>
                <a:lnTo>
                  <a:pt x="0" y="0"/>
                </a:lnTo>
                <a:lnTo>
                  <a:pt x="18088" y="1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688" name="Shape 688"/>
          <p:cNvCxnSpPr/>
          <p:nvPr/>
        </p:nvCxnSpPr>
        <p:spPr>
          <a:xfrm flipH="1" rot="10800000">
            <a:off x="6926111" y="2422488"/>
            <a:ext cx="473926" cy="317681"/>
          </a:xfrm>
          <a:prstGeom prst="straightConnector1">
            <a:avLst/>
          </a:prstGeom>
          <a:noFill/>
          <a:ln cap="flat" cmpd="sng" w="9525">
            <a:solidFill>
              <a:srgbClr val="595959"/>
            </a:solidFill>
            <a:prstDash val="solid"/>
            <a:round/>
            <a:headEnd len="med" w="med" type="none"/>
            <a:tailEnd len="med" w="med" type="none"/>
          </a:ln>
        </p:spPr>
      </p:cxnSp>
      <p:sp>
        <p:nvSpPr>
          <p:cNvPr id="689" name="Shape 689"/>
          <p:cNvSpPr/>
          <p:nvPr/>
        </p:nvSpPr>
        <p:spPr>
          <a:xfrm>
            <a:off x="7391285" y="2398422"/>
            <a:ext cx="44652" cy="37140"/>
          </a:xfrm>
          <a:custGeom>
            <a:pathLst>
              <a:path extrusionOk="0" h="120000" w="120000">
                <a:moveTo>
                  <a:pt x="47100" y="120000"/>
                </a:moveTo>
                <a:lnTo>
                  <a:pt x="0" y="35538"/>
                </a:lnTo>
                <a:lnTo>
                  <a:pt x="120000" y="0"/>
                </a:lnTo>
                <a:lnTo>
                  <a:pt x="4710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0" name="Shape 690"/>
          <p:cNvSpPr/>
          <p:nvPr/>
        </p:nvSpPr>
        <p:spPr>
          <a:xfrm>
            <a:off x="7391285" y="2398422"/>
            <a:ext cx="44652" cy="37140"/>
          </a:xfrm>
          <a:custGeom>
            <a:pathLst>
              <a:path extrusionOk="0" h="120000" w="120000">
                <a:moveTo>
                  <a:pt x="47100" y="120000"/>
                </a:moveTo>
                <a:lnTo>
                  <a:pt x="120000" y="0"/>
                </a:lnTo>
                <a:lnTo>
                  <a:pt x="0" y="35538"/>
                </a:lnTo>
                <a:lnTo>
                  <a:pt x="47100" y="120000"/>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691" name="Shape 691"/>
          <p:cNvCxnSpPr/>
          <p:nvPr/>
        </p:nvCxnSpPr>
        <p:spPr>
          <a:xfrm rot="10800000">
            <a:off x="7501008" y="2410280"/>
            <a:ext cx="903026" cy="329891"/>
          </a:xfrm>
          <a:prstGeom prst="straightConnector1">
            <a:avLst/>
          </a:prstGeom>
          <a:noFill/>
          <a:ln cap="flat" cmpd="sng" w="9525">
            <a:solidFill>
              <a:srgbClr val="595959"/>
            </a:solidFill>
            <a:prstDash val="solid"/>
            <a:round/>
            <a:headEnd len="med" w="med" type="none"/>
            <a:tailEnd len="med" w="med" type="none"/>
          </a:ln>
        </p:spPr>
      </p:cxnSp>
      <p:sp>
        <p:nvSpPr>
          <p:cNvPr id="692" name="Shape 692"/>
          <p:cNvSpPr/>
          <p:nvPr/>
        </p:nvSpPr>
        <p:spPr>
          <a:xfrm>
            <a:off x="7460408" y="2395447"/>
            <a:ext cx="46002" cy="29611"/>
          </a:xfrm>
          <a:custGeom>
            <a:pathLst>
              <a:path extrusionOk="0" h="120000" w="120000">
                <a:moveTo>
                  <a:pt x="91827" y="120000"/>
                </a:moveTo>
                <a:lnTo>
                  <a:pt x="0" y="0"/>
                </a:lnTo>
                <a:lnTo>
                  <a:pt x="120000" y="216"/>
                </a:lnTo>
                <a:lnTo>
                  <a:pt x="91827"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3" name="Shape 693"/>
          <p:cNvSpPr/>
          <p:nvPr/>
        </p:nvSpPr>
        <p:spPr>
          <a:xfrm>
            <a:off x="7460408" y="2395447"/>
            <a:ext cx="46002" cy="29611"/>
          </a:xfrm>
          <a:custGeom>
            <a:pathLst>
              <a:path extrusionOk="0" h="120000" w="120000">
                <a:moveTo>
                  <a:pt x="120000" y="216"/>
                </a:moveTo>
                <a:lnTo>
                  <a:pt x="0" y="0"/>
                </a:lnTo>
                <a:lnTo>
                  <a:pt x="91827" y="120000"/>
                </a:lnTo>
                <a:lnTo>
                  <a:pt x="120000" y="216"/>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694" name="Shape 694"/>
          <p:cNvCxnSpPr/>
          <p:nvPr/>
        </p:nvCxnSpPr>
        <p:spPr>
          <a:xfrm rot="10800000">
            <a:off x="7436635" y="1400502"/>
            <a:ext cx="10827" cy="417471"/>
          </a:xfrm>
          <a:prstGeom prst="straightConnector1">
            <a:avLst/>
          </a:prstGeom>
          <a:noFill/>
          <a:ln cap="flat" cmpd="sng" w="9525">
            <a:solidFill>
              <a:srgbClr val="595959"/>
            </a:solidFill>
            <a:prstDash val="solid"/>
            <a:round/>
            <a:headEnd len="med" w="med" type="none"/>
            <a:tailEnd len="med" w="med" type="none"/>
          </a:ln>
        </p:spPr>
      </p:cxnSp>
      <p:sp>
        <p:nvSpPr>
          <p:cNvPr id="695" name="Shape 695"/>
          <p:cNvSpPr/>
          <p:nvPr/>
        </p:nvSpPr>
        <p:spPr>
          <a:xfrm>
            <a:off x="7420909" y="1357290"/>
            <a:ext cx="31451" cy="43619"/>
          </a:xfrm>
          <a:custGeom>
            <a:pathLst>
              <a:path extrusionOk="0" h="120000" w="120000">
                <a:moveTo>
                  <a:pt x="0" y="120000"/>
                </a:moveTo>
                <a:lnTo>
                  <a:pt x="55705" y="0"/>
                </a:lnTo>
                <a:lnTo>
                  <a:pt x="120000" y="117755"/>
                </a:lnTo>
                <a:lnTo>
                  <a:pt x="0" y="120000"/>
                </a:lnTo>
                <a:close/>
              </a:path>
            </a:pathLst>
          </a:custGeom>
          <a:solidFill>
            <a:srgbClr val="59595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6" name="Shape 696"/>
          <p:cNvSpPr/>
          <p:nvPr/>
        </p:nvSpPr>
        <p:spPr>
          <a:xfrm>
            <a:off x="7420909" y="1357290"/>
            <a:ext cx="31451" cy="43619"/>
          </a:xfrm>
          <a:custGeom>
            <a:pathLst>
              <a:path extrusionOk="0" h="120000" w="120000">
                <a:moveTo>
                  <a:pt x="120000" y="117755"/>
                </a:moveTo>
                <a:lnTo>
                  <a:pt x="55705" y="0"/>
                </a:lnTo>
                <a:lnTo>
                  <a:pt x="0" y="120000"/>
                </a:lnTo>
                <a:lnTo>
                  <a:pt x="120000" y="117755"/>
                </a:lnTo>
                <a:close/>
              </a:path>
            </a:pathLst>
          </a:custGeom>
          <a:noFill/>
          <a:ln cap="flat" cmpd="sng" w="95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7" name="Shape 697"/>
          <p:cNvSpPr/>
          <p:nvPr/>
        </p:nvSpPr>
        <p:spPr>
          <a:xfrm>
            <a:off x="6313761" y="1614546"/>
            <a:ext cx="2396172" cy="1001848"/>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8" name="Shape 698"/>
          <p:cNvSpPr/>
          <p:nvPr/>
        </p:nvSpPr>
        <p:spPr>
          <a:xfrm>
            <a:off x="384723" y="4743167"/>
            <a:ext cx="7383782"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 Pedreschi, S. Ruggieri and F. Turini (2009). </a:t>
            </a:r>
            <a:r>
              <a:rPr b="0" i="1" lang="en-US" sz="1000" u="sng" cap="none" strike="noStrike">
                <a:solidFill>
                  <a:schemeClr val="hlink"/>
                </a:solidFill>
                <a:latin typeface="Arial"/>
                <a:ea typeface="Arial"/>
                <a:cs typeface="Arial"/>
                <a:sym typeface="Arial"/>
                <a:hlinkClick r:id="rId4"/>
              </a:rPr>
              <a:t>Integrating induction and deduction for finding evidence of discrimination</a:t>
            </a:r>
            <a:r>
              <a:rPr b="0" i="1" lang="en-US" sz="1000" u="none" cap="none" strike="noStrike">
                <a:solidFill>
                  <a:srgbClr val="666666"/>
                </a:solidFill>
                <a:latin typeface="Arial"/>
                <a:ea typeface="Arial"/>
                <a:cs typeface="Arial"/>
                <a:sym typeface="Arial"/>
              </a:rPr>
              <a:t>. In Proc. of  International Conference on Artificial Intelligence and Law (pp. 157-166). ACM.</a:t>
            </a:r>
            <a:endParaRPr/>
          </a:p>
        </p:txBody>
      </p:sp>
      <p:sp>
        <p:nvSpPr>
          <p:cNvPr id="699" name="Shape 699"/>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Shape 704"/>
          <p:cNvSpPr/>
          <p:nvPr/>
        </p:nvSpPr>
        <p:spPr>
          <a:xfrm>
            <a:off x="384723" y="4743167"/>
            <a:ext cx="7383782" cy="275246"/>
          </a:xfrm>
          <a:prstGeom prst="rect">
            <a:avLst/>
          </a:prstGeom>
          <a:noFill/>
          <a:ln>
            <a:noFill/>
          </a:ln>
        </p:spPr>
        <p:txBody>
          <a:bodyPr anchorCtr="0" anchor="t" bIns="0" lIns="0" spcFirstLastPara="1" rIns="0" wrap="square" tIns="0">
            <a:noAutofit/>
          </a:bodyPr>
          <a:lstStyle/>
          <a:p>
            <a:pPr indent="12700" lvl="0" marL="0" marR="508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 Pedreschi, S. Ruggieri and F. Turini (2009). </a:t>
            </a:r>
            <a:r>
              <a:rPr b="0" i="1" lang="en-US" sz="1000" u="sng" cap="none" strike="noStrike">
                <a:solidFill>
                  <a:schemeClr val="hlink"/>
                </a:solidFill>
                <a:latin typeface="Arial"/>
                <a:ea typeface="Arial"/>
                <a:cs typeface="Arial"/>
                <a:sym typeface="Arial"/>
                <a:hlinkClick r:id="rId3"/>
              </a:rPr>
              <a:t>Integrating induction and deduction for finding evidence of discrimination</a:t>
            </a:r>
            <a:r>
              <a:rPr b="0" i="1" lang="en-US" sz="1000" u="none" cap="none" strike="noStrike">
                <a:solidFill>
                  <a:srgbClr val="666666"/>
                </a:solidFill>
                <a:latin typeface="Arial"/>
                <a:ea typeface="Arial"/>
                <a:cs typeface="Arial"/>
                <a:sym typeface="Arial"/>
              </a:rPr>
              <a:t>. In Proc. of  International Conference on Artificial Intelligence and Law (pp. 157-166). ACM.</a:t>
            </a:r>
            <a:endParaRPr/>
          </a:p>
        </p:txBody>
      </p:sp>
      <p:sp>
        <p:nvSpPr>
          <p:cNvPr id="705" name="Shape 705"/>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573" lvl="0" marL="0" marR="0" rtl="0" algn="l">
              <a:lnSpc>
                <a:spcPct val="100000"/>
              </a:lnSpc>
              <a:spcBef>
                <a:spcPts val="0"/>
              </a:spcBef>
              <a:spcAft>
                <a:spcPts val="0"/>
              </a:spcAft>
              <a:buClr>
                <a:srgbClr val="664F81"/>
              </a:buClr>
              <a:buSzPts val="2900"/>
              <a:buFont typeface="Palatino"/>
              <a:buNone/>
            </a:pPr>
            <a:r>
              <a:rPr b="0" i="0" lang="en-US" sz="2900" u="none" cap="none" strike="noStrike">
                <a:solidFill>
                  <a:srgbClr val="664F81"/>
                </a:solidFill>
                <a:latin typeface="Palatino"/>
                <a:ea typeface="Palatino"/>
                <a:cs typeface="Palatino"/>
                <a:sym typeface="Palatino"/>
              </a:rPr>
              <a:t>Example: genuine occupational requirement</a:t>
            </a:r>
            <a:endParaRPr/>
          </a:p>
        </p:txBody>
      </p:sp>
      <p:sp>
        <p:nvSpPr>
          <p:cNvPr id="706" name="Shape 706"/>
          <p:cNvSpPr/>
          <p:nvPr/>
        </p:nvSpPr>
        <p:spPr>
          <a:xfrm>
            <a:off x="384723" y="1216355"/>
            <a:ext cx="7887335"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(a) [A] gender="female", [B] city="NYC" → [C] hire=no	conf. 0.58</a:t>
            </a:r>
            <a:endParaRPr/>
          </a:p>
        </p:txBody>
      </p:sp>
      <p:sp>
        <p:nvSpPr>
          <p:cNvPr id="707" name="Shape 707"/>
          <p:cNvSpPr/>
          <p:nvPr/>
        </p:nvSpPr>
        <p:spPr>
          <a:xfrm>
            <a:off x="384722" y="1692604"/>
            <a:ext cx="6423028" cy="716422"/>
          </a:xfrm>
          <a:prstGeom prst="rect">
            <a:avLst/>
          </a:prstGeom>
          <a:noFill/>
          <a:ln>
            <a:noFill/>
          </a:ln>
        </p:spPr>
        <p:txBody>
          <a:bodyPr anchorCtr="0" anchor="t" bIns="0" lIns="0" spcFirstLastPara="1" rIns="0" wrap="square" tIns="0">
            <a:noAutofit/>
          </a:bodyPr>
          <a:lstStyle/>
          <a:p>
            <a:pPr indent="-342265" lvl="0" marL="354965" marR="0" rtl="0" algn="l">
              <a:lnSpc>
                <a:spcPct val="100000"/>
              </a:lnSpc>
              <a:spcBef>
                <a:spcPts val="0"/>
              </a:spcBef>
              <a:spcAft>
                <a:spcPts val="0"/>
              </a:spcAft>
              <a:buClr>
                <a:srgbClr val="1C4487"/>
              </a:buClr>
              <a:buSzPts val="1800"/>
              <a:buFont typeface="Arial"/>
              <a:buAutoNum type="alphaLcParenBoth" startAt="2"/>
            </a:pPr>
            <a:r>
              <a:rPr b="0" i="0" lang="en-US" sz="1800" u="none" cap="none" strike="noStrike">
                <a:solidFill>
                  <a:srgbClr val="1C4487"/>
                </a:solidFill>
                <a:latin typeface="Arial"/>
                <a:ea typeface="Arial"/>
                <a:cs typeface="Arial"/>
                <a:sym typeface="Arial"/>
              </a:rPr>
              <a:t>[D] drive_truck="false", [B] city="NYC" → [C] hire=no</a:t>
            </a:r>
            <a:endParaRPr/>
          </a:p>
          <a:p>
            <a:pPr indent="-329565" lvl="0" marL="342265" marR="0" rtl="0" algn="l">
              <a:lnSpc>
                <a:spcPct val="100000"/>
              </a:lnSpc>
              <a:spcBef>
                <a:spcPts val="1500"/>
              </a:spcBef>
              <a:spcAft>
                <a:spcPts val="0"/>
              </a:spcAft>
              <a:buClr>
                <a:srgbClr val="1C4487"/>
              </a:buClr>
              <a:buSzPts val="1800"/>
              <a:buFont typeface="Arial"/>
              <a:buAutoNum type="alphaLcParenBoth" startAt="2"/>
            </a:pPr>
            <a:r>
              <a:rPr b="0" i="0" lang="en-US" sz="1800" u="none" cap="none" strike="noStrike">
                <a:solidFill>
                  <a:srgbClr val="1C4487"/>
                </a:solidFill>
                <a:latin typeface="Arial"/>
                <a:ea typeface="Arial"/>
                <a:cs typeface="Arial"/>
                <a:sym typeface="Arial"/>
              </a:rPr>
              <a:t>[A] gender="female", [B] city="NYC" → [D] drive_truck=false</a:t>
            </a:r>
            <a:endParaRPr/>
          </a:p>
        </p:txBody>
      </p:sp>
      <p:sp>
        <p:nvSpPr>
          <p:cNvPr id="708" name="Shape 708"/>
          <p:cNvSpPr/>
          <p:nvPr/>
        </p:nvSpPr>
        <p:spPr>
          <a:xfrm>
            <a:off x="7242709" y="1692604"/>
            <a:ext cx="1029337" cy="7164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conf. 0.81</a:t>
            </a:r>
            <a:endParaRPr/>
          </a:p>
          <a:p>
            <a:pPr indent="12700" lvl="0" marL="0" marR="0" rtl="0" algn="l">
              <a:lnSpc>
                <a:spcPct val="100000"/>
              </a:lnSpc>
              <a:spcBef>
                <a:spcPts val="1500"/>
              </a:spcBef>
              <a:spcAft>
                <a:spcPts val="0"/>
              </a:spcAft>
              <a:buClr>
                <a:srgbClr val="1C4487"/>
              </a:buClr>
              <a:buSzPts val="1800"/>
              <a:buFont typeface="Arial"/>
              <a:buNone/>
            </a:pPr>
            <a:r>
              <a:rPr b="0" i="0" lang="en-US" sz="1800" u="none" cap="none" strike="noStrike">
                <a:solidFill>
                  <a:srgbClr val="1C4487"/>
                </a:solidFill>
                <a:latin typeface="Arial"/>
                <a:ea typeface="Arial"/>
                <a:cs typeface="Arial"/>
                <a:sym typeface="Arial"/>
              </a:rPr>
              <a:t>conf. 0.91</a:t>
            </a:r>
            <a:endParaRPr/>
          </a:p>
        </p:txBody>
      </p:sp>
      <p:sp>
        <p:nvSpPr>
          <p:cNvPr id="709" name="Shape 709"/>
          <p:cNvSpPr/>
          <p:nvPr/>
        </p:nvSpPr>
        <p:spPr>
          <a:xfrm>
            <a:off x="384723" y="2605096"/>
            <a:ext cx="7918451" cy="1705287"/>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Let </a:t>
            </a:r>
            <a:r>
              <a:rPr b="0" i="1" lang="en-US" sz="1800" u="none" cap="none" strike="noStrike">
                <a:solidFill>
                  <a:srgbClr val="595959"/>
                </a:solidFill>
                <a:latin typeface="Arial"/>
                <a:ea typeface="Arial"/>
                <a:cs typeface="Arial"/>
                <a:sym typeface="Arial"/>
              </a:rPr>
              <a:t>p </a:t>
            </a:r>
            <a:r>
              <a:rPr b="0" i="0" lang="en-US" sz="1800" u="none" cap="none" strike="noStrike">
                <a:solidFill>
                  <a:srgbClr val="595959"/>
                </a:solidFill>
                <a:latin typeface="MS PGothic"/>
                <a:ea typeface="MS PGothic"/>
                <a:cs typeface="MS PGothic"/>
                <a:sym typeface="MS PGothic"/>
              </a:rPr>
              <a:t>∈ </a:t>
            </a:r>
            <a:r>
              <a:rPr b="0" i="0" lang="en-US" sz="1800" u="none" cap="none" strike="noStrike">
                <a:solidFill>
                  <a:srgbClr val="595959"/>
                </a:solidFill>
                <a:latin typeface="Arial"/>
                <a:ea typeface="Arial"/>
                <a:cs typeface="Arial"/>
                <a:sym typeface="Arial"/>
              </a:rPr>
              <a:t>[0, 1]. Classification rule (a) A, B → C with A being a PD attribute, is a</a:t>
            </a:r>
            <a:endParaRPr/>
          </a:p>
          <a:p>
            <a:pPr indent="-203833" lvl="0" marL="216533" marR="0" rtl="0" algn="l">
              <a:lnSpc>
                <a:spcPct val="100000"/>
              </a:lnSpc>
              <a:spcBef>
                <a:spcPts val="300"/>
              </a:spcBef>
              <a:spcAft>
                <a:spcPts val="0"/>
              </a:spcAft>
              <a:buClr>
                <a:srgbClr val="595959"/>
              </a:buClr>
              <a:buSzPts val="1700"/>
              <a:buFont typeface="Arial"/>
              <a:buAutoNum type="alphaLcPeriod" startAt="16"/>
            </a:pPr>
            <a:r>
              <a:rPr b="0" i="0" lang="en-US" sz="1800" u="none" cap="none" strike="noStrike">
                <a:solidFill>
                  <a:srgbClr val="595959"/>
                </a:solidFill>
                <a:latin typeface="Arial"/>
                <a:ea typeface="Arial"/>
                <a:cs typeface="Arial"/>
                <a:sym typeface="Arial"/>
              </a:rPr>
              <a:t>instance of a PND rule (b) D, B → C, if:</a:t>
            </a:r>
            <a:endParaRPr/>
          </a:p>
          <a:p>
            <a:pPr indent="11430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67029" lvl="1"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 is a legitimate ground for the decision (i.e., accepted by law),</a:t>
            </a:r>
            <a:endParaRPr/>
          </a:p>
          <a:p>
            <a:pPr indent="-367029" lvl="1" marL="469900"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conf(D, B→ C) ≥ </a:t>
            </a:r>
            <a:r>
              <a:rPr b="0" i="1" lang="en-US" sz="1800" u="none" cap="none" strike="noStrike">
                <a:solidFill>
                  <a:srgbClr val="595959"/>
                </a:solidFill>
                <a:latin typeface="Arial"/>
                <a:ea typeface="Arial"/>
                <a:cs typeface="Arial"/>
                <a:sym typeface="Arial"/>
              </a:rPr>
              <a:t>p </a:t>
            </a:r>
            <a:r>
              <a:rPr b="0" i="0" lang="en-US" sz="1800" u="none" cap="none" strike="noStrike">
                <a:solidFill>
                  <a:srgbClr val="595959"/>
                </a:solidFill>
                <a:latin typeface="Arial"/>
                <a:ea typeface="Arial"/>
                <a:cs typeface="Arial"/>
                <a:sym typeface="Arial"/>
              </a:rPr>
              <a:t>· conf(A, B → C), and</a:t>
            </a:r>
            <a:endParaRPr/>
          </a:p>
          <a:p>
            <a:pPr indent="-367029" lvl="1" marL="469900"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conf(A, B → D) ≥ </a:t>
            </a:r>
            <a:r>
              <a:rPr b="0" i="1" lang="en-US" sz="1800" u="none" cap="none" strike="noStrike">
                <a:solidFill>
                  <a:srgbClr val="595959"/>
                </a:solidFill>
                <a:latin typeface="Arial"/>
                <a:ea typeface="Arial"/>
                <a:cs typeface="Arial"/>
                <a:sym typeface="Arial"/>
              </a:rPr>
              <a:t>p</a:t>
            </a:r>
            <a:r>
              <a:rPr b="0" i="0" lang="en-US" sz="1800" u="none" cap="none" strike="noStrike">
                <a:solidFill>
                  <a:srgbClr val="595959"/>
                </a:solidFill>
                <a:latin typeface="Arial"/>
                <a:ea typeface="Arial"/>
                <a:cs typeface="Arial"/>
                <a:sym typeface="Arial"/>
              </a:rPr>
              <a:t>.</a:t>
            </a:r>
            <a:endParaRPr/>
          </a:p>
        </p:txBody>
      </p:sp>
      <p:sp>
        <p:nvSpPr>
          <p:cNvPr id="710" name="Shape 710"/>
          <p:cNvSpPr/>
          <p:nvPr/>
        </p:nvSpPr>
        <p:spPr>
          <a:xfrm>
            <a:off x="4087514" y="4229170"/>
            <a:ext cx="4080082"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chemeClr val="accent2"/>
              </a:buClr>
              <a:buSzPts val="1800"/>
              <a:buFont typeface="Calibri"/>
              <a:buNone/>
            </a:pPr>
            <a:r>
              <a:rPr b="0" i="0" lang="en-US" sz="1800" u="none" cap="none" strike="noStrike">
                <a:solidFill>
                  <a:schemeClr val="accent2"/>
                </a:solidFill>
                <a:latin typeface="Calibri"/>
                <a:ea typeface="Calibri"/>
                <a:cs typeface="Calibri"/>
                <a:sym typeface="Calibri"/>
              </a:rPr>
              <a:t>If p is close to 1, there is no discrimination!</a:t>
            </a:r>
            <a:endParaRPr/>
          </a:p>
        </p:txBody>
      </p:sp>
      <p:sp>
        <p:nvSpPr>
          <p:cNvPr id="711" name="Shape 71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Shape 71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Indirect α-Discrimination</a:t>
            </a:r>
            <a:endParaRPr/>
          </a:p>
        </p:txBody>
      </p:sp>
      <p:sp>
        <p:nvSpPr>
          <p:cNvPr id="717" name="Shape 717"/>
          <p:cNvSpPr txBox="1"/>
          <p:nvPr>
            <p:ph idx="1" type="body"/>
          </p:nvPr>
        </p:nvSpPr>
        <p:spPr>
          <a:xfrm>
            <a:off x="384724" y="1071045"/>
            <a:ext cx="8374551" cy="3712749"/>
          </a:xfrm>
          <a:prstGeom prst="rect">
            <a:avLst/>
          </a:prstGeom>
          <a:noFill/>
          <a:ln>
            <a:noFill/>
          </a:ln>
        </p:spPr>
        <p:txBody>
          <a:bodyPr anchorCtr="0" anchor="t" bIns="0" lIns="0" spcFirstLastPara="1" rIns="0" wrap="square" tIns="0">
            <a:noAutofit/>
          </a:bodyPr>
          <a:lstStyle/>
          <a:p>
            <a:pPr indent="0" lvl="0" marL="0" marR="0" rtl="0" algn="l">
              <a:lnSpc>
                <a:spcPct val="197368"/>
              </a:lnSpc>
              <a:spcBef>
                <a:spcPts val="0"/>
              </a:spcBef>
              <a:spcAft>
                <a:spcPts val="0"/>
              </a:spcAft>
              <a:buClr>
                <a:srgbClr val="000000"/>
              </a:buClr>
              <a:buSzPts val="1368"/>
              <a:buFont typeface="Arial"/>
              <a:buNone/>
            </a:pPr>
            <a:r>
              <a:rPr b="0" i="0" lang="en-US" sz="1368" u="none" cap="none" strike="noStrike">
                <a:solidFill>
                  <a:srgbClr val="000000"/>
                </a:solidFill>
                <a:latin typeface="Arial"/>
                <a:ea typeface="Arial"/>
                <a:cs typeface="Arial"/>
                <a:sym typeface="Arial"/>
              </a:rPr>
              <a:t>We derive a lower bound for indirect α-discrimination of PD classification rules given information available in PND rules (γ , δ) and information available from background rules (β</a:t>
            </a:r>
            <a:r>
              <a:rPr b="0" baseline="-25000" i="0" lang="en-US" sz="1368" u="none" cap="none" strike="noStrike">
                <a:solidFill>
                  <a:srgbClr val="000000"/>
                </a:solidFill>
                <a:latin typeface="Arial"/>
                <a:ea typeface="Arial"/>
                <a:cs typeface="Arial"/>
                <a:sym typeface="Arial"/>
              </a:rPr>
              <a:t>1</a:t>
            </a:r>
            <a:r>
              <a:rPr b="0" i="0" lang="en-US" sz="1368" u="none" cap="none" strike="noStrike">
                <a:solidFill>
                  <a:srgbClr val="000000"/>
                </a:solidFill>
                <a:latin typeface="Arial"/>
                <a:ea typeface="Arial"/>
                <a:cs typeface="Arial"/>
                <a:sym typeface="Arial"/>
              </a:rPr>
              <a:t>, β</a:t>
            </a:r>
            <a:r>
              <a:rPr b="0" baseline="-25000" i="0" lang="en-US" sz="1368" u="none" cap="none" strike="noStrike">
                <a:solidFill>
                  <a:srgbClr val="000000"/>
                </a:solidFill>
                <a:latin typeface="Arial"/>
                <a:ea typeface="Arial"/>
                <a:cs typeface="Arial"/>
                <a:sym typeface="Arial"/>
              </a:rPr>
              <a:t>2</a:t>
            </a:r>
            <a:r>
              <a:rPr b="0" i="0" lang="en-US" sz="1368" u="none" cap="none" strike="noStrike">
                <a:solidFill>
                  <a:srgbClr val="000000"/>
                </a:solidFill>
                <a:latin typeface="Arial"/>
                <a:ea typeface="Arial"/>
                <a:cs typeface="Arial"/>
                <a:sym typeface="Arial"/>
              </a:rPr>
              <a:t>)</a:t>
            </a:r>
            <a:endParaRPr/>
          </a:p>
          <a:p>
            <a:pPr indent="0" lvl="0" marL="0" marR="0" rtl="0" algn="l">
              <a:lnSpc>
                <a:spcPct val="197368"/>
              </a:lnSpc>
              <a:spcBef>
                <a:spcPts val="900"/>
              </a:spcBef>
              <a:spcAft>
                <a:spcPts val="0"/>
              </a:spcAft>
              <a:buClr>
                <a:srgbClr val="000000"/>
              </a:buClr>
              <a:buSzPts val="1368"/>
              <a:buFont typeface="Arial"/>
              <a:buNone/>
            </a:pPr>
            <a:r>
              <a:rPr b="0" i="0" lang="en-US" sz="1368" u="none" cap="none" strike="noStrike">
                <a:solidFill>
                  <a:srgbClr val="000000"/>
                </a:solidFill>
                <a:latin typeface="Arial"/>
                <a:ea typeface="Arial"/>
                <a:cs typeface="Arial"/>
                <a:sym typeface="Arial"/>
              </a:rPr>
              <a:t>Let </a:t>
            </a:r>
            <a:r>
              <a:rPr b="1" i="0" lang="en-US" sz="1368" u="none" cap="none" strike="noStrike">
                <a:solidFill>
                  <a:srgbClr val="000000"/>
                </a:solidFill>
                <a:latin typeface="Arial"/>
                <a:ea typeface="Arial"/>
                <a:cs typeface="Arial"/>
                <a:sym typeface="Arial"/>
              </a:rPr>
              <a:t>D</a:t>
            </a:r>
            <a:r>
              <a:rPr b="0" i="0" lang="en-US" sz="1368" u="none" cap="none" strike="noStrike">
                <a:solidFill>
                  <a:srgbClr val="000000"/>
                </a:solidFill>
                <a:latin typeface="Arial"/>
                <a:ea typeface="Arial"/>
                <a:cs typeface="Arial"/>
                <a:sym typeface="Arial"/>
              </a:rPr>
              <a:t>, </a:t>
            </a:r>
            <a:r>
              <a:rPr b="1" i="0" lang="en-US" sz="1368" u="none" cap="none" strike="noStrike">
                <a:solidFill>
                  <a:srgbClr val="000000"/>
                </a:solidFill>
                <a:latin typeface="Arial"/>
                <a:ea typeface="Arial"/>
                <a:cs typeface="Arial"/>
                <a:sym typeface="Arial"/>
              </a:rPr>
              <a:t>B </a:t>
            </a:r>
            <a:r>
              <a:rPr b="0" i="0" lang="en-US" sz="1368" u="none" cap="none" strike="noStrike">
                <a:solidFill>
                  <a:srgbClr val="000000"/>
                </a:solidFill>
                <a:latin typeface="Arial"/>
                <a:ea typeface="Arial"/>
                <a:cs typeface="Arial"/>
                <a:sym typeface="Arial"/>
              </a:rPr>
              <a:t>→ </a:t>
            </a:r>
            <a:r>
              <a:rPr b="1" i="0" lang="en-US" sz="1368" u="none" cap="none" strike="noStrike">
                <a:solidFill>
                  <a:srgbClr val="000000"/>
                </a:solidFill>
                <a:latin typeface="Arial"/>
                <a:ea typeface="Arial"/>
                <a:cs typeface="Arial"/>
                <a:sym typeface="Arial"/>
              </a:rPr>
              <a:t>C </a:t>
            </a:r>
            <a:r>
              <a:rPr b="0" i="0" lang="en-US" sz="1368" u="none" cap="none" strike="noStrike">
                <a:solidFill>
                  <a:srgbClr val="000000"/>
                </a:solidFill>
                <a:latin typeface="Arial"/>
                <a:ea typeface="Arial"/>
                <a:cs typeface="Arial"/>
                <a:sym typeface="Arial"/>
              </a:rPr>
              <a:t>be a PND classification rule, and let: </a:t>
            </a:r>
            <a:endParaRPr/>
          </a:p>
          <a:p>
            <a:pPr indent="0" lvl="0" marL="0" marR="0" rtl="0" algn="l">
              <a:lnSpc>
                <a:spcPct val="197368"/>
              </a:lnSpc>
              <a:spcBef>
                <a:spcPts val="900"/>
              </a:spcBef>
              <a:spcAft>
                <a:spcPts val="0"/>
              </a:spcAft>
              <a:buClr>
                <a:srgbClr val="000000"/>
              </a:buClr>
              <a:buSzPts val="1368"/>
              <a:buFont typeface="Arial"/>
              <a:buNone/>
            </a:pPr>
            <a:r>
              <a:rPr b="0" i="0" lang="en-US" sz="1368" u="none" cap="none" strike="noStrike">
                <a:solidFill>
                  <a:srgbClr val="000000"/>
                </a:solidFill>
                <a:latin typeface="Arial"/>
                <a:ea typeface="Arial"/>
                <a:cs typeface="Arial"/>
                <a:sym typeface="Arial"/>
              </a:rPr>
              <a:t>γ = conf (</a:t>
            </a:r>
            <a:r>
              <a:rPr b="1" i="0" lang="en-US" sz="1368" u="none" cap="none" strike="noStrike">
                <a:solidFill>
                  <a:srgbClr val="000000"/>
                </a:solidFill>
                <a:latin typeface="Arial"/>
                <a:ea typeface="Arial"/>
                <a:cs typeface="Arial"/>
                <a:sym typeface="Arial"/>
              </a:rPr>
              <a:t>D</a:t>
            </a:r>
            <a:r>
              <a:rPr b="0" i="0" lang="en-US" sz="1368" u="none" cap="none" strike="noStrike">
                <a:solidFill>
                  <a:srgbClr val="000000"/>
                </a:solidFill>
                <a:latin typeface="Arial"/>
                <a:ea typeface="Arial"/>
                <a:cs typeface="Arial"/>
                <a:sym typeface="Arial"/>
              </a:rPr>
              <a:t>,</a:t>
            </a:r>
            <a:r>
              <a:rPr b="1" i="0" lang="en-US" sz="1368" u="none" cap="none" strike="noStrike">
                <a:solidFill>
                  <a:srgbClr val="000000"/>
                </a:solidFill>
                <a:latin typeface="Arial"/>
                <a:ea typeface="Arial"/>
                <a:cs typeface="Arial"/>
                <a:sym typeface="Arial"/>
              </a:rPr>
              <a:t>B </a:t>
            </a:r>
            <a:r>
              <a:rPr b="0" i="0" lang="en-US" sz="1368" u="none" cap="none" strike="noStrike">
                <a:solidFill>
                  <a:srgbClr val="000000"/>
                </a:solidFill>
                <a:latin typeface="Arial"/>
                <a:ea typeface="Arial"/>
                <a:cs typeface="Arial"/>
                <a:sym typeface="Arial"/>
              </a:rPr>
              <a:t>→ </a:t>
            </a:r>
            <a:r>
              <a:rPr b="1" i="0" lang="en-US" sz="1368" u="none" cap="none" strike="noStrike">
                <a:solidFill>
                  <a:srgbClr val="000000"/>
                </a:solidFill>
                <a:latin typeface="Arial"/>
                <a:ea typeface="Arial"/>
                <a:cs typeface="Arial"/>
                <a:sym typeface="Arial"/>
              </a:rPr>
              <a:t>C</a:t>
            </a:r>
            <a:r>
              <a:rPr b="0" i="0" lang="en-US" sz="1368" u="none" cap="none" strike="noStrike">
                <a:solidFill>
                  <a:srgbClr val="000000"/>
                </a:solidFill>
                <a:latin typeface="Arial"/>
                <a:ea typeface="Arial"/>
                <a:cs typeface="Arial"/>
                <a:sym typeface="Arial"/>
              </a:rPr>
              <a:t>)</a:t>
            </a:r>
            <a:endParaRPr/>
          </a:p>
          <a:p>
            <a:pPr indent="0" lvl="0" marL="0" marR="0" rtl="0" algn="l">
              <a:lnSpc>
                <a:spcPct val="197368"/>
              </a:lnSpc>
              <a:spcBef>
                <a:spcPts val="900"/>
              </a:spcBef>
              <a:spcAft>
                <a:spcPts val="0"/>
              </a:spcAft>
              <a:buClr>
                <a:srgbClr val="000000"/>
              </a:buClr>
              <a:buSzPts val="1368"/>
              <a:buFont typeface="Arial"/>
              <a:buNone/>
            </a:pPr>
            <a:r>
              <a:rPr b="0" i="0" lang="en-US" sz="1368" u="none" cap="none" strike="noStrike">
                <a:solidFill>
                  <a:srgbClr val="000000"/>
                </a:solidFill>
                <a:latin typeface="Arial"/>
                <a:ea typeface="Arial"/>
                <a:cs typeface="Arial"/>
                <a:sym typeface="Arial"/>
              </a:rPr>
              <a:t>δ = conf (</a:t>
            </a:r>
            <a:r>
              <a:rPr b="1" i="0" lang="en-US" sz="1368" u="none" cap="none" strike="noStrike">
                <a:solidFill>
                  <a:srgbClr val="000000"/>
                </a:solidFill>
                <a:latin typeface="Arial"/>
                <a:ea typeface="Arial"/>
                <a:cs typeface="Arial"/>
                <a:sym typeface="Arial"/>
              </a:rPr>
              <a:t>B </a:t>
            </a:r>
            <a:r>
              <a:rPr b="0" i="0" lang="en-US" sz="1368" u="none" cap="none" strike="noStrike">
                <a:solidFill>
                  <a:srgbClr val="000000"/>
                </a:solidFill>
                <a:latin typeface="Arial"/>
                <a:ea typeface="Arial"/>
                <a:cs typeface="Arial"/>
                <a:sym typeface="Arial"/>
              </a:rPr>
              <a:t>→ </a:t>
            </a:r>
            <a:r>
              <a:rPr b="1" i="0" lang="en-US" sz="1368" u="none" cap="none" strike="noStrike">
                <a:solidFill>
                  <a:srgbClr val="000000"/>
                </a:solidFill>
                <a:latin typeface="Arial"/>
                <a:ea typeface="Arial"/>
                <a:cs typeface="Arial"/>
                <a:sym typeface="Arial"/>
              </a:rPr>
              <a:t>C</a:t>
            </a:r>
            <a:r>
              <a:rPr b="0" i="0" lang="en-US" sz="1368" u="none" cap="none" strike="noStrike">
                <a:solidFill>
                  <a:srgbClr val="000000"/>
                </a:solidFill>
                <a:latin typeface="Arial"/>
                <a:ea typeface="Arial"/>
                <a:cs typeface="Arial"/>
                <a:sym typeface="Arial"/>
              </a:rPr>
              <a:t>) &gt; 0</a:t>
            </a:r>
            <a:endParaRPr/>
          </a:p>
          <a:p>
            <a:pPr indent="0" lvl="0" marL="0" marR="0" rtl="0" algn="l">
              <a:lnSpc>
                <a:spcPct val="124269"/>
              </a:lnSpc>
              <a:spcBef>
                <a:spcPts val="900"/>
              </a:spcBef>
              <a:spcAft>
                <a:spcPts val="0"/>
              </a:spcAft>
              <a:buClr>
                <a:srgbClr val="000000"/>
              </a:buClr>
              <a:buSzPts val="1368"/>
              <a:buFont typeface="Arial"/>
              <a:buNone/>
            </a:pPr>
            <a:r>
              <a:t/>
            </a:r>
            <a:endParaRPr b="0" i="0" sz="1368" u="none" cap="none" strike="noStrike">
              <a:solidFill>
                <a:srgbClr val="000000"/>
              </a:solidFill>
              <a:latin typeface="Arial"/>
              <a:ea typeface="Arial"/>
              <a:cs typeface="Arial"/>
              <a:sym typeface="Arial"/>
            </a:endParaRPr>
          </a:p>
          <a:p>
            <a:pPr indent="0" lvl="0" marL="0" marR="0" rtl="0" algn="l">
              <a:lnSpc>
                <a:spcPct val="197368"/>
              </a:lnSpc>
              <a:spcBef>
                <a:spcPts val="900"/>
              </a:spcBef>
              <a:spcAft>
                <a:spcPts val="0"/>
              </a:spcAft>
              <a:buClr>
                <a:srgbClr val="000000"/>
              </a:buClr>
              <a:buSzPts val="1368"/>
              <a:buFont typeface="Arial"/>
              <a:buNone/>
            </a:pPr>
            <a:r>
              <a:rPr b="0" i="0" lang="en-US" sz="1368" u="none" cap="none" strike="noStrike">
                <a:solidFill>
                  <a:srgbClr val="000000"/>
                </a:solidFill>
                <a:latin typeface="Arial"/>
                <a:ea typeface="Arial"/>
                <a:cs typeface="Arial"/>
                <a:sym typeface="Arial"/>
              </a:rPr>
              <a:t>Let </a:t>
            </a:r>
            <a:r>
              <a:rPr b="1" i="0" lang="en-US" sz="1368" u="none" cap="none" strike="noStrike">
                <a:solidFill>
                  <a:srgbClr val="000000"/>
                </a:solidFill>
                <a:latin typeface="Arial"/>
                <a:ea typeface="Arial"/>
                <a:cs typeface="Arial"/>
                <a:sym typeface="Arial"/>
              </a:rPr>
              <a:t>A </a:t>
            </a:r>
            <a:r>
              <a:rPr b="0" i="0" lang="en-US" sz="1368" u="none" cap="none" strike="noStrike">
                <a:solidFill>
                  <a:srgbClr val="000000"/>
                </a:solidFill>
                <a:latin typeface="Arial"/>
                <a:ea typeface="Arial"/>
                <a:cs typeface="Arial"/>
                <a:sym typeface="Arial"/>
              </a:rPr>
              <a:t>be a PD itemset and let β</a:t>
            </a:r>
            <a:r>
              <a:rPr b="0" baseline="-25000" i="0" lang="en-US" sz="1368" u="none" cap="none" strike="noStrike">
                <a:solidFill>
                  <a:srgbClr val="000000"/>
                </a:solidFill>
                <a:latin typeface="Arial"/>
                <a:ea typeface="Arial"/>
                <a:cs typeface="Arial"/>
                <a:sym typeface="Arial"/>
              </a:rPr>
              <a:t>1</a:t>
            </a:r>
            <a:r>
              <a:rPr b="0" i="0" lang="en-US" sz="1368" u="none" cap="none" strike="noStrike">
                <a:solidFill>
                  <a:srgbClr val="000000"/>
                </a:solidFill>
                <a:latin typeface="Arial"/>
                <a:ea typeface="Arial"/>
                <a:cs typeface="Arial"/>
                <a:sym typeface="Arial"/>
              </a:rPr>
              <a:t>, β</a:t>
            </a:r>
            <a:r>
              <a:rPr b="0" baseline="-25000" i="0" lang="en-US" sz="1368" u="none" cap="none" strike="noStrike">
                <a:solidFill>
                  <a:srgbClr val="000000"/>
                </a:solidFill>
                <a:latin typeface="Arial"/>
                <a:ea typeface="Arial"/>
                <a:cs typeface="Arial"/>
                <a:sym typeface="Arial"/>
              </a:rPr>
              <a:t>2 </a:t>
            </a:r>
            <a:r>
              <a:rPr b="0" i="0" lang="en-US" sz="1368" u="none" cap="none" strike="noStrike">
                <a:solidFill>
                  <a:srgbClr val="000000"/>
                </a:solidFill>
                <a:latin typeface="Arial"/>
                <a:ea typeface="Arial"/>
                <a:cs typeface="Arial"/>
                <a:sym typeface="Arial"/>
              </a:rPr>
              <a:t>such that:</a:t>
            </a:r>
            <a:br>
              <a:rPr b="0" i="0" lang="en-US" sz="1368" u="none" cap="none" strike="noStrike">
                <a:solidFill>
                  <a:srgbClr val="000000"/>
                </a:solidFill>
                <a:latin typeface="Arial"/>
                <a:ea typeface="Arial"/>
                <a:cs typeface="Arial"/>
                <a:sym typeface="Arial"/>
              </a:rPr>
            </a:br>
            <a:r>
              <a:rPr b="0" i="0" lang="en-US" sz="1368" u="none" cap="none" strike="noStrike">
                <a:solidFill>
                  <a:srgbClr val="000000"/>
                </a:solidFill>
                <a:latin typeface="Arial"/>
                <a:ea typeface="Arial"/>
                <a:cs typeface="Arial"/>
                <a:sym typeface="Arial"/>
              </a:rPr>
              <a:t>conf (</a:t>
            </a:r>
            <a:r>
              <a:rPr b="1" i="0" lang="en-US" sz="1368" u="none" cap="none" strike="noStrike">
                <a:solidFill>
                  <a:srgbClr val="000000"/>
                </a:solidFill>
                <a:latin typeface="Arial"/>
                <a:ea typeface="Arial"/>
                <a:cs typeface="Arial"/>
                <a:sym typeface="Arial"/>
              </a:rPr>
              <a:t>A</a:t>
            </a:r>
            <a:r>
              <a:rPr b="0" i="0" lang="en-US" sz="1368" u="none" cap="none" strike="noStrike">
                <a:solidFill>
                  <a:srgbClr val="000000"/>
                </a:solidFill>
                <a:latin typeface="Arial"/>
                <a:ea typeface="Arial"/>
                <a:cs typeface="Arial"/>
                <a:sym typeface="Arial"/>
              </a:rPr>
              <a:t>,</a:t>
            </a:r>
            <a:r>
              <a:rPr b="1" i="0" lang="en-US" sz="1368" u="none" cap="none" strike="noStrike">
                <a:solidFill>
                  <a:srgbClr val="000000"/>
                </a:solidFill>
                <a:latin typeface="Arial"/>
                <a:ea typeface="Arial"/>
                <a:cs typeface="Arial"/>
                <a:sym typeface="Arial"/>
              </a:rPr>
              <a:t>B </a:t>
            </a:r>
            <a:r>
              <a:rPr b="0" i="0" lang="en-US" sz="1368" u="none" cap="none" strike="noStrike">
                <a:solidFill>
                  <a:srgbClr val="000000"/>
                </a:solidFill>
                <a:latin typeface="Arial"/>
                <a:ea typeface="Arial"/>
                <a:cs typeface="Arial"/>
                <a:sym typeface="Arial"/>
              </a:rPr>
              <a:t>→ </a:t>
            </a:r>
            <a:r>
              <a:rPr b="1" i="0" lang="en-US" sz="1368" u="none" cap="none" strike="noStrike">
                <a:solidFill>
                  <a:srgbClr val="000000"/>
                </a:solidFill>
                <a:latin typeface="Arial"/>
                <a:ea typeface="Arial"/>
                <a:cs typeface="Arial"/>
                <a:sym typeface="Arial"/>
              </a:rPr>
              <a:t>D</a:t>
            </a:r>
            <a:r>
              <a:rPr b="0" i="0" lang="en-US" sz="1368" u="none" cap="none" strike="noStrike">
                <a:solidFill>
                  <a:srgbClr val="000000"/>
                </a:solidFill>
                <a:latin typeface="Arial"/>
                <a:ea typeface="Arial"/>
                <a:cs typeface="Arial"/>
                <a:sym typeface="Arial"/>
              </a:rPr>
              <a:t>) ≥ β</a:t>
            </a:r>
            <a:r>
              <a:rPr b="0" baseline="-25000" i="0" lang="en-US" sz="1368" u="none" cap="none" strike="noStrike">
                <a:solidFill>
                  <a:srgbClr val="000000"/>
                </a:solidFill>
                <a:latin typeface="Arial"/>
                <a:ea typeface="Arial"/>
                <a:cs typeface="Arial"/>
                <a:sym typeface="Arial"/>
              </a:rPr>
              <a:t>1 </a:t>
            </a:r>
            <a:endParaRPr b="0" baseline="-25000" i="0" sz="1800" u="none" cap="none" strike="noStrike">
              <a:solidFill>
                <a:srgbClr val="535353"/>
              </a:solidFill>
              <a:latin typeface="Helvetica Neue"/>
              <a:ea typeface="Helvetica Neue"/>
              <a:cs typeface="Helvetica Neue"/>
              <a:sym typeface="Helvetica Neue"/>
            </a:endParaRPr>
          </a:p>
          <a:p>
            <a:pPr indent="0" lvl="0" marL="0" marR="0" rtl="0" algn="l">
              <a:lnSpc>
                <a:spcPct val="197368"/>
              </a:lnSpc>
              <a:spcBef>
                <a:spcPts val="900"/>
              </a:spcBef>
              <a:spcAft>
                <a:spcPts val="0"/>
              </a:spcAft>
              <a:buClr>
                <a:srgbClr val="000000"/>
              </a:buClr>
              <a:buSzPts val="1368"/>
              <a:buFont typeface="Arial"/>
              <a:buNone/>
            </a:pPr>
            <a:r>
              <a:rPr b="0" i="0" lang="en-US" sz="1368" u="none" cap="none" strike="noStrike">
                <a:solidFill>
                  <a:srgbClr val="000000"/>
                </a:solidFill>
                <a:latin typeface="Arial"/>
                <a:ea typeface="Arial"/>
                <a:cs typeface="Arial"/>
                <a:sym typeface="Arial"/>
              </a:rPr>
              <a:t>conf (</a:t>
            </a:r>
            <a:r>
              <a:rPr b="1" i="0" lang="en-US" sz="1368" u="none" cap="none" strike="noStrike">
                <a:solidFill>
                  <a:srgbClr val="000000"/>
                </a:solidFill>
                <a:latin typeface="Arial"/>
                <a:ea typeface="Arial"/>
                <a:cs typeface="Arial"/>
                <a:sym typeface="Arial"/>
              </a:rPr>
              <a:t>D</a:t>
            </a:r>
            <a:r>
              <a:rPr b="0" i="0" lang="en-US" sz="1368" u="none" cap="none" strike="noStrike">
                <a:solidFill>
                  <a:srgbClr val="000000"/>
                </a:solidFill>
                <a:latin typeface="Arial"/>
                <a:ea typeface="Arial"/>
                <a:cs typeface="Arial"/>
                <a:sym typeface="Arial"/>
              </a:rPr>
              <a:t>,</a:t>
            </a:r>
            <a:r>
              <a:rPr b="1" i="0" lang="en-US" sz="1368" u="none" cap="none" strike="noStrike">
                <a:solidFill>
                  <a:srgbClr val="000000"/>
                </a:solidFill>
                <a:latin typeface="Arial"/>
                <a:ea typeface="Arial"/>
                <a:cs typeface="Arial"/>
                <a:sym typeface="Arial"/>
              </a:rPr>
              <a:t>B </a:t>
            </a:r>
            <a:r>
              <a:rPr b="0" i="0" lang="en-US" sz="1368" u="none" cap="none" strike="noStrike">
                <a:solidFill>
                  <a:srgbClr val="000000"/>
                </a:solidFill>
                <a:latin typeface="Arial"/>
                <a:ea typeface="Arial"/>
                <a:cs typeface="Arial"/>
                <a:sym typeface="Arial"/>
              </a:rPr>
              <a:t>→ </a:t>
            </a:r>
            <a:r>
              <a:rPr b="1" i="0" lang="en-US" sz="1368" u="none" cap="none" strike="noStrike">
                <a:solidFill>
                  <a:srgbClr val="000000"/>
                </a:solidFill>
                <a:latin typeface="Arial"/>
                <a:ea typeface="Arial"/>
                <a:cs typeface="Arial"/>
                <a:sym typeface="Arial"/>
              </a:rPr>
              <a:t>A</a:t>
            </a:r>
            <a:r>
              <a:rPr b="0" i="0" lang="en-US" sz="1368" u="none" cap="none" strike="noStrike">
                <a:solidFill>
                  <a:srgbClr val="000000"/>
                </a:solidFill>
                <a:latin typeface="Arial"/>
                <a:ea typeface="Arial"/>
                <a:cs typeface="Arial"/>
                <a:sym typeface="Arial"/>
              </a:rPr>
              <a:t>) ≥ β</a:t>
            </a:r>
            <a:r>
              <a:rPr b="0" baseline="-25000" i="0" lang="en-US" sz="1368" u="none" cap="none" strike="noStrike">
                <a:solidFill>
                  <a:srgbClr val="000000"/>
                </a:solidFill>
                <a:latin typeface="Arial"/>
                <a:ea typeface="Arial"/>
                <a:cs typeface="Arial"/>
                <a:sym typeface="Arial"/>
              </a:rPr>
              <a:t>2 </a:t>
            </a:r>
            <a:r>
              <a:rPr b="0" i="0" lang="en-US" sz="1368" u="none" cap="none" strike="noStrike">
                <a:solidFill>
                  <a:srgbClr val="000000"/>
                </a:solidFill>
                <a:latin typeface="Arial"/>
                <a:ea typeface="Arial"/>
                <a:cs typeface="Arial"/>
                <a:sym typeface="Arial"/>
              </a:rPr>
              <a:t>&gt; 0</a:t>
            </a:r>
            <a:endParaRPr/>
          </a:p>
        </p:txBody>
      </p:sp>
      <p:sp>
        <p:nvSpPr>
          <p:cNvPr id="718" name="Shape 71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sp>
        <p:nvSpPr>
          <p:cNvPr id="723" name="Shape 72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Indirect α-Discrimination</a:t>
            </a:r>
            <a:endParaRPr/>
          </a:p>
        </p:txBody>
      </p:sp>
      <p:sp>
        <p:nvSpPr>
          <p:cNvPr id="724" name="Shape 724"/>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725" name="Shape 725"/>
          <p:cNvPicPr preferRelativeResize="0"/>
          <p:nvPr/>
        </p:nvPicPr>
        <p:blipFill rotWithShape="1">
          <a:blip r:embed="rId3">
            <a:alphaModFix/>
          </a:blip>
          <a:srcRect b="0" l="0" r="0" t="0"/>
          <a:stretch/>
        </p:blipFill>
        <p:spPr>
          <a:xfrm>
            <a:off x="1116527" y="1215933"/>
            <a:ext cx="5105402" cy="2044702"/>
          </a:xfrm>
          <a:prstGeom prst="rect">
            <a:avLst/>
          </a:prstGeom>
          <a:noFill/>
          <a:ln>
            <a:noFill/>
          </a:ln>
        </p:spPr>
      </p:pic>
      <p:pic>
        <p:nvPicPr>
          <p:cNvPr id="726" name="Shape 726"/>
          <p:cNvPicPr preferRelativeResize="0"/>
          <p:nvPr/>
        </p:nvPicPr>
        <p:blipFill rotWithShape="1">
          <a:blip r:embed="rId4">
            <a:alphaModFix/>
          </a:blip>
          <a:srcRect b="0" l="0" r="0" t="0"/>
          <a:stretch/>
        </p:blipFill>
        <p:spPr>
          <a:xfrm>
            <a:off x="66500" y="3688482"/>
            <a:ext cx="9144002" cy="100268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0" name="Shape 730"/>
        <p:cNvGrpSpPr/>
        <p:nvPr/>
      </p:nvGrpSpPr>
      <p:grpSpPr>
        <a:xfrm>
          <a:off x="0" y="0"/>
          <a:ext cx="0" cy="0"/>
          <a:chOff x="0" y="0"/>
          <a:chExt cx="0" cy="0"/>
        </a:xfrm>
      </p:grpSpPr>
      <p:sp>
        <p:nvSpPr>
          <p:cNvPr id="731" name="Shape 73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Related Lemmas</a:t>
            </a:r>
            <a:endParaRPr/>
          </a:p>
        </p:txBody>
      </p:sp>
      <p:sp>
        <p:nvSpPr>
          <p:cNvPr id="732" name="Shape 73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733" name="Shape 733"/>
          <p:cNvPicPr preferRelativeResize="0"/>
          <p:nvPr/>
        </p:nvPicPr>
        <p:blipFill rotWithShape="1">
          <a:blip r:embed="rId3">
            <a:alphaModFix/>
          </a:blip>
          <a:srcRect b="0" l="0" r="0" t="0"/>
          <a:stretch/>
        </p:blipFill>
        <p:spPr>
          <a:xfrm>
            <a:off x="254959" y="1134095"/>
            <a:ext cx="1376357" cy="393246"/>
          </a:xfrm>
          <a:prstGeom prst="rect">
            <a:avLst/>
          </a:prstGeom>
          <a:noFill/>
          <a:ln>
            <a:noFill/>
          </a:ln>
        </p:spPr>
      </p:pic>
      <p:pic>
        <p:nvPicPr>
          <p:cNvPr id="734" name="Shape 734"/>
          <p:cNvPicPr preferRelativeResize="0"/>
          <p:nvPr/>
        </p:nvPicPr>
        <p:blipFill rotWithShape="1">
          <a:blip r:embed="rId4">
            <a:alphaModFix/>
          </a:blip>
          <a:srcRect b="0" l="0" r="0" t="0"/>
          <a:stretch/>
        </p:blipFill>
        <p:spPr>
          <a:xfrm>
            <a:off x="1597814" y="981343"/>
            <a:ext cx="6082943" cy="979561"/>
          </a:xfrm>
          <a:prstGeom prst="rect">
            <a:avLst/>
          </a:prstGeom>
          <a:noFill/>
          <a:ln>
            <a:noFill/>
          </a:ln>
        </p:spPr>
      </p:pic>
      <p:pic>
        <p:nvPicPr>
          <p:cNvPr id="735" name="Shape 735"/>
          <p:cNvPicPr preferRelativeResize="0"/>
          <p:nvPr/>
        </p:nvPicPr>
        <p:blipFill rotWithShape="1">
          <a:blip r:embed="rId5">
            <a:alphaModFix/>
          </a:blip>
          <a:srcRect b="0" l="0" r="0" t="0"/>
          <a:stretch/>
        </p:blipFill>
        <p:spPr>
          <a:xfrm>
            <a:off x="279901" y="1968132"/>
            <a:ext cx="4675910" cy="355885"/>
          </a:xfrm>
          <a:prstGeom prst="rect">
            <a:avLst/>
          </a:prstGeom>
          <a:noFill/>
          <a:ln>
            <a:noFill/>
          </a:ln>
        </p:spPr>
      </p:pic>
      <p:pic>
        <p:nvPicPr>
          <p:cNvPr id="736" name="Shape 736"/>
          <p:cNvPicPr preferRelativeResize="0"/>
          <p:nvPr/>
        </p:nvPicPr>
        <p:blipFill rotWithShape="1">
          <a:blip r:embed="rId6">
            <a:alphaModFix/>
          </a:blip>
          <a:srcRect b="0" l="0" r="0" t="0"/>
          <a:stretch/>
        </p:blipFill>
        <p:spPr>
          <a:xfrm>
            <a:off x="896438" y="2764811"/>
            <a:ext cx="7351125" cy="2319690"/>
          </a:xfrm>
          <a:prstGeom prst="rect">
            <a:avLst/>
          </a:prstGeom>
          <a:noFill/>
          <a:ln>
            <a:noFill/>
          </a:ln>
        </p:spPr>
      </p:pic>
      <p:pic>
        <p:nvPicPr>
          <p:cNvPr id="737" name="Shape 737"/>
          <p:cNvPicPr preferRelativeResize="0"/>
          <p:nvPr/>
        </p:nvPicPr>
        <p:blipFill rotWithShape="1">
          <a:blip r:embed="rId7">
            <a:alphaModFix/>
          </a:blip>
          <a:srcRect b="0" l="0" r="0" t="0"/>
          <a:stretch/>
        </p:blipFill>
        <p:spPr>
          <a:xfrm>
            <a:off x="976424" y="2235869"/>
            <a:ext cx="7191152" cy="488827"/>
          </a:xfrm>
          <a:prstGeom prst="rect">
            <a:avLst/>
          </a:prstGeom>
          <a:noFill/>
          <a:ln>
            <a:noFill/>
          </a:ln>
        </p:spPr>
      </p:pic>
      <p:pic>
        <p:nvPicPr>
          <p:cNvPr id="738" name="Shape 738"/>
          <p:cNvPicPr preferRelativeResize="0"/>
          <p:nvPr/>
        </p:nvPicPr>
        <p:blipFill rotWithShape="1">
          <a:blip r:embed="rId8">
            <a:alphaModFix/>
          </a:blip>
          <a:srcRect b="0" l="0" r="0" t="0"/>
          <a:stretch/>
        </p:blipFill>
        <p:spPr>
          <a:xfrm>
            <a:off x="400350" y="3433226"/>
            <a:ext cx="834447" cy="39324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Shape 74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Related Lemmas</a:t>
            </a:r>
            <a:endParaRPr/>
          </a:p>
        </p:txBody>
      </p:sp>
      <p:sp>
        <p:nvSpPr>
          <p:cNvPr id="744" name="Shape 744"/>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745" name="Shape 745"/>
          <p:cNvPicPr preferRelativeResize="0"/>
          <p:nvPr/>
        </p:nvPicPr>
        <p:blipFill rotWithShape="1">
          <a:blip r:embed="rId3">
            <a:alphaModFix/>
          </a:blip>
          <a:srcRect b="0" l="0" r="0" t="0"/>
          <a:stretch/>
        </p:blipFill>
        <p:spPr>
          <a:xfrm>
            <a:off x="1703389" y="1048530"/>
            <a:ext cx="7246596" cy="3998124"/>
          </a:xfrm>
          <a:prstGeom prst="rect">
            <a:avLst/>
          </a:prstGeom>
          <a:noFill/>
          <a:ln>
            <a:noFill/>
          </a:ln>
        </p:spPr>
      </p:pic>
      <p:pic>
        <p:nvPicPr>
          <p:cNvPr id="746" name="Shape 746"/>
          <p:cNvPicPr preferRelativeResize="0"/>
          <p:nvPr/>
        </p:nvPicPr>
        <p:blipFill rotWithShape="1">
          <a:blip r:embed="rId4">
            <a:alphaModFix/>
          </a:blip>
          <a:srcRect b="0" l="0" r="0" t="0"/>
          <a:stretch/>
        </p:blipFill>
        <p:spPr>
          <a:xfrm>
            <a:off x="192091" y="1214394"/>
            <a:ext cx="1727201" cy="4191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p:nvPr/>
        </p:nvSpPr>
        <p:spPr>
          <a:xfrm>
            <a:off x="6526037" y="296173"/>
            <a:ext cx="2233872" cy="80667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3" name="Shape 9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Judiciary use of COMPAS scores</a:t>
            </a:r>
            <a:endParaRPr/>
          </a:p>
        </p:txBody>
      </p:sp>
      <p:sp>
        <p:nvSpPr>
          <p:cNvPr id="94" name="Shape 94"/>
          <p:cNvSpPr/>
          <p:nvPr/>
        </p:nvSpPr>
        <p:spPr>
          <a:xfrm>
            <a:off x="391159" y="1193900"/>
            <a:ext cx="8361682" cy="3115441"/>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COMPAS (Correctional Offender Management Profiling for Alternative Sanctions)  is a 137-questions questionnaire and a predictive model for "risk of recidivism" and  "risk of violent recidivism." The model is a proprietary secret of Northpointe, Inc.</a:t>
            </a:r>
            <a:endParaRPr/>
          </a:p>
          <a:p>
            <a:pPr indent="12700" lvl="0" marL="0" marR="360679" rtl="0" algn="l">
              <a:lnSpc>
                <a:spcPct val="114599"/>
              </a:lnSpc>
              <a:spcBef>
                <a:spcPts val="15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Prediction accuracy of recidivism for blacks and whites is about the same (63%  and 59%), but errs by being too lenient with whites and too harsh with blacks:</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00000"/>
              </a:lnSpc>
              <a:spcBef>
                <a:spcPts val="0"/>
              </a:spcBef>
              <a:spcAft>
                <a:spcPts val="0"/>
              </a:spcAft>
              <a:buClr>
                <a:srgbClr val="264D12"/>
              </a:buClr>
              <a:buSzPts val="1800"/>
              <a:buFont typeface="Arial"/>
              <a:buChar char="●"/>
            </a:pPr>
            <a:r>
              <a:rPr b="0" i="0" lang="en-US" sz="1800" u="none" cap="none" strike="noStrike">
                <a:solidFill>
                  <a:srgbClr val="264D12"/>
                </a:solidFill>
                <a:latin typeface="Arial"/>
                <a:ea typeface="Arial"/>
                <a:cs typeface="Arial"/>
                <a:sym typeface="Arial"/>
              </a:rPr>
              <a:t>Blacks that did not reoffend</a:t>
            </a:r>
            <a:endParaRPr/>
          </a:p>
          <a:p>
            <a:pPr indent="469265" lvl="0" marL="0" marR="0" rtl="0" algn="l">
              <a:lnSpc>
                <a:spcPct val="100000"/>
              </a:lnSpc>
              <a:spcBef>
                <a:spcPts val="3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were classified as </a:t>
            </a:r>
            <a:r>
              <a:rPr b="0" i="0" lang="en-US" sz="1800" u="none" cap="none" strike="noStrike">
                <a:solidFill>
                  <a:srgbClr val="5B0E00"/>
                </a:solidFill>
                <a:latin typeface="Arial"/>
                <a:ea typeface="Arial"/>
                <a:cs typeface="Arial"/>
                <a:sym typeface="Arial"/>
              </a:rPr>
              <a:t>high risk </a:t>
            </a:r>
            <a:r>
              <a:rPr b="0" i="0" lang="en-US" sz="1800" u="none" cap="none" strike="noStrike">
                <a:solidFill>
                  <a:srgbClr val="595959"/>
                </a:solidFill>
                <a:latin typeface="Arial"/>
                <a:ea typeface="Arial"/>
                <a:cs typeface="Arial"/>
                <a:sym typeface="Arial"/>
              </a:rPr>
              <a:t>twice as much as </a:t>
            </a:r>
            <a:r>
              <a:rPr b="0" i="0" lang="en-US" sz="1800" u="none" cap="none" strike="noStrike">
                <a:solidFill>
                  <a:srgbClr val="264D12"/>
                </a:solidFill>
                <a:latin typeface="Arial"/>
                <a:ea typeface="Arial"/>
                <a:cs typeface="Arial"/>
                <a:sym typeface="Arial"/>
              </a:rPr>
              <a:t>whites that did not reoffend</a:t>
            </a:r>
            <a:endParaRPr/>
          </a:p>
          <a:p>
            <a:pPr indent="-367029" lvl="0" marL="469900" marR="0" rtl="0" algn="l">
              <a:lnSpc>
                <a:spcPct val="100000"/>
              </a:lnSpc>
              <a:spcBef>
                <a:spcPts val="300"/>
              </a:spcBef>
              <a:spcAft>
                <a:spcPts val="0"/>
              </a:spcAft>
              <a:buClr>
                <a:srgbClr val="5B0E00"/>
              </a:buClr>
              <a:buSzPts val="1800"/>
              <a:buFont typeface="Arial"/>
              <a:buChar char="●"/>
            </a:pPr>
            <a:r>
              <a:rPr b="0" i="0" lang="en-US" sz="1800" u="none" cap="none" strike="noStrike">
                <a:solidFill>
                  <a:srgbClr val="5B0E00"/>
                </a:solidFill>
                <a:latin typeface="Arial"/>
                <a:ea typeface="Arial"/>
                <a:cs typeface="Arial"/>
                <a:sym typeface="Arial"/>
              </a:rPr>
              <a:t>Whites who did reoffend</a:t>
            </a:r>
            <a:endParaRPr/>
          </a:p>
          <a:p>
            <a:pPr indent="469265" lvl="0" marL="0" marR="0" rtl="0" algn="l">
              <a:lnSpc>
                <a:spcPct val="100000"/>
              </a:lnSpc>
              <a:spcBef>
                <a:spcPts val="3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were classified as </a:t>
            </a:r>
            <a:r>
              <a:rPr b="0" i="0" lang="en-US" sz="1800" u="none" cap="none" strike="noStrike">
                <a:solidFill>
                  <a:srgbClr val="264D12"/>
                </a:solidFill>
                <a:latin typeface="Arial"/>
                <a:ea typeface="Arial"/>
                <a:cs typeface="Arial"/>
                <a:sym typeface="Arial"/>
              </a:rPr>
              <a:t>low risk </a:t>
            </a:r>
            <a:r>
              <a:rPr b="0" i="0" lang="en-US" sz="1800" u="none" cap="none" strike="noStrike">
                <a:solidFill>
                  <a:srgbClr val="595959"/>
                </a:solidFill>
                <a:latin typeface="Arial"/>
                <a:ea typeface="Arial"/>
                <a:cs typeface="Arial"/>
                <a:sym typeface="Arial"/>
              </a:rPr>
              <a:t>twice as much as </a:t>
            </a:r>
            <a:r>
              <a:rPr b="0" i="0" lang="en-US" sz="1800" u="none" cap="none" strike="noStrike">
                <a:solidFill>
                  <a:srgbClr val="5B0E00"/>
                </a:solidFill>
                <a:latin typeface="Arial"/>
                <a:ea typeface="Arial"/>
                <a:cs typeface="Arial"/>
                <a:sym typeface="Arial"/>
              </a:rPr>
              <a:t>blacks who did reoffend</a:t>
            </a:r>
            <a:endParaRPr/>
          </a:p>
        </p:txBody>
      </p:sp>
      <p:sp>
        <p:nvSpPr>
          <p:cNvPr id="95" name="Shape 95"/>
          <p:cNvSpPr/>
          <p:nvPr/>
        </p:nvSpPr>
        <p:spPr>
          <a:xfrm>
            <a:off x="384722" y="4832086"/>
            <a:ext cx="6142994"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Pro Publica, May 2016. </a:t>
            </a:r>
            <a:r>
              <a:rPr b="0" i="1" lang="en-US" sz="1000" u="sng" cap="none" strike="noStrike">
                <a:solidFill>
                  <a:schemeClr val="hlink"/>
                </a:solidFill>
                <a:latin typeface="Arial"/>
                <a:ea typeface="Arial"/>
                <a:cs typeface="Arial"/>
                <a:sym typeface="Arial"/>
                <a:hlinkClick r:id="rId4"/>
              </a:rPr>
              <a:t>https://www.propublica.org/article/how-we-analyzed-the-compas-recidivism-algorithm</a:t>
            </a:r>
            <a:endParaRPr/>
          </a:p>
        </p:txBody>
      </p:sp>
      <p:sp>
        <p:nvSpPr>
          <p:cNvPr id="96" name="Shape 96"/>
          <p:cNvSpPr txBox="1"/>
          <p:nvPr>
            <p:ph idx="12" type="sldNum"/>
          </p:nvPr>
        </p:nvSpPr>
        <p:spPr>
          <a:xfrm>
            <a:off x="8698203" y="4778061"/>
            <a:ext cx="179218"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0" name="Shape 750"/>
        <p:cNvGrpSpPr/>
        <p:nvPr/>
      </p:nvGrpSpPr>
      <p:grpSpPr>
        <a:xfrm>
          <a:off x="0" y="0"/>
          <a:ext cx="0" cy="0"/>
          <a:chOff x="0" y="0"/>
          <a:chExt cx="0" cy="0"/>
        </a:xfrm>
      </p:grpSpPr>
      <p:sp>
        <p:nvSpPr>
          <p:cNvPr id="751" name="Shape 75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Related Lemmas</a:t>
            </a:r>
            <a:endParaRPr/>
          </a:p>
        </p:txBody>
      </p:sp>
      <p:sp>
        <p:nvSpPr>
          <p:cNvPr id="752" name="Shape 75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753" name="Shape 753"/>
          <p:cNvPicPr preferRelativeResize="0"/>
          <p:nvPr/>
        </p:nvPicPr>
        <p:blipFill rotWithShape="1">
          <a:blip r:embed="rId3">
            <a:alphaModFix/>
          </a:blip>
          <a:srcRect b="0" l="0" r="0" t="0"/>
          <a:stretch/>
        </p:blipFill>
        <p:spPr>
          <a:xfrm>
            <a:off x="251928" y="1156102"/>
            <a:ext cx="1552541" cy="443585"/>
          </a:xfrm>
          <a:prstGeom prst="rect">
            <a:avLst/>
          </a:prstGeom>
          <a:noFill/>
          <a:ln>
            <a:noFill/>
          </a:ln>
        </p:spPr>
      </p:pic>
      <p:pic>
        <p:nvPicPr>
          <p:cNvPr id="754" name="Shape 754"/>
          <p:cNvPicPr preferRelativeResize="0"/>
          <p:nvPr/>
        </p:nvPicPr>
        <p:blipFill rotWithShape="1">
          <a:blip r:embed="rId4">
            <a:alphaModFix/>
          </a:blip>
          <a:srcRect b="0" l="0" r="0" t="0"/>
          <a:stretch/>
        </p:blipFill>
        <p:spPr>
          <a:xfrm>
            <a:off x="403568" y="1517425"/>
            <a:ext cx="8600126" cy="528182"/>
          </a:xfrm>
          <a:prstGeom prst="rect">
            <a:avLst/>
          </a:prstGeom>
          <a:noFill/>
          <a:ln>
            <a:noFill/>
          </a:ln>
        </p:spPr>
      </p:pic>
      <p:pic>
        <p:nvPicPr>
          <p:cNvPr id="755" name="Shape 755"/>
          <p:cNvPicPr preferRelativeResize="0"/>
          <p:nvPr/>
        </p:nvPicPr>
        <p:blipFill rotWithShape="1">
          <a:blip r:embed="rId5">
            <a:alphaModFix/>
          </a:blip>
          <a:srcRect b="0" l="0" r="0" t="0"/>
          <a:stretch/>
        </p:blipFill>
        <p:spPr>
          <a:xfrm>
            <a:off x="1027640" y="2127250"/>
            <a:ext cx="6769102" cy="889000"/>
          </a:xfrm>
          <a:prstGeom prst="rect">
            <a:avLst/>
          </a:prstGeom>
          <a:noFill/>
          <a:ln>
            <a:noFill/>
          </a:ln>
        </p:spPr>
      </p:pic>
      <p:sp>
        <p:nvSpPr>
          <p:cNvPr id="756" name="Shape 756"/>
          <p:cNvSpPr/>
          <p:nvPr/>
        </p:nvSpPr>
        <p:spPr>
          <a:xfrm>
            <a:off x="311975" y="1564345"/>
            <a:ext cx="245649" cy="3962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If</a:t>
            </a:r>
            <a:endParaRPr/>
          </a:p>
        </p:txBody>
      </p:sp>
      <p:sp>
        <p:nvSpPr>
          <p:cNvPr id="757" name="Shape 757"/>
          <p:cNvSpPr/>
          <p:nvPr/>
        </p:nvSpPr>
        <p:spPr>
          <a:xfrm>
            <a:off x="390954" y="2285875"/>
            <a:ext cx="582497" cy="3962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then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1" name="Shape 761"/>
        <p:cNvGrpSpPr/>
        <p:nvPr/>
      </p:nvGrpSpPr>
      <p:grpSpPr>
        <a:xfrm>
          <a:off x="0" y="0"/>
          <a:ext cx="0" cy="0"/>
          <a:chOff x="0" y="0"/>
          <a:chExt cx="0" cy="0"/>
        </a:xfrm>
      </p:grpSpPr>
      <p:sp>
        <p:nvSpPr>
          <p:cNvPr id="762" name="Shape 76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Proof of Lemma A.12</a:t>
            </a:r>
            <a:endParaRPr/>
          </a:p>
        </p:txBody>
      </p:sp>
      <p:sp>
        <p:nvSpPr>
          <p:cNvPr id="763" name="Shape 76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764" name="Shape 764"/>
          <p:cNvPicPr preferRelativeResize="0"/>
          <p:nvPr/>
        </p:nvPicPr>
        <p:blipFill rotWithShape="1">
          <a:blip r:embed="rId3">
            <a:alphaModFix/>
          </a:blip>
          <a:srcRect b="0" l="0" r="0" t="0"/>
          <a:stretch/>
        </p:blipFill>
        <p:spPr>
          <a:xfrm>
            <a:off x="414189" y="930194"/>
            <a:ext cx="5580987" cy="403760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sp>
        <p:nvSpPr>
          <p:cNvPr id="769" name="Shape 769"/>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Proof of Lemma A.12</a:t>
            </a:r>
            <a:endParaRPr/>
          </a:p>
        </p:txBody>
      </p:sp>
      <p:sp>
        <p:nvSpPr>
          <p:cNvPr id="770" name="Shape 770"/>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771" name="Shape 771"/>
          <p:cNvPicPr preferRelativeResize="0"/>
          <p:nvPr/>
        </p:nvPicPr>
        <p:blipFill rotWithShape="1">
          <a:blip r:embed="rId3">
            <a:alphaModFix/>
          </a:blip>
          <a:srcRect b="0" l="0" r="0" t="0"/>
          <a:stretch/>
        </p:blipFill>
        <p:spPr>
          <a:xfrm>
            <a:off x="571785" y="930331"/>
            <a:ext cx="4742777" cy="396421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5" name="Shape 775"/>
        <p:cNvGrpSpPr/>
        <p:nvPr/>
      </p:nvGrpSpPr>
      <p:grpSpPr>
        <a:xfrm>
          <a:off x="0" y="0"/>
          <a:ext cx="0" cy="0"/>
          <a:chOff x="0" y="0"/>
          <a:chExt cx="0" cy="0"/>
        </a:xfrm>
      </p:grpSpPr>
      <p:sp>
        <p:nvSpPr>
          <p:cNvPr id="776" name="Shape 77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Recall: Indirect α-Discrimination</a:t>
            </a:r>
            <a:endParaRPr/>
          </a:p>
        </p:txBody>
      </p:sp>
      <p:sp>
        <p:nvSpPr>
          <p:cNvPr id="777" name="Shape 777"/>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778" name="Shape 778"/>
          <p:cNvPicPr preferRelativeResize="0"/>
          <p:nvPr/>
        </p:nvPicPr>
        <p:blipFill rotWithShape="1">
          <a:blip r:embed="rId3">
            <a:alphaModFix/>
          </a:blip>
          <a:srcRect b="0" l="0" r="0" t="0"/>
          <a:stretch/>
        </p:blipFill>
        <p:spPr>
          <a:xfrm>
            <a:off x="1116527" y="1215933"/>
            <a:ext cx="5105402" cy="2044702"/>
          </a:xfrm>
          <a:prstGeom prst="rect">
            <a:avLst/>
          </a:prstGeom>
          <a:noFill/>
          <a:ln>
            <a:noFill/>
          </a:ln>
        </p:spPr>
      </p:pic>
      <p:pic>
        <p:nvPicPr>
          <p:cNvPr id="779" name="Shape 779"/>
          <p:cNvPicPr preferRelativeResize="0"/>
          <p:nvPr/>
        </p:nvPicPr>
        <p:blipFill rotWithShape="1">
          <a:blip r:embed="rId4">
            <a:alphaModFix/>
          </a:blip>
          <a:srcRect b="0" l="0" r="0" t="0"/>
          <a:stretch/>
        </p:blipFill>
        <p:spPr>
          <a:xfrm>
            <a:off x="66500" y="3688482"/>
            <a:ext cx="9144002" cy="100268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sp>
        <p:nvSpPr>
          <p:cNvPr id="784" name="Shape 784"/>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Proof</a:t>
            </a:r>
            <a:endParaRPr/>
          </a:p>
        </p:txBody>
      </p:sp>
      <p:sp>
        <p:nvSpPr>
          <p:cNvPr id="785" name="Shape 78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786" name="Shape 786"/>
          <p:cNvPicPr preferRelativeResize="0"/>
          <p:nvPr/>
        </p:nvPicPr>
        <p:blipFill rotWithShape="1">
          <a:blip r:embed="rId3">
            <a:alphaModFix/>
          </a:blip>
          <a:srcRect b="0" l="0" r="0" t="0"/>
          <a:stretch/>
        </p:blipFill>
        <p:spPr>
          <a:xfrm>
            <a:off x="1823807" y="717631"/>
            <a:ext cx="6106531" cy="416479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0" name="Shape 790"/>
        <p:cNvGrpSpPr/>
        <p:nvPr/>
      </p:nvGrpSpPr>
      <p:grpSpPr>
        <a:xfrm>
          <a:off x="0" y="0"/>
          <a:ext cx="0" cy="0"/>
          <a:chOff x="0" y="0"/>
          <a:chExt cx="0" cy="0"/>
        </a:xfrm>
      </p:grpSpPr>
      <p:sp>
        <p:nvSpPr>
          <p:cNvPr id="791" name="Shape 79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792" name="Shape 792"/>
          <p:cNvSpPr/>
          <p:nvPr/>
        </p:nvSpPr>
        <p:spPr>
          <a:xfrm>
            <a:off x="384723" y="1216355"/>
            <a:ext cx="9785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Definition</a:t>
            </a:r>
            <a:endParaRPr/>
          </a:p>
        </p:txBody>
      </p:sp>
      <p:sp>
        <p:nvSpPr>
          <p:cNvPr id="793" name="Shape 793"/>
          <p:cNvSpPr/>
          <p:nvPr/>
        </p:nvSpPr>
        <p:spPr>
          <a:xfrm>
            <a:off x="384724" y="1730704"/>
            <a:ext cx="2679065"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Data mining approaches</a:t>
            </a:r>
            <a:endParaRPr/>
          </a:p>
        </p:txBody>
      </p:sp>
      <p:sp>
        <p:nvSpPr>
          <p:cNvPr id="794" name="Shape 794"/>
          <p:cNvSpPr/>
          <p:nvPr/>
        </p:nvSpPr>
        <p:spPr>
          <a:xfrm>
            <a:off x="384723" y="2245053"/>
            <a:ext cx="13468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Case studies</a:t>
            </a:r>
            <a:endParaRPr/>
          </a:p>
        </p:txBody>
      </p:sp>
      <p:sp>
        <p:nvSpPr>
          <p:cNvPr id="795" name="Shape 795"/>
          <p:cNvSpPr/>
          <p:nvPr/>
        </p:nvSpPr>
        <p:spPr>
          <a:xfrm>
            <a:off x="384722" y="2759400"/>
            <a:ext cx="3668399" cy="2592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discovery on the web</a:t>
            </a:r>
            <a:endParaRPr/>
          </a:p>
        </p:txBody>
      </p:sp>
      <p:sp>
        <p:nvSpPr>
          <p:cNvPr id="796" name="Shape 796"/>
          <p:cNvSpPr/>
          <p:nvPr/>
        </p:nvSpPr>
        <p:spPr>
          <a:xfrm>
            <a:off x="4619033" y="1467645"/>
            <a:ext cx="2552702" cy="1477398"/>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Classification rule mining  </a:t>
            </a:r>
            <a:r>
              <a:rPr b="1" i="0" lang="en-US" sz="1800" u="none" cap="none" strike="noStrike">
                <a:solidFill>
                  <a:srgbClr val="595959"/>
                </a:solidFill>
                <a:latin typeface="Arial"/>
                <a:ea typeface="Arial"/>
                <a:cs typeface="Arial"/>
                <a:sym typeface="Arial"/>
              </a:rPr>
              <a:t>k-NN classification  </a:t>
            </a:r>
            <a:r>
              <a:rPr b="0" i="0" lang="en-US" sz="1800" u="none" cap="none" strike="noStrike">
                <a:solidFill>
                  <a:srgbClr val="595959"/>
                </a:solidFill>
                <a:latin typeface="Arial"/>
                <a:ea typeface="Arial"/>
                <a:cs typeface="Arial"/>
                <a:sym typeface="Arial"/>
              </a:rPr>
              <a:t>Bayesian networks  Probabilistic causation Privacy attack strategies</a:t>
            </a:r>
            <a:endParaRPr/>
          </a:p>
        </p:txBody>
      </p:sp>
      <p:sp>
        <p:nvSpPr>
          <p:cNvPr id="797" name="Shape 797"/>
          <p:cNvSpPr/>
          <p:nvPr/>
        </p:nvSpPr>
        <p:spPr>
          <a:xfrm>
            <a:off x="384724" y="4350137"/>
            <a:ext cx="8170544"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B. T. Luong, S. Ruggieri, and F. Turini (2011). </a:t>
            </a:r>
            <a:r>
              <a:rPr b="0" i="1" lang="en-US" sz="1000" u="sng" cap="none" strike="noStrike">
                <a:solidFill>
                  <a:schemeClr val="hlink"/>
                </a:solidFill>
                <a:latin typeface="Arial"/>
                <a:ea typeface="Arial"/>
                <a:cs typeface="Arial"/>
                <a:sym typeface="Arial"/>
                <a:hlinkClick r:id="rId3"/>
              </a:rPr>
              <a:t>k-NN as an implementation of situation testing for discrimination discovery and prevention</a:t>
            </a:r>
            <a:r>
              <a:rPr b="0" i="1" lang="en-US" sz="1000" u="none" cap="none" strike="noStrike">
                <a:solidFill>
                  <a:srgbClr val="666666"/>
                </a:solidFill>
                <a:latin typeface="Arial"/>
                <a:ea typeface="Arial"/>
                <a:cs typeface="Arial"/>
                <a:sym typeface="Arial"/>
              </a:rPr>
              <a:t>. KDD'11</a:t>
            </a:r>
            <a:endParaRPr/>
          </a:p>
        </p:txBody>
      </p:sp>
      <p:sp>
        <p:nvSpPr>
          <p:cNvPr id="798" name="Shape 798"/>
          <p:cNvSpPr/>
          <p:nvPr/>
        </p:nvSpPr>
        <p:spPr>
          <a:xfrm>
            <a:off x="3648066" y="1184396"/>
            <a:ext cx="1337399" cy="2043897"/>
          </a:xfrm>
          <a:custGeom>
            <a:pathLst>
              <a:path extrusionOk="0" h="120000" w="120000">
                <a:moveTo>
                  <a:pt x="120000" y="120000"/>
                </a:moveTo>
                <a:lnTo>
                  <a:pt x="113000" y="119983"/>
                </a:lnTo>
                <a:lnTo>
                  <a:pt x="106244" y="119927"/>
                </a:lnTo>
                <a:lnTo>
                  <a:pt x="99766" y="119838"/>
                </a:lnTo>
                <a:lnTo>
                  <a:pt x="93611" y="119722"/>
                </a:lnTo>
                <a:lnTo>
                  <a:pt x="87833" y="119572"/>
                </a:lnTo>
                <a:lnTo>
                  <a:pt x="82472" y="119400"/>
                </a:lnTo>
                <a:lnTo>
                  <a:pt x="77572" y="119200"/>
                </a:lnTo>
                <a:lnTo>
                  <a:pt x="73183" y="118977"/>
                </a:lnTo>
                <a:lnTo>
                  <a:pt x="69338" y="118733"/>
                </a:lnTo>
                <a:lnTo>
                  <a:pt x="63500" y="118188"/>
                </a:lnTo>
                <a:lnTo>
                  <a:pt x="60000" y="117266"/>
                </a:lnTo>
                <a:lnTo>
                  <a:pt x="60000" y="45261"/>
                </a:lnTo>
                <a:lnTo>
                  <a:pt x="59594" y="44944"/>
                </a:lnTo>
                <a:lnTo>
                  <a:pt x="53900" y="44061"/>
                </a:lnTo>
                <a:lnTo>
                  <a:pt x="46816" y="43555"/>
                </a:lnTo>
                <a:lnTo>
                  <a:pt x="42427" y="43327"/>
                </a:lnTo>
                <a:lnTo>
                  <a:pt x="37527" y="43127"/>
                </a:lnTo>
                <a:lnTo>
                  <a:pt x="32166" y="42955"/>
                </a:lnTo>
                <a:lnTo>
                  <a:pt x="26388" y="42805"/>
                </a:lnTo>
                <a:lnTo>
                  <a:pt x="20233" y="42688"/>
                </a:lnTo>
                <a:lnTo>
                  <a:pt x="13755" y="42600"/>
                </a:lnTo>
                <a:lnTo>
                  <a:pt x="7000" y="42550"/>
                </a:lnTo>
                <a:lnTo>
                  <a:pt x="0" y="42527"/>
                </a:lnTo>
                <a:lnTo>
                  <a:pt x="7000" y="42511"/>
                </a:lnTo>
                <a:lnTo>
                  <a:pt x="13755" y="42455"/>
                </a:lnTo>
                <a:lnTo>
                  <a:pt x="20233" y="42372"/>
                </a:lnTo>
                <a:lnTo>
                  <a:pt x="26388" y="42250"/>
                </a:lnTo>
                <a:lnTo>
                  <a:pt x="32166" y="42105"/>
                </a:lnTo>
                <a:lnTo>
                  <a:pt x="37527" y="41927"/>
                </a:lnTo>
                <a:lnTo>
                  <a:pt x="42427" y="41727"/>
                </a:lnTo>
                <a:lnTo>
                  <a:pt x="46816" y="41505"/>
                </a:lnTo>
                <a:lnTo>
                  <a:pt x="50661" y="41261"/>
                </a:lnTo>
                <a:lnTo>
                  <a:pt x="56500" y="40716"/>
                </a:lnTo>
                <a:lnTo>
                  <a:pt x="60000" y="39794"/>
                </a:lnTo>
                <a:lnTo>
                  <a:pt x="60000" y="2733"/>
                </a:lnTo>
                <a:lnTo>
                  <a:pt x="64566" y="1688"/>
                </a:lnTo>
                <a:lnTo>
                  <a:pt x="70077" y="1216"/>
                </a:lnTo>
                <a:lnTo>
                  <a:pt x="77572" y="800"/>
                </a:lnTo>
                <a:lnTo>
                  <a:pt x="81466" y="638"/>
                </a:lnTo>
                <a:lnTo>
                  <a:pt x="85633" y="494"/>
                </a:lnTo>
                <a:lnTo>
                  <a:pt x="90038" y="366"/>
                </a:lnTo>
                <a:lnTo>
                  <a:pt x="94655" y="255"/>
                </a:lnTo>
                <a:lnTo>
                  <a:pt x="99466" y="166"/>
                </a:lnTo>
                <a:lnTo>
                  <a:pt x="104427" y="94"/>
                </a:lnTo>
                <a:lnTo>
                  <a:pt x="109522" y="44"/>
                </a:lnTo>
                <a:lnTo>
                  <a:pt x="114722" y="11"/>
                </a:lnTo>
                <a:lnTo>
                  <a:pt x="120000" y="0"/>
                </a:lnTo>
              </a:path>
            </a:pathLst>
          </a:custGeom>
          <a:noFill/>
          <a:ln cap="flat" cmpd="sng" w="190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99" name="Shape 799"/>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id="804" name="Shape 804"/>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Limitations of classification rules approach</a:t>
            </a:r>
            <a:endParaRPr/>
          </a:p>
        </p:txBody>
      </p:sp>
      <p:sp>
        <p:nvSpPr>
          <p:cNvPr id="805" name="Shape 805"/>
          <p:cNvSpPr/>
          <p:nvPr/>
        </p:nvSpPr>
        <p:spPr>
          <a:xfrm>
            <a:off x="376570" y="1125199"/>
            <a:ext cx="8390861" cy="33401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2200"/>
              <a:buFont typeface="Palatino"/>
              <a:buNone/>
            </a:pPr>
            <a:r>
              <a:rPr b="0" i="0" lang="en-US" sz="2200" u="sng" cap="none" strike="noStrike">
                <a:solidFill>
                  <a:srgbClr val="595959"/>
                </a:solidFill>
                <a:latin typeface="Palatino"/>
                <a:ea typeface="Palatino"/>
                <a:cs typeface="Palatino"/>
                <a:sym typeface="Palatino"/>
              </a:rPr>
              <a:t>Legal limitations</a:t>
            </a:r>
            <a:endParaRPr/>
          </a:p>
          <a:p>
            <a:pPr indent="12700" lvl="0" marL="0" marR="0" rtl="0" algn="l">
              <a:lnSpc>
                <a:spcPct val="100000"/>
              </a:lnSpc>
              <a:spcBef>
                <a:spcPts val="2200"/>
              </a:spcBef>
              <a:spcAft>
                <a:spcPts val="0"/>
              </a:spcAft>
              <a:buClr>
                <a:srgbClr val="595959"/>
              </a:buClr>
              <a:buSzPts val="1800"/>
              <a:buFont typeface="Palatino"/>
              <a:buNone/>
            </a:pPr>
            <a:r>
              <a:rPr b="0" i="0" lang="en-US" sz="1800" u="none" cap="none" strike="noStrike">
                <a:solidFill>
                  <a:srgbClr val="595959"/>
                </a:solidFill>
                <a:latin typeface="Palatino"/>
                <a:ea typeface="Palatino"/>
                <a:cs typeface="Palatino"/>
                <a:sym typeface="Palatino"/>
              </a:rPr>
              <a:t>Measuring group discrimination by aggregated values over </a:t>
            </a:r>
            <a:r>
              <a:rPr b="1" i="0" lang="en-US" sz="1800" u="none" cap="none" strike="noStrike">
                <a:solidFill>
                  <a:srgbClr val="595959"/>
                </a:solidFill>
                <a:latin typeface="Palatino"/>
                <a:ea typeface="Palatino"/>
                <a:cs typeface="Palatino"/>
                <a:sym typeface="Palatino"/>
              </a:rPr>
              <a:t>undifferentiated groups</a:t>
            </a:r>
            <a:r>
              <a:rPr b="0" i="0" lang="en-US" sz="1800" u="none" cap="none" strike="noStrike">
                <a:solidFill>
                  <a:srgbClr val="595959"/>
                </a:solidFill>
                <a:latin typeface="Palatino"/>
                <a:ea typeface="Palatino"/>
                <a:cs typeface="Palatino"/>
                <a:sym typeface="Palatino"/>
              </a:rPr>
              <a:t> is opposable in a court of law.</a:t>
            </a:r>
            <a:endParaRPr/>
          </a:p>
          <a:p>
            <a:pPr indent="12700" lvl="0" marL="0" marR="0" rtl="0" algn="l">
              <a:lnSpc>
                <a:spcPct val="100000"/>
              </a:lnSpc>
              <a:spcBef>
                <a:spcPts val="2200"/>
              </a:spcBef>
              <a:spcAft>
                <a:spcPts val="0"/>
              </a:spcAft>
              <a:buClr>
                <a:srgbClr val="595959"/>
              </a:buClr>
              <a:buSzPts val="1800"/>
              <a:buFont typeface="Palatino"/>
              <a:buNone/>
            </a:pPr>
            <a:r>
              <a:rPr b="0" i="0" lang="en-US" sz="1800" u="none" cap="none" strike="noStrike">
                <a:solidFill>
                  <a:srgbClr val="595959"/>
                </a:solidFill>
                <a:latin typeface="Palatino"/>
                <a:ea typeface="Palatino"/>
                <a:cs typeface="Palatino"/>
                <a:sym typeface="Palatino"/>
              </a:rPr>
              <a:t>Take the context of women as the protected group and job hiring as the benefit. Approaches using aggregated values mix decisions for people that may be very different as per skills required for the job.</a:t>
            </a:r>
            <a:endParaRPr/>
          </a:p>
          <a:p>
            <a:pPr indent="12700" lvl="0" marL="0" marR="0" rtl="0" algn="l">
              <a:lnSpc>
                <a:spcPct val="100000"/>
              </a:lnSpc>
              <a:spcBef>
                <a:spcPts val="2200"/>
              </a:spcBef>
              <a:spcAft>
                <a:spcPts val="0"/>
              </a:spcAft>
              <a:buClr>
                <a:srgbClr val="595959"/>
              </a:buClr>
              <a:buSzPts val="1800"/>
              <a:buFont typeface="Palatino"/>
              <a:buNone/>
            </a:pPr>
            <a:r>
              <a:rPr b="0" i="0" lang="en-US" sz="1800" u="none" cap="none" strike="noStrike">
                <a:solidFill>
                  <a:srgbClr val="595959"/>
                </a:solidFill>
                <a:latin typeface="Palatino"/>
                <a:ea typeface="Palatino"/>
                <a:cs typeface="Palatino"/>
                <a:sym typeface="Palatino"/>
              </a:rPr>
              <a:t>For example, do women have the same characteristics of men they are compared with? Or do they differ as per skills or other legally admissible reasons?</a:t>
            </a:r>
            <a:endParaRPr/>
          </a:p>
        </p:txBody>
      </p:sp>
      <p:sp>
        <p:nvSpPr>
          <p:cNvPr id="806" name="Shape 806"/>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0" name="Shape 810"/>
        <p:cNvGrpSpPr/>
        <p:nvPr/>
      </p:nvGrpSpPr>
      <p:grpSpPr>
        <a:xfrm>
          <a:off x="0" y="0"/>
          <a:ext cx="0" cy="0"/>
          <a:chOff x="0" y="0"/>
          <a:chExt cx="0" cy="0"/>
        </a:xfrm>
      </p:grpSpPr>
      <p:sp>
        <p:nvSpPr>
          <p:cNvPr id="811" name="Shape 81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Limitations of classification rules approach (cont.)</a:t>
            </a:r>
            <a:endParaRPr/>
          </a:p>
        </p:txBody>
      </p:sp>
      <p:sp>
        <p:nvSpPr>
          <p:cNvPr id="812" name="Shape 812"/>
          <p:cNvSpPr/>
          <p:nvPr/>
        </p:nvSpPr>
        <p:spPr>
          <a:xfrm>
            <a:off x="314519" y="1134423"/>
            <a:ext cx="8374555" cy="315405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2200"/>
              <a:buFont typeface="Palatino"/>
              <a:buNone/>
            </a:pPr>
            <a:r>
              <a:rPr b="0" i="0" lang="en-US" sz="2200" u="sng" cap="none" strike="noStrike">
                <a:solidFill>
                  <a:srgbClr val="595959"/>
                </a:solidFill>
                <a:latin typeface="Palatino"/>
                <a:ea typeface="Palatino"/>
                <a:cs typeface="Palatino"/>
                <a:sym typeface="Palatino"/>
              </a:rPr>
              <a:t>Interpretational limitations</a:t>
            </a:r>
            <a:endParaRPr/>
          </a:p>
          <a:p>
            <a:pPr indent="-180472" lvl="0" marL="180472" marR="0" rtl="0" algn="l">
              <a:lnSpc>
                <a:spcPct val="100000"/>
              </a:lnSpc>
              <a:spcBef>
                <a:spcPts val="1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The result of the knowledge discovery process is a large set of classification rules, which provide local niches of possible discrimination.</a:t>
            </a:r>
            <a:endParaRPr b="0" i="0" sz="1800" u="none" cap="none" strike="noStrike">
              <a:solidFill>
                <a:srgbClr val="000000"/>
              </a:solidFill>
              <a:latin typeface="Times New Roman"/>
              <a:ea typeface="Times New Roman"/>
              <a:cs typeface="Times New Roman"/>
              <a:sym typeface="Times New Roman"/>
            </a:endParaRPr>
          </a:p>
          <a:p>
            <a:pPr indent="-180472" lvl="0" marL="180472" marR="0" rtl="0" algn="l">
              <a:lnSpc>
                <a:spcPct val="100000"/>
              </a:lnSpc>
              <a:spcBef>
                <a:spcPts val="1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No global description of who is discriminated and who is not.</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1100"/>
              </a:spcBef>
              <a:spcAft>
                <a:spcPts val="0"/>
              </a:spcAft>
              <a:buClr>
                <a:srgbClr val="595959"/>
              </a:buClr>
              <a:buSzPts val="2200"/>
              <a:buFont typeface="Arial"/>
              <a:buNone/>
            </a:pPr>
            <a:r>
              <a:rPr b="0" i="0" lang="en-US" sz="2200" u="sng" cap="none" strike="noStrike">
                <a:solidFill>
                  <a:srgbClr val="595959"/>
                </a:solidFill>
                <a:latin typeface="Arial"/>
                <a:ea typeface="Arial"/>
                <a:cs typeface="Arial"/>
                <a:sym typeface="Arial"/>
              </a:rPr>
              <a:t>Technical limitations</a:t>
            </a:r>
            <a:endParaRPr/>
          </a:p>
          <a:p>
            <a:pPr indent="-180472" lvl="0" marL="180472" marR="5080" rtl="0" algn="l">
              <a:lnSpc>
                <a:spcPct val="114599"/>
              </a:lnSpc>
              <a:spcBef>
                <a:spcPts val="2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Due to the use of frequent itemset mining, it can only consider nominal attributes and nominal decisions</a:t>
            </a:r>
            <a:endParaRPr/>
          </a:p>
          <a:p>
            <a:pPr indent="-180472" lvl="0" marL="180472" marR="5080" rtl="0" algn="l">
              <a:lnSpc>
                <a:spcPct val="114599"/>
              </a:lnSpc>
              <a:spcBef>
                <a:spcPts val="2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Interval-scaled attributes (age, income) and decisions (loan rate, wage) must be discretized as a pre-processing step. </a:t>
            </a:r>
            <a:endParaRPr/>
          </a:p>
        </p:txBody>
      </p:sp>
      <p:sp>
        <p:nvSpPr>
          <p:cNvPr id="813" name="Shape 81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7" name="Shape 817"/>
        <p:cNvGrpSpPr/>
        <p:nvPr/>
      </p:nvGrpSpPr>
      <p:grpSpPr>
        <a:xfrm>
          <a:off x="0" y="0"/>
          <a:ext cx="0" cy="0"/>
          <a:chOff x="0" y="0"/>
          <a:chExt cx="0" cy="0"/>
        </a:xfrm>
      </p:grpSpPr>
      <p:sp>
        <p:nvSpPr>
          <p:cNvPr id="818" name="Shape 818"/>
          <p:cNvSpPr/>
          <p:nvPr/>
        </p:nvSpPr>
        <p:spPr>
          <a:xfrm>
            <a:off x="475246" y="1034132"/>
            <a:ext cx="8193507" cy="1554623"/>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Legal approach for creating controlled experiments</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741A46"/>
              </a:buClr>
              <a:buSzPts val="1800"/>
              <a:buFont typeface="Arial"/>
              <a:buChar char="●"/>
            </a:pPr>
            <a:r>
              <a:rPr b="0" i="0" lang="en-US" sz="1800" u="none" cap="none" strike="noStrike">
                <a:solidFill>
                  <a:srgbClr val="741A46"/>
                </a:solidFill>
                <a:latin typeface="Arial"/>
                <a:ea typeface="Arial"/>
                <a:cs typeface="Arial"/>
                <a:sym typeface="Arial"/>
              </a:rPr>
              <a:t>Matched pairs </a:t>
            </a:r>
            <a:r>
              <a:rPr b="0" i="0" lang="en-US" sz="1800" u="none" cap="none" strike="noStrike">
                <a:solidFill>
                  <a:srgbClr val="595959"/>
                </a:solidFill>
                <a:latin typeface="Arial"/>
                <a:ea typeface="Arial"/>
                <a:cs typeface="Arial"/>
                <a:sym typeface="Arial"/>
              </a:rPr>
              <a:t>undergo the same situation, e.g. apply for a job</a:t>
            </a:r>
            <a:endParaRPr b="0" i="0" sz="1800" u="none" cap="none" strike="noStrike">
              <a:solidFill>
                <a:srgbClr val="595959"/>
              </a:solidFill>
              <a:latin typeface="Helvetica Neue"/>
              <a:ea typeface="Helvetica Neue"/>
              <a:cs typeface="Helvetica Neue"/>
              <a:sym typeface="Helvetica Neue"/>
            </a:endParaRPr>
          </a:p>
          <a:p>
            <a:pPr indent="-252095" lvl="0" marL="379095" marR="0" rtl="0" algn="l">
              <a:lnSpc>
                <a:spcPct val="100000"/>
              </a:lnSpc>
              <a:spcBef>
                <a:spcPts val="0"/>
              </a:spcBef>
              <a:spcAft>
                <a:spcPts val="0"/>
              </a:spcAft>
              <a:buClr>
                <a:srgbClr val="595959"/>
              </a:buClr>
              <a:buSzPts val="1800"/>
              <a:buFont typeface="Arial"/>
              <a:buNone/>
            </a:pPr>
            <a:r>
              <a:t/>
            </a:r>
            <a:endParaRPr b="0" i="0" sz="1800" u="none" cap="none" strike="noStrike">
              <a:solidFill>
                <a:srgbClr val="595959"/>
              </a:solidFill>
              <a:latin typeface="Helvetica Neue"/>
              <a:ea typeface="Helvetica Neue"/>
              <a:cs typeface="Helvetica Neue"/>
              <a:sym typeface="Helvetica Neue"/>
            </a:endParaRPr>
          </a:p>
          <a:p>
            <a:pPr indent="-366395" lvl="0" marL="379095" marR="0" rtl="0" algn="l">
              <a:lnSpc>
                <a:spcPct val="100000"/>
              </a:lnSpc>
              <a:spcBef>
                <a:spcPts val="0"/>
              </a:spcBef>
              <a:spcAft>
                <a:spcPts val="0"/>
              </a:spcAft>
              <a:buClr>
                <a:srgbClr val="535353"/>
              </a:buClr>
              <a:buSzPts val="1800"/>
              <a:buFont typeface="Arial"/>
              <a:buChar char="●"/>
            </a:pPr>
            <a:r>
              <a:rPr b="0" i="0" lang="en-US" sz="1800" u="none" cap="none" strike="noStrike">
                <a:solidFill>
                  <a:srgbClr val="535353"/>
                </a:solidFill>
                <a:latin typeface="Arial"/>
                <a:ea typeface="Arial"/>
                <a:cs typeface="Arial"/>
                <a:sym typeface="Arial"/>
              </a:rPr>
              <a:t>Same characteristics apart from the discrimination ground (a black and a white, a male and a female etc.)</a:t>
            </a:r>
            <a:endParaRPr/>
          </a:p>
        </p:txBody>
      </p:sp>
      <p:sp>
        <p:nvSpPr>
          <p:cNvPr id="819" name="Shape 819"/>
          <p:cNvSpPr/>
          <p:nvPr/>
        </p:nvSpPr>
        <p:spPr>
          <a:xfrm>
            <a:off x="4317851" y="2427333"/>
            <a:ext cx="4145555" cy="2413830"/>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20" name="Shape 82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Situation testing</a:t>
            </a:r>
            <a:endParaRPr/>
          </a:p>
        </p:txBody>
      </p:sp>
      <p:sp>
        <p:nvSpPr>
          <p:cNvPr id="821" name="Shape 82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5" name="Shape 825"/>
        <p:cNvGrpSpPr/>
        <p:nvPr/>
      </p:nvGrpSpPr>
      <p:grpSpPr>
        <a:xfrm>
          <a:off x="0" y="0"/>
          <a:ext cx="0" cy="0"/>
          <a:chOff x="0" y="0"/>
          <a:chExt cx="0" cy="0"/>
        </a:xfrm>
      </p:grpSpPr>
      <p:sp>
        <p:nvSpPr>
          <p:cNvPr id="826" name="Shape 82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Idea: k-NN as situation testing</a:t>
            </a:r>
            <a:endParaRPr/>
          </a:p>
        </p:txBody>
      </p:sp>
      <p:sp>
        <p:nvSpPr>
          <p:cNvPr id="827" name="Shape 827"/>
          <p:cNvSpPr/>
          <p:nvPr/>
        </p:nvSpPr>
        <p:spPr>
          <a:xfrm>
            <a:off x="384724" y="1306734"/>
            <a:ext cx="8374551" cy="253003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2400"/>
              <a:buFont typeface="Arial"/>
              <a:buNone/>
            </a:pPr>
            <a:r>
              <a:rPr b="0" i="0" lang="en-US" sz="2400" u="none" cap="none" strike="noStrike">
                <a:solidFill>
                  <a:srgbClr val="595959"/>
                </a:solidFill>
                <a:latin typeface="Arial"/>
                <a:ea typeface="Arial"/>
                <a:cs typeface="Arial"/>
                <a:sym typeface="Arial"/>
              </a:rPr>
              <a:t>Given past decision records, for each member of the</a:t>
            </a:r>
            <a:endParaRPr/>
          </a:p>
          <a:p>
            <a:pPr indent="12700" lvl="0" marL="0" marR="0" rtl="0" algn="l">
              <a:lnSpc>
                <a:spcPct val="100000"/>
              </a:lnSpc>
              <a:spcBef>
                <a:spcPts val="100"/>
              </a:spcBef>
              <a:spcAft>
                <a:spcPts val="0"/>
              </a:spcAft>
              <a:buClr>
                <a:srgbClr val="595959"/>
              </a:buClr>
              <a:buSzPts val="2400"/>
              <a:buFont typeface="Arial"/>
              <a:buNone/>
            </a:pPr>
            <a:r>
              <a:rPr b="0" i="0" lang="en-US" sz="2400" u="none" cap="none" strike="noStrike">
                <a:solidFill>
                  <a:srgbClr val="595959"/>
                </a:solidFill>
                <a:latin typeface="Arial"/>
                <a:ea typeface="Arial"/>
                <a:cs typeface="Arial"/>
                <a:sym typeface="Arial"/>
              </a:rPr>
              <a:t>protected group with a negative decision outcome, </a:t>
            </a:r>
            <a:endParaRPr/>
          </a:p>
          <a:p>
            <a:pPr indent="12700" lvl="0" marL="0" marR="0" rtl="0" algn="l">
              <a:lnSpc>
                <a:spcPct val="100000"/>
              </a:lnSpc>
              <a:spcBef>
                <a:spcPts val="100"/>
              </a:spcBef>
              <a:spcAft>
                <a:spcPts val="0"/>
              </a:spcAft>
              <a:buClr>
                <a:srgbClr val="595959"/>
              </a:buClr>
              <a:buSzPts val="2400"/>
              <a:buFont typeface="Arial"/>
              <a:buNone/>
            </a:pPr>
            <a:r>
              <a:rPr b="0" i="0" lang="en-US" sz="2400" u="none" cap="none" strike="noStrike">
                <a:solidFill>
                  <a:srgbClr val="595959"/>
                </a:solidFill>
                <a:latin typeface="Arial"/>
                <a:ea typeface="Arial"/>
                <a:cs typeface="Arial"/>
                <a:sym typeface="Arial"/>
              </a:rPr>
              <a:t>k-NN is applied to search testers with similar, legally admissible, characteristics.</a:t>
            </a:r>
            <a:endParaRPr/>
          </a:p>
          <a:p>
            <a:pPr indent="12700" lvl="0" marL="0" marR="0" rtl="0" algn="l">
              <a:lnSpc>
                <a:spcPct val="100000"/>
              </a:lnSpc>
              <a:spcBef>
                <a:spcPts val="100"/>
              </a:spcBef>
              <a:spcAft>
                <a:spcPts val="0"/>
              </a:spcAft>
              <a:buClr>
                <a:srgbClr val="595959"/>
              </a:buClr>
              <a:buSzPts val="2400"/>
              <a:buFont typeface="Arial"/>
              <a:buNone/>
            </a:pPr>
            <a:r>
              <a:t/>
            </a:r>
            <a:endParaRPr b="0" i="0" sz="2400" u="none" cap="none" strike="noStrike">
              <a:solidFill>
                <a:srgbClr val="595959"/>
              </a:solidFill>
              <a:latin typeface="Arial"/>
              <a:ea typeface="Arial"/>
              <a:cs typeface="Arial"/>
              <a:sym typeface="Arial"/>
            </a:endParaRPr>
          </a:p>
          <a:p>
            <a:pPr indent="12700" lvl="0" marL="0" marR="0" rtl="0" algn="l">
              <a:lnSpc>
                <a:spcPct val="100000"/>
              </a:lnSpc>
              <a:spcBef>
                <a:spcPts val="100"/>
              </a:spcBef>
              <a:spcAft>
                <a:spcPts val="0"/>
              </a:spcAft>
              <a:buClr>
                <a:srgbClr val="595959"/>
              </a:buClr>
              <a:buSzPts val="2400"/>
              <a:buFont typeface="Arial"/>
              <a:buNone/>
            </a:pPr>
            <a:r>
              <a:rPr b="0" i="0" lang="en-US" sz="2400" u="none" cap="none" strike="noStrike">
                <a:solidFill>
                  <a:srgbClr val="595959"/>
                </a:solidFill>
                <a:latin typeface="Arial"/>
                <a:ea typeface="Arial"/>
                <a:cs typeface="Arial"/>
                <a:sym typeface="Arial"/>
              </a:rPr>
              <a:t>If decision outcomes between the testers of protected and unprotected groups are different, then there is discrimination.</a:t>
            </a:r>
            <a:endParaRPr/>
          </a:p>
        </p:txBody>
      </p:sp>
      <p:sp>
        <p:nvSpPr>
          <p:cNvPr id="828" name="Shape 82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Supreme Court of Wisconsin (US) — July 13th, 2016</a:t>
            </a:r>
            <a:endParaRPr/>
          </a:p>
        </p:txBody>
      </p:sp>
      <p:sp>
        <p:nvSpPr>
          <p:cNvPr id="102" name="Shape 102"/>
          <p:cNvSpPr/>
          <p:nvPr/>
        </p:nvSpPr>
        <p:spPr>
          <a:xfrm>
            <a:off x="384722" y="1176349"/>
            <a:ext cx="4225928" cy="3190616"/>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 court ruled that judges are allowed to  use COMPAS scores, but they:</a:t>
            </a:r>
            <a:endParaRPr/>
          </a:p>
          <a:p>
            <a:pPr indent="-367029" lvl="0" marL="469900" marR="104775" rtl="0" algn="l">
              <a:lnSpc>
                <a:spcPct val="114599"/>
              </a:lnSpc>
              <a:spcBef>
                <a:spcPts val="150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must </a:t>
            </a:r>
            <a:r>
              <a:rPr b="0" i="0" lang="en-US" sz="1800" u="none" cap="none" strike="noStrike">
                <a:solidFill>
                  <a:srgbClr val="595959"/>
                </a:solidFill>
                <a:latin typeface="Arial"/>
                <a:ea typeface="Arial"/>
                <a:cs typeface="Arial"/>
                <a:sym typeface="Arial"/>
              </a:rPr>
              <a:t>receive them accompanied by  disclaimers and criticisms</a:t>
            </a:r>
            <a:endParaRPr/>
          </a:p>
          <a:p>
            <a:pPr indent="-367029" lvl="0" marL="469900" marR="488950" rtl="0" algn="l">
              <a:lnSpc>
                <a:spcPct val="114599"/>
              </a:lnSpc>
              <a:spcBef>
                <a:spcPts val="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can </a:t>
            </a:r>
            <a:r>
              <a:rPr b="0" i="0" lang="en-US" sz="1800" u="none" cap="none" strike="noStrike">
                <a:solidFill>
                  <a:srgbClr val="595959"/>
                </a:solidFill>
                <a:latin typeface="Arial"/>
                <a:ea typeface="Arial"/>
                <a:cs typeface="Arial"/>
                <a:sym typeface="Arial"/>
              </a:rPr>
              <a:t>use them as a factor to give  non-prison alternatives to prison</a:t>
            </a:r>
            <a:endParaRPr/>
          </a:p>
          <a:p>
            <a:pPr indent="-367029" lvl="0" marL="469900" marR="171450" rtl="0" algn="l">
              <a:lnSpc>
                <a:spcPct val="114599"/>
              </a:lnSpc>
              <a:spcBef>
                <a:spcPts val="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can </a:t>
            </a:r>
            <a:r>
              <a:rPr b="0" i="0" lang="en-US" sz="1800" u="none" cap="none" strike="noStrike">
                <a:solidFill>
                  <a:srgbClr val="595959"/>
                </a:solidFill>
                <a:latin typeface="Arial"/>
                <a:ea typeface="Arial"/>
                <a:cs typeface="Arial"/>
                <a:sym typeface="Arial"/>
              </a:rPr>
              <a:t>use them as a factor to impose  terms and conditions in parole</a:t>
            </a:r>
            <a:endParaRPr/>
          </a:p>
          <a:p>
            <a:pPr indent="-367029" lvl="0" marL="469900" marR="15875" rtl="0" algn="l">
              <a:lnSpc>
                <a:spcPct val="114599"/>
              </a:lnSpc>
              <a:spcBef>
                <a:spcPts val="0"/>
              </a:spcBef>
              <a:spcAft>
                <a:spcPts val="0"/>
              </a:spcAft>
              <a:buClr>
                <a:srgbClr val="595959"/>
              </a:buClr>
              <a:buSzPts val="1800"/>
              <a:buFont typeface="Arial"/>
              <a:buChar char="●"/>
            </a:pPr>
            <a:r>
              <a:rPr b="1" i="0" lang="en-US" sz="1800" u="none" cap="none" strike="noStrike">
                <a:solidFill>
                  <a:srgbClr val="595959"/>
                </a:solidFill>
                <a:latin typeface="Arial"/>
                <a:ea typeface="Arial"/>
                <a:cs typeface="Arial"/>
                <a:sym typeface="Arial"/>
              </a:rPr>
              <a:t>cannot </a:t>
            </a:r>
            <a:r>
              <a:rPr b="0" i="0" lang="en-US" sz="1800" u="none" cap="none" strike="noStrike">
                <a:solidFill>
                  <a:srgbClr val="595959"/>
                </a:solidFill>
                <a:latin typeface="Arial"/>
                <a:ea typeface="Arial"/>
                <a:cs typeface="Arial"/>
                <a:sym typeface="Arial"/>
              </a:rPr>
              <a:t>use them to make sentences  longer or shorter</a:t>
            </a:r>
            <a:endParaRPr/>
          </a:p>
        </p:txBody>
      </p:sp>
      <p:sp>
        <p:nvSpPr>
          <p:cNvPr id="103" name="Shape 103"/>
          <p:cNvSpPr/>
          <p:nvPr/>
        </p:nvSpPr>
        <p:spPr>
          <a:xfrm>
            <a:off x="4940939" y="1152471"/>
            <a:ext cx="3891344" cy="2596572"/>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 name="Shape 104"/>
          <p:cNvSpPr/>
          <p:nvPr/>
        </p:nvSpPr>
        <p:spPr>
          <a:xfrm>
            <a:off x="384723" y="4832086"/>
            <a:ext cx="7660641"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Wall Street Journal, July 13th, 2016. </a:t>
            </a:r>
            <a:r>
              <a:rPr b="0" i="1" lang="en-US" sz="1000" u="sng" cap="none" strike="noStrike">
                <a:solidFill>
                  <a:schemeClr val="hlink"/>
                </a:solidFill>
                <a:latin typeface="Arial"/>
                <a:ea typeface="Arial"/>
                <a:cs typeface="Arial"/>
                <a:sym typeface="Arial"/>
                <a:hlinkClick r:id="rId4"/>
              </a:rPr>
              <a:t>http://blogs.wsj.com/law/2016/07/13/court-judges-can-consider-predictive-algorithms-in-sentencing/</a:t>
            </a:r>
            <a:endParaRPr/>
          </a:p>
        </p:txBody>
      </p:sp>
      <p:sp>
        <p:nvSpPr>
          <p:cNvPr id="105" name="Shape 105"/>
          <p:cNvSpPr txBox="1"/>
          <p:nvPr>
            <p:ph idx="12" type="sldNum"/>
          </p:nvPr>
        </p:nvSpPr>
        <p:spPr>
          <a:xfrm>
            <a:off x="8698203" y="4778061"/>
            <a:ext cx="179218"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2" name="Shape 832"/>
        <p:cNvGrpSpPr/>
        <p:nvPr/>
      </p:nvGrpSpPr>
      <p:grpSpPr>
        <a:xfrm>
          <a:off x="0" y="0"/>
          <a:ext cx="0" cy="0"/>
          <a:chOff x="0" y="0"/>
          <a:chExt cx="0" cy="0"/>
        </a:xfrm>
      </p:grpSpPr>
      <p:sp>
        <p:nvSpPr>
          <p:cNvPr id="833" name="Shape 833"/>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k-NN as situation testing</a:t>
            </a:r>
            <a:endParaRPr/>
          </a:p>
        </p:txBody>
      </p:sp>
      <p:sp>
        <p:nvSpPr>
          <p:cNvPr id="834" name="Shape 834"/>
          <p:cNvSpPr/>
          <p:nvPr/>
        </p:nvSpPr>
        <p:spPr>
          <a:xfrm>
            <a:off x="358396" y="1151878"/>
            <a:ext cx="8427206" cy="341953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Input: a dataset </a:t>
            </a:r>
            <a:r>
              <a:rPr b="0" i="1" lang="en-US" sz="1800" u="none" cap="none" strike="noStrike">
                <a:solidFill>
                  <a:srgbClr val="595959"/>
                </a:solidFill>
                <a:latin typeface="Arial"/>
                <a:ea typeface="Arial"/>
                <a:cs typeface="Arial"/>
                <a:sym typeface="Arial"/>
              </a:rPr>
              <a:t>R </a:t>
            </a:r>
            <a:r>
              <a:rPr b="0" i="0" lang="en-US" sz="1800" u="none" cap="none" strike="noStrike">
                <a:solidFill>
                  <a:srgbClr val="595959"/>
                </a:solidFill>
                <a:latin typeface="Arial"/>
                <a:ea typeface="Arial"/>
                <a:cs typeface="Arial"/>
                <a:sym typeface="Arial"/>
              </a:rPr>
              <a:t>of decision records</a:t>
            </a:r>
            <a:endParaRPr/>
          </a:p>
          <a:p>
            <a:pPr indent="-367029" lvl="0" marL="469900" marR="0" rtl="0" algn="l">
              <a:lnSpc>
                <a:spcPct val="100000"/>
              </a:lnSpc>
              <a:spcBef>
                <a:spcPts val="16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For r </a:t>
            </a:r>
            <a:r>
              <a:rPr b="0" i="0" lang="en-US" sz="1800" u="none" cap="none" strike="noStrike">
                <a:solidFill>
                  <a:srgbClr val="595959"/>
                </a:solidFill>
                <a:latin typeface="MS PGothic"/>
                <a:ea typeface="MS PGothic"/>
                <a:cs typeface="MS PGothic"/>
                <a:sym typeface="MS PGothic"/>
              </a:rPr>
              <a:t>∈ </a:t>
            </a:r>
            <a:r>
              <a:rPr b="0" i="1" lang="en-US" sz="1800" u="none" cap="none" strike="noStrike">
                <a:solidFill>
                  <a:srgbClr val="595959"/>
                </a:solidFill>
                <a:latin typeface="Arial"/>
                <a:ea typeface="Arial"/>
                <a:cs typeface="Arial"/>
                <a:sym typeface="Arial"/>
              </a:rPr>
              <a:t>R</a:t>
            </a:r>
            <a:r>
              <a:rPr b="0" i="0" lang="en-US" sz="1800" u="none" cap="none" strike="noStrike">
                <a:solidFill>
                  <a:srgbClr val="595959"/>
                </a:solidFill>
                <a:latin typeface="Arial"/>
                <a:ea typeface="Arial"/>
                <a:cs typeface="Arial"/>
                <a:sym typeface="Arial"/>
              </a:rPr>
              <a:t>, dec(r) is the decision (discrete or continuous)</a:t>
            </a:r>
            <a:endParaRPr/>
          </a:p>
          <a:p>
            <a:pPr indent="-367029" lvl="1" marL="957578" marR="0" rtl="0" algn="l">
              <a:lnSpc>
                <a:spcPct val="100000"/>
              </a:lnSpc>
              <a:spcBef>
                <a:spcPts val="16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E.g., dec(r) is grant-benefit or deny-benefit</a:t>
            </a:r>
            <a:endParaRPr/>
          </a:p>
          <a:p>
            <a:pPr indent="0" lvl="0" marL="0" marR="0" rtl="0" algn="l">
              <a:lnSpc>
                <a:spcPct val="88888"/>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16666"/>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P(R) is the set of protected-by-law groups, e.g., women</a:t>
            </a:r>
            <a:endParaRPr/>
          </a:p>
          <a:p>
            <a:pPr indent="-252729" lvl="1" marL="957578" marR="0" rtl="0" algn="l">
              <a:lnSpc>
                <a:spcPct val="116666"/>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67029" lvl="1" marL="957578" marR="0" rtl="0" algn="l">
              <a:lnSpc>
                <a:spcPct val="116666"/>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E.g., P(R) = {r </a:t>
            </a:r>
            <a:r>
              <a:rPr b="0" i="0" lang="en-US" sz="1800" u="none" cap="none" strike="noStrike">
                <a:solidFill>
                  <a:srgbClr val="595959"/>
                </a:solidFill>
                <a:latin typeface="MS PGothic"/>
                <a:ea typeface="MS PGothic"/>
                <a:cs typeface="MS PGothic"/>
                <a:sym typeface="MS PGothic"/>
              </a:rPr>
              <a:t>∈ </a:t>
            </a:r>
            <a:r>
              <a:rPr b="0" i="1" lang="en-US" sz="1800" u="none" cap="none" strike="noStrike">
                <a:solidFill>
                  <a:srgbClr val="595959"/>
                </a:solidFill>
                <a:latin typeface="Arial"/>
                <a:ea typeface="Arial"/>
                <a:cs typeface="Arial"/>
                <a:sym typeface="Arial"/>
              </a:rPr>
              <a:t>R | </a:t>
            </a:r>
            <a:r>
              <a:rPr b="0" i="0" lang="en-US" sz="1800" u="none" cap="none" strike="noStrike">
                <a:solidFill>
                  <a:srgbClr val="595959"/>
                </a:solidFill>
                <a:latin typeface="Arial"/>
                <a:ea typeface="Arial"/>
                <a:cs typeface="Arial"/>
                <a:sym typeface="Arial"/>
              </a:rPr>
              <a:t>r[gender]=female}</a:t>
            </a:r>
            <a:endParaRPr/>
          </a:p>
          <a:p>
            <a:pPr indent="0" lvl="0" marL="0" marR="0" rtl="0" algn="l">
              <a:lnSpc>
                <a:spcPct val="88888"/>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67029" lvl="0" marL="469900" marR="0" rtl="0" algn="l">
              <a:lnSpc>
                <a:spcPct val="116666"/>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U(R) = R \ P(R) is the rest of the dataset, e.g., men</a:t>
            </a:r>
            <a:endParaRPr/>
          </a:p>
          <a:p>
            <a:pPr indent="12700" lvl="0" marL="0" marR="292733" rtl="0" algn="l">
              <a:lnSpc>
                <a:spcPct val="114599"/>
              </a:lnSpc>
              <a:spcBef>
                <a:spcPts val="110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Relax the "identical characteristics" of situation testing to a  "similar characteristics" by using a distance function </a:t>
            </a:r>
            <a:r>
              <a:rPr b="0" i="1" lang="en-US" sz="1800" u="none" cap="none" strike="noStrike">
                <a:solidFill>
                  <a:srgbClr val="595959"/>
                </a:solidFill>
                <a:latin typeface="Arial"/>
                <a:ea typeface="Arial"/>
                <a:cs typeface="Arial"/>
                <a:sym typeface="Arial"/>
              </a:rPr>
              <a:t>d </a:t>
            </a:r>
            <a:endParaRPr/>
          </a:p>
        </p:txBody>
      </p:sp>
      <p:sp>
        <p:nvSpPr>
          <p:cNvPr id="835" name="Shape 83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9" name="Shape 839"/>
        <p:cNvGrpSpPr/>
        <p:nvPr/>
      </p:nvGrpSpPr>
      <p:grpSpPr>
        <a:xfrm>
          <a:off x="0" y="0"/>
          <a:ext cx="0" cy="0"/>
          <a:chOff x="0" y="0"/>
          <a:chExt cx="0" cy="0"/>
        </a:xfrm>
      </p:grpSpPr>
      <p:sp>
        <p:nvSpPr>
          <p:cNvPr id="840" name="Shape 840"/>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Distance function in k-NN</a:t>
            </a:r>
            <a:endParaRPr/>
          </a:p>
        </p:txBody>
      </p:sp>
      <p:sp>
        <p:nvSpPr>
          <p:cNvPr id="841" name="Shape 841"/>
          <p:cNvSpPr/>
          <p:nvPr/>
        </p:nvSpPr>
        <p:spPr>
          <a:xfrm>
            <a:off x="358397" y="1151879"/>
            <a:ext cx="7983898" cy="5259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Distance </a:t>
            </a:r>
            <a:r>
              <a:rPr b="0" i="1" lang="en-US" sz="1800" u="none" cap="none" strike="noStrike">
                <a:solidFill>
                  <a:srgbClr val="595959"/>
                </a:solidFill>
                <a:latin typeface="Arial"/>
                <a:ea typeface="Arial"/>
                <a:cs typeface="Arial"/>
                <a:sym typeface="Arial"/>
              </a:rPr>
              <a:t>d(a,b)</a:t>
            </a:r>
            <a:r>
              <a:rPr b="0" i="0" lang="en-US" sz="1800" u="none" cap="none" strike="noStrike">
                <a:solidFill>
                  <a:srgbClr val="595959"/>
                </a:solidFill>
                <a:latin typeface="Arial"/>
                <a:ea typeface="Arial"/>
                <a:cs typeface="Arial"/>
                <a:sym typeface="Arial"/>
              </a:rPr>
              <a:t> is defined over attributes that are legally admissible for the purpose of taking the decision</a:t>
            </a:r>
            <a:endParaRPr/>
          </a:p>
        </p:txBody>
      </p:sp>
      <p:sp>
        <p:nvSpPr>
          <p:cNvPr id="842" name="Shape 84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843" name="Shape 843"/>
          <p:cNvPicPr preferRelativeResize="0"/>
          <p:nvPr/>
        </p:nvPicPr>
        <p:blipFill rotWithShape="1">
          <a:blip r:embed="rId3">
            <a:alphaModFix/>
          </a:blip>
          <a:srcRect b="0" l="0" r="0" t="0"/>
          <a:stretch/>
        </p:blipFill>
        <p:spPr>
          <a:xfrm>
            <a:off x="1505302" y="1696622"/>
            <a:ext cx="2844802" cy="863602"/>
          </a:xfrm>
          <a:prstGeom prst="rect">
            <a:avLst/>
          </a:prstGeom>
          <a:noFill/>
          <a:ln>
            <a:noFill/>
          </a:ln>
        </p:spPr>
      </p:pic>
      <p:sp>
        <p:nvSpPr>
          <p:cNvPr id="844" name="Shape 844"/>
          <p:cNvSpPr/>
          <p:nvPr/>
        </p:nvSpPr>
        <p:spPr>
          <a:xfrm>
            <a:off x="259322" y="2456532"/>
            <a:ext cx="7983898" cy="9296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Interval-scaled values are first standardized using the z-score z</a:t>
            </a:r>
            <a:r>
              <a:rPr b="0" baseline="-25000" i="0" lang="en-US" sz="1800" u="none" cap="none" strike="noStrike">
                <a:solidFill>
                  <a:srgbClr val="000000"/>
                </a:solidFill>
                <a:latin typeface="Calibri"/>
                <a:ea typeface="Calibri"/>
                <a:cs typeface="Calibri"/>
                <a:sym typeface="Calibri"/>
              </a:rPr>
              <a:t>i</a:t>
            </a:r>
            <a:r>
              <a:rPr b="0" i="0" lang="en-US" sz="1800" u="none" cap="none" strike="noStrike">
                <a:solidFill>
                  <a:srgbClr val="000000"/>
                </a:solidFill>
                <a:latin typeface="Calibri"/>
                <a:ea typeface="Calibri"/>
                <a:cs typeface="Calibri"/>
                <a:sym typeface="Calibri"/>
              </a:rPr>
              <a:t>(x)  =  (x−m</a:t>
            </a:r>
            <a:r>
              <a:rPr b="0" baseline="-25000" i="0" lang="en-US" sz="1800" u="none" cap="none" strike="noStrike">
                <a:solidFill>
                  <a:srgbClr val="000000"/>
                </a:solidFill>
                <a:latin typeface="Calibri"/>
                <a:ea typeface="Calibri"/>
                <a:cs typeface="Calibri"/>
                <a:sym typeface="Calibri"/>
              </a:rPr>
              <a:t>i</a:t>
            </a:r>
            <a:r>
              <a:rPr b="0" i="0" lang="en-US" sz="1800" u="none" cap="none" strike="noStrike">
                <a:solidFill>
                  <a:srgbClr val="000000"/>
                </a:solidFill>
                <a:latin typeface="Calibri"/>
                <a:ea typeface="Calibri"/>
                <a:cs typeface="Calibri"/>
                <a:sym typeface="Calibri"/>
              </a:rPr>
              <a:t>)/s</a:t>
            </a:r>
            <a:r>
              <a:rPr b="0" baseline="-25000" i="0" lang="en-US" sz="1800" u="none" cap="none" strike="noStrike">
                <a:solidFill>
                  <a:srgbClr val="000000"/>
                </a:solidFill>
                <a:latin typeface="Calibri"/>
                <a:ea typeface="Calibri"/>
                <a:cs typeface="Calibri"/>
                <a:sym typeface="Calibri"/>
              </a:rPr>
              <a:t>i</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where m</a:t>
            </a:r>
            <a:r>
              <a:rPr b="0" baseline="-25000" i="0" lang="en-US" sz="1800" u="none" cap="none" strike="noStrike">
                <a:solidFill>
                  <a:srgbClr val="000000"/>
                </a:solidFill>
                <a:latin typeface="Calibri"/>
                <a:ea typeface="Calibri"/>
                <a:cs typeface="Calibri"/>
                <a:sym typeface="Calibri"/>
              </a:rPr>
              <a:t>i</a:t>
            </a:r>
            <a:r>
              <a:rPr b="0" i="0" lang="en-US" sz="1800" u="none" cap="none" strike="noStrike">
                <a:solidFill>
                  <a:srgbClr val="000000"/>
                </a:solidFill>
                <a:latin typeface="Calibri"/>
                <a:ea typeface="Calibri"/>
                <a:cs typeface="Calibri"/>
                <a:sym typeface="Calibri"/>
              </a:rPr>
              <a:t> is the mean value.</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Then Distance  between x,y is measured by the absolute difference of their z-scores:</a:t>
            </a:r>
            <a:endParaRPr/>
          </a:p>
        </p:txBody>
      </p:sp>
      <p:pic>
        <p:nvPicPr>
          <p:cNvPr id="845" name="Shape 845"/>
          <p:cNvPicPr preferRelativeResize="0"/>
          <p:nvPr/>
        </p:nvPicPr>
        <p:blipFill rotWithShape="1">
          <a:blip r:embed="rId4">
            <a:alphaModFix/>
          </a:blip>
          <a:srcRect b="0" l="0" r="0" t="0"/>
          <a:stretch/>
        </p:blipFill>
        <p:spPr>
          <a:xfrm>
            <a:off x="1663875" y="3464200"/>
            <a:ext cx="2743202" cy="317502"/>
          </a:xfrm>
          <a:prstGeom prst="rect">
            <a:avLst/>
          </a:prstGeom>
          <a:noFill/>
          <a:ln>
            <a:noFill/>
          </a:ln>
        </p:spPr>
      </p:pic>
      <p:sp>
        <p:nvSpPr>
          <p:cNvPr id="846" name="Shape 846"/>
          <p:cNvSpPr/>
          <p:nvPr/>
        </p:nvSpPr>
        <p:spPr>
          <a:xfrm>
            <a:off x="259322" y="3776991"/>
            <a:ext cx="7983898"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For nominal domains, distance is a binary function testing equality:</a:t>
            </a:r>
            <a:endParaRPr/>
          </a:p>
        </p:txBody>
      </p:sp>
      <p:pic>
        <p:nvPicPr>
          <p:cNvPr id="847" name="Shape 847"/>
          <p:cNvPicPr preferRelativeResize="0"/>
          <p:nvPr/>
        </p:nvPicPr>
        <p:blipFill rotWithShape="1">
          <a:blip r:embed="rId5">
            <a:alphaModFix/>
          </a:blip>
          <a:srcRect b="0" l="0" r="0" t="0"/>
          <a:stretch/>
        </p:blipFill>
        <p:spPr>
          <a:xfrm>
            <a:off x="1214509" y="4263039"/>
            <a:ext cx="5397502" cy="317502"/>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1" name="Shape 851"/>
        <p:cNvGrpSpPr/>
        <p:nvPr/>
      </p:nvGrpSpPr>
      <p:grpSpPr>
        <a:xfrm>
          <a:off x="0" y="0"/>
          <a:ext cx="0" cy="0"/>
          <a:chOff x="0" y="0"/>
          <a:chExt cx="0" cy="0"/>
        </a:xfrm>
      </p:grpSpPr>
      <p:sp>
        <p:nvSpPr>
          <p:cNvPr id="852" name="Shape 852"/>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k-NN as situation testing (the algorithm)</a:t>
            </a:r>
            <a:endParaRPr/>
          </a:p>
        </p:txBody>
      </p:sp>
      <p:sp>
        <p:nvSpPr>
          <p:cNvPr id="853" name="Shape 853"/>
          <p:cNvSpPr/>
          <p:nvPr/>
        </p:nvSpPr>
        <p:spPr>
          <a:xfrm>
            <a:off x="384723" y="1063955"/>
            <a:ext cx="8374554" cy="154608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For r </a:t>
            </a:r>
            <a:r>
              <a:rPr b="0" i="0" lang="en-US" sz="1800" u="none" cap="none" strike="noStrike">
                <a:solidFill>
                  <a:srgbClr val="595959"/>
                </a:solidFill>
                <a:latin typeface="MS PGothic"/>
                <a:ea typeface="MS PGothic"/>
                <a:cs typeface="MS PGothic"/>
                <a:sym typeface="MS PGothic"/>
              </a:rPr>
              <a:t>∈ </a:t>
            </a:r>
            <a:r>
              <a:rPr b="0" i="0" lang="en-US" sz="1800" u="none" cap="none" strike="noStrike">
                <a:solidFill>
                  <a:srgbClr val="595959"/>
                </a:solidFill>
                <a:latin typeface="Arial"/>
                <a:ea typeface="Arial"/>
                <a:cs typeface="Arial"/>
                <a:sym typeface="Arial"/>
              </a:rPr>
              <a:t>P(R)</a:t>
            </a:r>
            <a:r>
              <a:rPr b="0" i="1" lang="en-US" sz="1800" u="none" cap="none" strike="noStrike">
                <a:solidFill>
                  <a:srgbClr val="595959"/>
                </a:solidFill>
                <a:latin typeface="Arial"/>
                <a:ea typeface="Arial"/>
                <a:cs typeface="Arial"/>
                <a:sym typeface="Arial"/>
              </a:rPr>
              <a:t>, </a:t>
            </a:r>
            <a:r>
              <a:rPr b="0" i="0" lang="en-US" sz="1800" u="none" cap="none" strike="noStrike">
                <a:solidFill>
                  <a:srgbClr val="595959"/>
                </a:solidFill>
                <a:latin typeface="Arial"/>
                <a:ea typeface="Arial"/>
                <a:cs typeface="Arial"/>
                <a:sym typeface="Arial"/>
              </a:rPr>
              <a:t>look at its k closest neighbors</a:t>
            </a:r>
            <a:endParaRPr/>
          </a:p>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in the protected set</a:t>
            </a:r>
            <a:endParaRPr/>
          </a:p>
          <a:p>
            <a:pPr indent="-335915" lvl="1" marL="926463"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define p</a:t>
            </a:r>
            <a:r>
              <a:rPr b="0" baseline="-25000" i="0" lang="en-US" sz="1800" u="none" cap="none" strike="noStrike">
                <a:solidFill>
                  <a:srgbClr val="595959"/>
                </a:solidFill>
                <a:latin typeface="Arial"/>
                <a:ea typeface="Arial"/>
                <a:cs typeface="Arial"/>
                <a:sym typeface="Arial"/>
              </a:rPr>
              <a:t>1 </a:t>
            </a:r>
            <a:r>
              <a:rPr b="0" i="0" lang="en-US" sz="1800" u="none" cap="none" strike="noStrike">
                <a:solidFill>
                  <a:srgbClr val="595959"/>
                </a:solidFill>
                <a:latin typeface="Arial"/>
                <a:ea typeface="Arial"/>
                <a:cs typeface="Arial"/>
                <a:sym typeface="Arial"/>
              </a:rPr>
              <a:t>= proportion with the same decision as r</a:t>
            </a:r>
            <a:endParaRPr/>
          </a:p>
          <a:p>
            <a:pPr indent="-367029" lvl="0" marL="469900" marR="0" rtl="0" algn="l">
              <a:lnSpc>
                <a:spcPct val="100000"/>
              </a:lnSpc>
              <a:spcBef>
                <a:spcPts val="2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in the unprotected set</a:t>
            </a:r>
            <a:endParaRPr/>
          </a:p>
          <a:p>
            <a:pPr indent="-335915" lvl="1" marL="926463"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define p</a:t>
            </a:r>
            <a:r>
              <a:rPr b="0" baseline="-25000" i="0" lang="en-US" sz="1800" u="none" cap="none" strike="noStrike">
                <a:solidFill>
                  <a:srgbClr val="595959"/>
                </a:solidFill>
                <a:latin typeface="Arial"/>
                <a:ea typeface="Arial"/>
                <a:cs typeface="Arial"/>
                <a:sym typeface="Arial"/>
              </a:rPr>
              <a:t>2 </a:t>
            </a:r>
            <a:r>
              <a:rPr b="0" i="0" lang="en-US" sz="1800" u="none" cap="none" strike="noStrike">
                <a:solidFill>
                  <a:srgbClr val="595959"/>
                </a:solidFill>
                <a:latin typeface="Arial"/>
                <a:ea typeface="Arial"/>
                <a:cs typeface="Arial"/>
                <a:sym typeface="Arial"/>
              </a:rPr>
              <a:t>= proportion with the same decision as r</a:t>
            </a:r>
            <a:endParaRPr/>
          </a:p>
        </p:txBody>
      </p:sp>
      <p:sp>
        <p:nvSpPr>
          <p:cNvPr id="854" name="Shape 854"/>
          <p:cNvSpPr/>
          <p:nvPr/>
        </p:nvSpPr>
        <p:spPr>
          <a:xfrm>
            <a:off x="1601021" y="3561887"/>
            <a:ext cx="3518065" cy="1168504"/>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55" name="Shape 855"/>
          <p:cNvSpPr/>
          <p:nvPr/>
        </p:nvSpPr>
        <p:spPr>
          <a:xfrm>
            <a:off x="1975144" y="3355799"/>
            <a:ext cx="104777" cy="1270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a:t>
            </a:r>
            <a:endParaRPr/>
          </a:p>
        </p:txBody>
      </p:sp>
      <p:sp>
        <p:nvSpPr>
          <p:cNvPr id="856" name="Shape 856"/>
          <p:cNvSpPr/>
          <p:nvPr/>
        </p:nvSpPr>
        <p:spPr>
          <a:xfrm>
            <a:off x="1673837" y="3222069"/>
            <a:ext cx="707392"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knn (r,k)</a:t>
            </a:r>
            <a:endParaRPr/>
          </a:p>
        </p:txBody>
      </p:sp>
      <p:sp>
        <p:nvSpPr>
          <p:cNvPr id="857" name="Shape 857"/>
          <p:cNvSpPr/>
          <p:nvPr/>
        </p:nvSpPr>
        <p:spPr>
          <a:xfrm>
            <a:off x="3673006" y="3264291"/>
            <a:ext cx="1395301" cy="485102"/>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58" name="Shape 858"/>
          <p:cNvSpPr/>
          <p:nvPr/>
        </p:nvSpPr>
        <p:spPr>
          <a:xfrm>
            <a:off x="4279393" y="3508199"/>
            <a:ext cx="111127" cy="1270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U</a:t>
            </a:r>
            <a:endParaRPr/>
          </a:p>
        </p:txBody>
      </p:sp>
      <p:sp>
        <p:nvSpPr>
          <p:cNvPr id="859" name="Shape 859"/>
          <p:cNvSpPr/>
          <p:nvPr/>
        </p:nvSpPr>
        <p:spPr>
          <a:xfrm>
            <a:off x="3977768" y="3370048"/>
            <a:ext cx="714377" cy="19738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knn (r,k)</a:t>
            </a:r>
            <a:endParaRPr/>
          </a:p>
        </p:txBody>
      </p:sp>
      <p:sp>
        <p:nvSpPr>
          <p:cNvPr id="860" name="Shape 860"/>
          <p:cNvSpPr/>
          <p:nvPr/>
        </p:nvSpPr>
        <p:spPr>
          <a:xfrm>
            <a:off x="5541543" y="3266549"/>
            <a:ext cx="1678305" cy="134090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 = Women</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U = Men</a:t>
            </a:r>
            <a:endParaRPr/>
          </a:p>
          <a:p>
            <a:pPr indent="12700" lvl="0" marL="0" marR="0" rtl="0" algn="l">
              <a:lnSpc>
                <a:spcPct val="100000"/>
              </a:lnSpc>
              <a:spcBef>
                <a:spcPts val="1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 = 4</a:t>
            </a:r>
            <a:endParaRPr/>
          </a:p>
          <a:p>
            <a:pPr indent="12700" lvl="0" marL="0" marR="0" rtl="0" algn="l">
              <a:lnSpc>
                <a:spcPct val="100000"/>
              </a:lnSpc>
              <a:spcBef>
                <a:spcPts val="1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2700" lvl="0" marL="0" marR="0" rtl="0" algn="l">
              <a:lnSpc>
                <a:spcPct val="100000"/>
              </a:lnSpc>
              <a:spcBef>
                <a:spcPts val="1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t>
            </a:r>
            <a:r>
              <a:rPr b="0" baseline="-25000" i="0" lang="en-US" sz="1300" u="none" cap="none" strike="noStrike">
                <a:solidFill>
                  <a:srgbClr val="000000"/>
                </a:solidFill>
                <a:latin typeface="Arial"/>
                <a:ea typeface="Arial"/>
                <a:cs typeface="Arial"/>
                <a:sym typeface="Arial"/>
              </a:rPr>
              <a:t>1 </a:t>
            </a:r>
            <a:r>
              <a:rPr b="0" i="0" lang="en-US" sz="1400" u="none" cap="none" strike="noStrike">
                <a:solidFill>
                  <a:srgbClr val="000000"/>
                </a:solidFill>
                <a:latin typeface="Arial"/>
                <a:ea typeface="Arial"/>
                <a:cs typeface="Arial"/>
                <a:sym typeface="Arial"/>
              </a:rPr>
              <a:t>= 0.75</a:t>
            </a:r>
            <a:endParaRPr b="0" i="0" sz="1800" u="none" cap="none" strike="noStrike">
              <a:solidFill>
                <a:srgbClr val="000000"/>
              </a:solidFill>
              <a:latin typeface="Helvetica Neue"/>
              <a:ea typeface="Helvetica Neue"/>
              <a:cs typeface="Helvetica Neue"/>
              <a:sym typeface="Helvetica Neue"/>
            </a:endParaRPr>
          </a:p>
          <a:p>
            <a:pPr indent="12700" lvl="0" marL="0" marR="0" rtl="0" algn="l">
              <a:lnSpc>
                <a:spcPct val="100000"/>
              </a:lnSpc>
              <a:spcBef>
                <a:spcPts val="1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t>
            </a:r>
            <a:r>
              <a:rPr b="0" baseline="-25000" i="0" lang="en-US" sz="1300" u="none" cap="none" strike="noStrike">
                <a:solidFill>
                  <a:srgbClr val="000000"/>
                </a:solidFill>
                <a:latin typeface="Arial"/>
                <a:ea typeface="Arial"/>
                <a:cs typeface="Arial"/>
                <a:sym typeface="Arial"/>
              </a:rPr>
              <a:t>2 </a:t>
            </a:r>
            <a:r>
              <a:rPr b="0" i="0" lang="en-US" sz="1400" u="none" cap="none" strike="noStrike">
                <a:solidFill>
                  <a:srgbClr val="000000"/>
                </a:solidFill>
                <a:latin typeface="Arial"/>
                <a:ea typeface="Arial"/>
                <a:cs typeface="Arial"/>
                <a:sym typeface="Arial"/>
              </a:rPr>
              <a:t>= 0.25</a:t>
            </a:r>
            <a:endParaRPr/>
          </a:p>
        </p:txBody>
      </p:sp>
      <p:sp>
        <p:nvSpPr>
          <p:cNvPr id="861" name="Shape 86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5" name="Shape 865"/>
        <p:cNvGrpSpPr/>
        <p:nvPr/>
      </p:nvGrpSpPr>
      <p:grpSpPr>
        <a:xfrm>
          <a:off x="0" y="0"/>
          <a:ext cx="0" cy="0"/>
          <a:chOff x="0" y="0"/>
          <a:chExt cx="0" cy="0"/>
        </a:xfrm>
      </p:grpSpPr>
      <p:sp>
        <p:nvSpPr>
          <p:cNvPr id="866" name="Shape 86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k-NN as situation testing (the algorithm)</a:t>
            </a:r>
            <a:endParaRPr/>
          </a:p>
        </p:txBody>
      </p:sp>
      <p:sp>
        <p:nvSpPr>
          <p:cNvPr id="867" name="Shape 867"/>
          <p:cNvSpPr/>
          <p:nvPr/>
        </p:nvSpPr>
        <p:spPr>
          <a:xfrm>
            <a:off x="384723" y="1177169"/>
            <a:ext cx="6638629" cy="605072"/>
          </a:xfrm>
          <a:prstGeom prst="rect">
            <a:avLst/>
          </a:prstGeom>
          <a:noFill/>
          <a:ln>
            <a:noFill/>
          </a:ln>
        </p:spPr>
        <p:txBody>
          <a:bodyPr anchorCtr="0" anchor="t" bIns="0" lIns="0" spcFirstLastPara="1" rIns="0" wrap="square" tIns="0">
            <a:noAutofit/>
          </a:bodyPr>
          <a:lstStyle/>
          <a:p>
            <a:pPr indent="-367029" lvl="0" marL="469900"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measure the degree of discrimination of the decision for r</a:t>
            </a:r>
            <a:endParaRPr/>
          </a:p>
          <a:p>
            <a:pPr indent="-335915" lvl="1" marL="926463" marR="0" rtl="0" algn="l">
              <a:lnSpc>
                <a:spcPct val="100000"/>
              </a:lnSpc>
              <a:spcBef>
                <a:spcPts val="3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define diff(r) = p</a:t>
            </a:r>
            <a:r>
              <a:rPr b="0" baseline="-25000" i="0" lang="en-US" sz="1800" u="none" cap="none" strike="noStrike">
                <a:solidFill>
                  <a:srgbClr val="595959"/>
                </a:solidFill>
                <a:latin typeface="Arial"/>
                <a:ea typeface="Arial"/>
                <a:cs typeface="Arial"/>
                <a:sym typeface="Arial"/>
              </a:rPr>
              <a:t>1 </a:t>
            </a:r>
            <a:r>
              <a:rPr b="0" i="0" lang="en-US" sz="1800" u="none" cap="none" strike="noStrike">
                <a:solidFill>
                  <a:srgbClr val="595959"/>
                </a:solidFill>
                <a:latin typeface="Arial"/>
                <a:ea typeface="Arial"/>
                <a:cs typeface="Arial"/>
                <a:sym typeface="Arial"/>
              </a:rPr>
              <a:t>- p</a:t>
            </a:r>
            <a:r>
              <a:rPr b="0" baseline="-25000" i="0" lang="en-US" sz="1800" u="none" cap="none" strike="noStrike">
                <a:solidFill>
                  <a:srgbClr val="595959"/>
                </a:solidFill>
                <a:latin typeface="Arial"/>
                <a:ea typeface="Arial"/>
                <a:cs typeface="Arial"/>
                <a:sym typeface="Arial"/>
              </a:rPr>
              <a:t>2</a:t>
            </a:r>
            <a:endParaRPr/>
          </a:p>
        </p:txBody>
      </p:sp>
      <p:sp>
        <p:nvSpPr>
          <p:cNvPr id="868" name="Shape 868"/>
          <p:cNvSpPr/>
          <p:nvPr/>
        </p:nvSpPr>
        <p:spPr>
          <a:xfrm>
            <a:off x="1848824" y="3830787"/>
            <a:ext cx="3229778" cy="1125262"/>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69" name="Shape 869"/>
          <p:cNvSpPr/>
          <p:nvPr/>
        </p:nvSpPr>
        <p:spPr>
          <a:xfrm>
            <a:off x="2159430" y="3592736"/>
            <a:ext cx="104777" cy="1270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a:t>
            </a:r>
            <a:endParaRPr/>
          </a:p>
        </p:txBody>
      </p:sp>
      <p:sp>
        <p:nvSpPr>
          <p:cNvPr id="870" name="Shape 870"/>
          <p:cNvSpPr/>
          <p:nvPr/>
        </p:nvSpPr>
        <p:spPr>
          <a:xfrm>
            <a:off x="1858122" y="3466793"/>
            <a:ext cx="707392" cy="19738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knn (r,k)</a:t>
            </a:r>
            <a:endParaRPr/>
          </a:p>
        </p:txBody>
      </p:sp>
      <p:sp>
        <p:nvSpPr>
          <p:cNvPr id="871" name="Shape 871"/>
          <p:cNvSpPr/>
          <p:nvPr/>
        </p:nvSpPr>
        <p:spPr>
          <a:xfrm>
            <a:off x="3821591" y="3624083"/>
            <a:ext cx="1395300" cy="485102"/>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72" name="Shape 872"/>
          <p:cNvSpPr/>
          <p:nvPr/>
        </p:nvSpPr>
        <p:spPr>
          <a:xfrm>
            <a:off x="4463679" y="3592736"/>
            <a:ext cx="111127" cy="1270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U</a:t>
            </a:r>
            <a:endParaRPr/>
          </a:p>
        </p:txBody>
      </p:sp>
      <p:sp>
        <p:nvSpPr>
          <p:cNvPr id="873" name="Shape 873"/>
          <p:cNvSpPr/>
          <p:nvPr/>
        </p:nvSpPr>
        <p:spPr>
          <a:xfrm>
            <a:off x="4162054" y="3466793"/>
            <a:ext cx="714377" cy="197385"/>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knn (r,k)</a:t>
            </a:r>
            <a:endParaRPr/>
          </a:p>
        </p:txBody>
      </p:sp>
      <p:sp>
        <p:nvSpPr>
          <p:cNvPr id="874" name="Shape 874"/>
          <p:cNvSpPr/>
          <p:nvPr/>
        </p:nvSpPr>
        <p:spPr>
          <a:xfrm>
            <a:off x="5883785" y="3695558"/>
            <a:ext cx="1678305" cy="112526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t>
            </a:r>
            <a:r>
              <a:rPr b="0" baseline="-25000" i="0" lang="en-US" sz="1300" u="none" cap="none" strike="noStrike">
                <a:solidFill>
                  <a:srgbClr val="000000"/>
                </a:solidFill>
                <a:latin typeface="Arial"/>
                <a:ea typeface="Arial"/>
                <a:cs typeface="Arial"/>
                <a:sym typeface="Arial"/>
              </a:rPr>
              <a:t>1 </a:t>
            </a:r>
            <a:r>
              <a:rPr b="0" i="0" lang="en-US" sz="1400" u="none" cap="none" strike="noStrike">
                <a:solidFill>
                  <a:srgbClr val="000000"/>
                </a:solidFill>
                <a:latin typeface="Arial"/>
                <a:ea typeface="Arial"/>
                <a:cs typeface="Arial"/>
                <a:sym typeface="Arial"/>
              </a:rPr>
              <a:t>= 0.75</a:t>
            </a:r>
            <a:endParaRPr/>
          </a:p>
          <a:p>
            <a:pPr indent="12700" lvl="0" marL="0" marR="0" rtl="0" algn="l">
              <a:lnSpc>
                <a:spcPct val="100000"/>
              </a:lnSpc>
              <a:spcBef>
                <a:spcPts val="16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t>
            </a:r>
            <a:r>
              <a:rPr b="0" baseline="-25000" i="0" lang="en-US" sz="1300" u="none" cap="none" strike="noStrike">
                <a:solidFill>
                  <a:srgbClr val="000000"/>
                </a:solidFill>
                <a:latin typeface="Arial"/>
                <a:ea typeface="Arial"/>
                <a:cs typeface="Arial"/>
                <a:sym typeface="Arial"/>
              </a:rPr>
              <a:t>2 </a:t>
            </a:r>
            <a:r>
              <a:rPr b="0" i="0" lang="en-US" sz="1400" u="none" cap="none" strike="noStrike">
                <a:solidFill>
                  <a:srgbClr val="000000"/>
                </a:solidFill>
                <a:latin typeface="Arial"/>
                <a:ea typeface="Arial"/>
                <a:cs typeface="Arial"/>
                <a:sym typeface="Arial"/>
              </a:rPr>
              <a:t>= 0.25</a:t>
            </a:r>
            <a:endParaRPr/>
          </a:p>
          <a:p>
            <a:pPr indent="12700" lvl="0" marL="0" marR="0" rtl="0" algn="l">
              <a:lnSpc>
                <a:spcPct val="100000"/>
              </a:lnSpc>
              <a:spcBef>
                <a:spcPts val="16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diff(r) = p</a:t>
            </a:r>
            <a:r>
              <a:rPr b="0" baseline="-25000" i="0" lang="en-US" sz="1300" u="none" cap="none" strike="noStrike">
                <a:solidFill>
                  <a:srgbClr val="000000"/>
                </a:solidFill>
                <a:latin typeface="Arial"/>
                <a:ea typeface="Arial"/>
                <a:cs typeface="Arial"/>
                <a:sym typeface="Arial"/>
              </a:rPr>
              <a:t>1 </a:t>
            </a:r>
            <a:r>
              <a:rPr b="0" i="0" lang="en-US" sz="1400" u="none" cap="none" strike="noStrike">
                <a:solidFill>
                  <a:srgbClr val="000000"/>
                </a:solidFill>
                <a:latin typeface="Arial"/>
                <a:ea typeface="Arial"/>
                <a:cs typeface="Arial"/>
                <a:sym typeface="Arial"/>
              </a:rPr>
              <a:t>- p</a:t>
            </a:r>
            <a:r>
              <a:rPr b="0" baseline="-25000" i="0" lang="en-US" sz="1300" u="none" cap="none" strike="noStrike">
                <a:solidFill>
                  <a:srgbClr val="000000"/>
                </a:solidFill>
                <a:latin typeface="Arial"/>
                <a:ea typeface="Arial"/>
                <a:cs typeface="Arial"/>
                <a:sym typeface="Arial"/>
              </a:rPr>
              <a:t>2 </a:t>
            </a:r>
            <a:r>
              <a:rPr b="0" i="0" lang="en-US" sz="1400" u="none" cap="none" strike="noStrike">
                <a:solidFill>
                  <a:srgbClr val="000000"/>
                </a:solidFill>
                <a:latin typeface="Arial"/>
                <a:ea typeface="Arial"/>
                <a:cs typeface="Arial"/>
                <a:sym typeface="Arial"/>
              </a:rPr>
              <a:t>= 0.50</a:t>
            </a:r>
            <a:endParaRPr/>
          </a:p>
        </p:txBody>
      </p:sp>
      <p:sp>
        <p:nvSpPr>
          <p:cNvPr id="875" name="Shape 87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876" name="Shape 876"/>
          <p:cNvSpPr/>
          <p:nvPr/>
        </p:nvSpPr>
        <p:spPr>
          <a:xfrm>
            <a:off x="437884" y="1966760"/>
            <a:ext cx="6532306" cy="525923"/>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If decision=deny-benefit, and diff(r) ≥ t &gt; 0,  then we found discrimination around r</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0" name="Shape 880"/>
        <p:cNvGrpSpPr/>
        <p:nvPr/>
      </p:nvGrpSpPr>
      <p:grpSpPr>
        <a:xfrm>
          <a:off x="0" y="0"/>
          <a:ext cx="0" cy="0"/>
          <a:chOff x="0" y="0"/>
          <a:chExt cx="0" cy="0"/>
        </a:xfrm>
      </p:grpSpPr>
      <p:sp>
        <p:nvSpPr>
          <p:cNvPr id="881" name="Shape 88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Results from German Credit Dataset</a:t>
            </a:r>
            <a:endParaRPr/>
          </a:p>
        </p:txBody>
      </p:sp>
      <p:sp>
        <p:nvSpPr>
          <p:cNvPr id="882" name="Shape 88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883" name="Shape 883"/>
          <p:cNvPicPr preferRelativeResize="0"/>
          <p:nvPr/>
        </p:nvPicPr>
        <p:blipFill rotWithShape="1">
          <a:blip r:embed="rId3">
            <a:alphaModFix/>
          </a:blip>
          <a:srcRect b="0" l="0" r="0" t="0"/>
          <a:stretch/>
        </p:blipFill>
        <p:spPr>
          <a:xfrm>
            <a:off x="336481" y="927623"/>
            <a:ext cx="5682509" cy="3924486"/>
          </a:xfrm>
          <a:prstGeom prst="rect">
            <a:avLst/>
          </a:prstGeom>
          <a:noFill/>
          <a:ln>
            <a:noFill/>
          </a:ln>
        </p:spPr>
      </p:pic>
      <p:sp>
        <p:nvSpPr>
          <p:cNvPr id="884" name="Shape 884"/>
          <p:cNvSpPr/>
          <p:nvPr/>
        </p:nvSpPr>
        <p:spPr>
          <a:xfrm>
            <a:off x="5806121" y="1145166"/>
            <a:ext cx="3168399" cy="23266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60% of non-single women have</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diff(r) ≥ 0.1</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So, bad-debtors are at least 10% more frequent among k-most similar persons in protected  group than among k-most similar persons in unprotected group.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8" name="Shape 888"/>
        <p:cNvGrpSpPr/>
        <p:nvPr/>
      </p:nvGrpSpPr>
      <p:grpSpPr>
        <a:xfrm>
          <a:off x="0" y="0"/>
          <a:ext cx="0" cy="0"/>
          <a:chOff x="0" y="0"/>
          <a:chExt cx="0" cy="0"/>
        </a:xfrm>
      </p:grpSpPr>
      <p:sp>
        <p:nvSpPr>
          <p:cNvPr id="889" name="Shape 889"/>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Results from German Credit Dataset</a:t>
            </a:r>
            <a:endParaRPr/>
          </a:p>
        </p:txBody>
      </p:sp>
      <p:sp>
        <p:nvSpPr>
          <p:cNvPr id="890" name="Shape 890"/>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891" name="Shape 891"/>
          <p:cNvSpPr/>
          <p:nvPr/>
        </p:nvSpPr>
        <p:spPr>
          <a:xfrm>
            <a:off x="5806121" y="1145166"/>
            <a:ext cx="3168399" cy="26060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Cumulative distribution of</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diff() for protected groups defined on ranges of age.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 plot clearly shows that youngsters suffer from a higher bias towards the bad-debtor classification than middle-age or older people.</a:t>
            </a:r>
            <a:endParaRPr/>
          </a:p>
        </p:txBody>
      </p:sp>
      <p:pic>
        <p:nvPicPr>
          <p:cNvPr id="892" name="Shape 892"/>
          <p:cNvPicPr preferRelativeResize="0"/>
          <p:nvPr/>
        </p:nvPicPr>
        <p:blipFill rotWithShape="1">
          <a:blip r:embed="rId3">
            <a:alphaModFix/>
          </a:blip>
          <a:srcRect b="0" l="0" r="0" t="0"/>
          <a:stretch/>
        </p:blipFill>
        <p:spPr>
          <a:xfrm>
            <a:off x="162951" y="1014796"/>
            <a:ext cx="5470410" cy="389026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6" name="Shape 896"/>
        <p:cNvGrpSpPr/>
        <p:nvPr/>
      </p:nvGrpSpPr>
      <p:grpSpPr>
        <a:xfrm>
          <a:off x="0" y="0"/>
          <a:ext cx="0" cy="0"/>
          <a:chOff x="0" y="0"/>
          <a:chExt cx="0" cy="0"/>
        </a:xfrm>
      </p:grpSpPr>
      <p:sp>
        <p:nvSpPr>
          <p:cNvPr id="897" name="Shape 897"/>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Characterizing discrimination using k-NN</a:t>
            </a:r>
            <a:endParaRPr/>
          </a:p>
        </p:txBody>
      </p:sp>
      <p:sp>
        <p:nvSpPr>
          <p:cNvPr id="898" name="Shape 898"/>
          <p:cNvSpPr/>
          <p:nvPr/>
        </p:nvSpPr>
        <p:spPr>
          <a:xfrm>
            <a:off x="475248" y="1216355"/>
            <a:ext cx="7310119" cy="1641786"/>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For r </a:t>
            </a:r>
            <a:r>
              <a:rPr b="0" i="0" lang="en-US" sz="1800" u="none" cap="none" strike="noStrike">
                <a:solidFill>
                  <a:srgbClr val="595959"/>
                </a:solidFill>
                <a:latin typeface="MS PGothic"/>
                <a:ea typeface="MS PGothic"/>
                <a:cs typeface="MS PGothic"/>
                <a:sym typeface="MS PGothic"/>
              </a:rPr>
              <a:t>∈ </a:t>
            </a:r>
            <a:r>
              <a:rPr b="0" i="0" lang="en-US" sz="1800" u="none" cap="none" strike="noStrike">
                <a:solidFill>
                  <a:srgbClr val="595959"/>
                </a:solidFill>
                <a:latin typeface="Arial"/>
                <a:ea typeface="Arial"/>
                <a:cs typeface="Arial"/>
                <a:sym typeface="Arial"/>
              </a:rPr>
              <a:t>P(R), set a new attribute: "t-discriminated"</a:t>
            </a:r>
            <a:endParaRPr/>
          </a:p>
          <a:p>
            <a:pPr indent="1143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a:p>
            <a:pPr indent="-335915" lvl="1" marL="836294" marR="0" rtl="0" algn="l">
              <a:lnSpc>
                <a:spcPct val="100000"/>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If dec(r) = deny-benefit and diff(r) ≥ t, t-discriminated(r) := TRUE</a:t>
            </a:r>
            <a:endParaRPr/>
          </a:p>
          <a:p>
            <a:pPr indent="88900" lvl="1"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a:p>
            <a:pPr indent="-335915" lvl="2" marL="1293494" marR="0" rtl="0" algn="l">
              <a:lnSpc>
                <a:spcPct val="100000"/>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Otherwise t-discriminated(r) := FALSE</a:t>
            </a:r>
            <a:endParaRPr/>
          </a:p>
          <a:p>
            <a:pPr indent="88900" lvl="2"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Example: for t=0.3 the sample r below is classified as t-discriminated</a:t>
            </a:r>
            <a:endParaRPr/>
          </a:p>
        </p:txBody>
      </p:sp>
      <p:sp>
        <p:nvSpPr>
          <p:cNvPr id="899" name="Shape 899"/>
          <p:cNvSpPr/>
          <p:nvPr/>
        </p:nvSpPr>
        <p:spPr>
          <a:xfrm>
            <a:off x="1796862" y="3733741"/>
            <a:ext cx="3205542" cy="841309"/>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00" name="Shape 900"/>
          <p:cNvSpPr/>
          <p:nvPr/>
        </p:nvSpPr>
        <p:spPr>
          <a:xfrm>
            <a:off x="2083230" y="3492551"/>
            <a:ext cx="104777" cy="1270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a:t>
            </a:r>
            <a:endParaRPr/>
          </a:p>
        </p:txBody>
      </p:sp>
      <p:sp>
        <p:nvSpPr>
          <p:cNvPr id="901" name="Shape 901"/>
          <p:cNvSpPr/>
          <p:nvPr/>
        </p:nvSpPr>
        <p:spPr>
          <a:xfrm>
            <a:off x="1796720" y="3366610"/>
            <a:ext cx="707392"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knn (r,k)</a:t>
            </a:r>
            <a:endParaRPr/>
          </a:p>
        </p:txBody>
      </p:sp>
      <p:sp>
        <p:nvSpPr>
          <p:cNvPr id="902" name="Shape 902"/>
          <p:cNvSpPr/>
          <p:nvPr/>
        </p:nvSpPr>
        <p:spPr>
          <a:xfrm>
            <a:off x="3781092" y="3401043"/>
            <a:ext cx="1395300" cy="485102"/>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03" name="Shape 903"/>
          <p:cNvSpPr/>
          <p:nvPr/>
        </p:nvSpPr>
        <p:spPr>
          <a:xfrm>
            <a:off x="4387479" y="3644951"/>
            <a:ext cx="111127" cy="12700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U</a:t>
            </a:r>
            <a:endParaRPr/>
          </a:p>
        </p:txBody>
      </p:sp>
      <p:sp>
        <p:nvSpPr>
          <p:cNvPr id="904" name="Shape 904"/>
          <p:cNvSpPr/>
          <p:nvPr/>
        </p:nvSpPr>
        <p:spPr>
          <a:xfrm>
            <a:off x="4100371" y="3519008"/>
            <a:ext cx="714377" cy="197384"/>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knn (r,k)</a:t>
            </a:r>
            <a:endParaRPr/>
          </a:p>
        </p:txBody>
      </p:sp>
      <p:sp>
        <p:nvSpPr>
          <p:cNvPr id="905" name="Shape 905"/>
          <p:cNvSpPr/>
          <p:nvPr/>
        </p:nvSpPr>
        <p:spPr>
          <a:xfrm>
            <a:off x="5807585" y="3314558"/>
            <a:ext cx="1678305" cy="112526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t>
            </a:r>
            <a:r>
              <a:rPr b="0" baseline="-25000" i="0" lang="en-US" sz="1300" u="none" cap="none" strike="noStrike">
                <a:solidFill>
                  <a:srgbClr val="000000"/>
                </a:solidFill>
                <a:latin typeface="Arial"/>
                <a:ea typeface="Arial"/>
                <a:cs typeface="Arial"/>
                <a:sym typeface="Arial"/>
              </a:rPr>
              <a:t>1 </a:t>
            </a:r>
            <a:r>
              <a:rPr b="0" i="0" lang="en-US" sz="1400" u="none" cap="none" strike="noStrike">
                <a:solidFill>
                  <a:srgbClr val="000000"/>
                </a:solidFill>
                <a:latin typeface="Arial"/>
                <a:ea typeface="Arial"/>
                <a:cs typeface="Arial"/>
                <a:sym typeface="Arial"/>
              </a:rPr>
              <a:t>= 0.75</a:t>
            </a:r>
            <a:endParaRPr/>
          </a:p>
          <a:p>
            <a:pPr indent="12700" lvl="0" marL="0" marR="0" rtl="0" algn="l">
              <a:lnSpc>
                <a:spcPct val="100000"/>
              </a:lnSpc>
              <a:spcBef>
                <a:spcPts val="16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t>
            </a:r>
            <a:r>
              <a:rPr b="0" baseline="-25000" i="0" lang="en-US" sz="1300" u="none" cap="none" strike="noStrike">
                <a:solidFill>
                  <a:srgbClr val="000000"/>
                </a:solidFill>
                <a:latin typeface="Arial"/>
                <a:ea typeface="Arial"/>
                <a:cs typeface="Arial"/>
                <a:sym typeface="Arial"/>
              </a:rPr>
              <a:t>2 </a:t>
            </a:r>
            <a:r>
              <a:rPr b="0" i="0" lang="en-US" sz="1400" u="none" cap="none" strike="noStrike">
                <a:solidFill>
                  <a:srgbClr val="000000"/>
                </a:solidFill>
                <a:latin typeface="Arial"/>
                <a:ea typeface="Arial"/>
                <a:cs typeface="Arial"/>
                <a:sym typeface="Arial"/>
              </a:rPr>
              <a:t>= 0.25</a:t>
            </a:r>
            <a:endParaRPr/>
          </a:p>
          <a:p>
            <a:pPr indent="12700" lvl="0" marL="0" marR="0" rtl="0" algn="l">
              <a:lnSpc>
                <a:spcPct val="100000"/>
              </a:lnSpc>
              <a:spcBef>
                <a:spcPts val="16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diff(r) = p</a:t>
            </a:r>
            <a:r>
              <a:rPr b="0" baseline="-25000" i="0" lang="en-US" sz="1300" u="none" cap="none" strike="noStrike">
                <a:solidFill>
                  <a:srgbClr val="000000"/>
                </a:solidFill>
                <a:latin typeface="Arial"/>
                <a:ea typeface="Arial"/>
                <a:cs typeface="Arial"/>
                <a:sym typeface="Arial"/>
              </a:rPr>
              <a:t>1 </a:t>
            </a:r>
            <a:r>
              <a:rPr b="0" i="0" lang="en-US" sz="1400" u="none" cap="none" strike="noStrike">
                <a:solidFill>
                  <a:srgbClr val="000000"/>
                </a:solidFill>
                <a:latin typeface="Arial"/>
                <a:ea typeface="Arial"/>
                <a:cs typeface="Arial"/>
                <a:sym typeface="Arial"/>
              </a:rPr>
              <a:t>- p</a:t>
            </a:r>
            <a:r>
              <a:rPr b="0" baseline="-25000" i="0" lang="en-US" sz="1300" u="none" cap="none" strike="noStrike">
                <a:solidFill>
                  <a:srgbClr val="000000"/>
                </a:solidFill>
                <a:latin typeface="Arial"/>
                <a:ea typeface="Arial"/>
                <a:cs typeface="Arial"/>
                <a:sym typeface="Arial"/>
              </a:rPr>
              <a:t>2 </a:t>
            </a:r>
            <a:r>
              <a:rPr b="0" i="0" lang="en-US" sz="1400" u="none" cap="none" strike="noStrike">
                <a:solidFill>
                  <a:srgbClr val="000000"/>
                </a:solidFill>
                <a:latin typeface="Arial"/>
                <a:ea typeface="Arial"/>
                <a:cs typeface="Arial"/>
                <a:sym typeface="Arial"/>
              </a:rPr>
              <a:t>= 0.50</a:t>
            </a:r>
            <a:endParaRPr/>
          </a:p>
        </p:txBody>
      </p:sp>
      <p:sp>
        <p:nvSpPr>
          <p:cNvPr id="906" name="Shape 906"/>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0" name="Shape 910"/>
        <p:cNvGrpSpPr/>
        <p:nvPr/>
      </p:nvGrpSpPr>
      <p:grpSpPr>
        <a:xfrm>
          <a:off x="0" y="0"/>
          <a:ext cx="0" cy="0"/>
          <a:chOff x="0" y="0"/>
          <a:chExt cx="0" cy="0"/>
        </a:xfrm>
      </p:grpSpPr>
      <p:sp>
        <p:nvSpPr>
          <p:cNvPr id="911" name="Shape 91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How should t be chosen?</a:t>
            </a:r>
            <a:endParaRPr/>
          </a:p>
        </p:txBody>
      </p:sp>
      <p:sp>
        <p:nvSpPr>
          <p:cNvPr id="912" name="Shape 912"/>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913" name="Shape 913"/>
          <p:cNvSpPr/>
          <p:nvPr/>
        </p:nvSpPr>
        <p:spPr>
          <a:xfrm>
            <a:off x="364627" y="1175320"/>
            <a:ext cx="7503605" cy="12090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 answer depends on the law.</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 U.K. legislation for sex discrimination (Sex Discrimination Act, 1975) </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sets t = 0.05, namely a 5% difference.</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7" name="Shape 917"/>
        <p:cNvGrpSpPr/>
        <p:nvPr/>
      </p:nvGrpSpPr>
      <p:grpSpPr>
        <a:xfrm>
          <a:off x="0" y="0"/>
          <a:ext cx="0" cy="0"/>
          <a:chOff x="0" y="0"/>
          <a:chExt cx="0" cy="0"/>
        </a:xfrm>
      </p:grpSpPr>
      <p:sp>
        <p:nvSpPr>
          <p:cNvPr id="918" name="Shape 91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 using k-NN</a:t>
            </a:r>
            <a:endParaRPr/>
          </a:p>
        </p:txBody>
      </p:sp>
      <p:sp>
        <p:nvSpPr>
          <p:cNvPr id="919" name="Shape 919"/>
          <p:cNvSpPr/>
          <p:nvPr/>
        </p:nvSpPr>
        <p:spPr>
          <a:xfrm>
            <a:off x="361166" y="1079820"/>
            <a:ext cx="5418737" cy="3571616"/>
          </a:xfrm>
          <a:prstGeom prst="rect">
            <a:avLst/>
          </a:prstGeom>
          <a:noFill/>
          <a:ln>
            <a:noFill/>
          </a:ln>
        </p:spPr>
        <p:txBody>
          <a:bodyPr anchorCtr="0" anchor="t" bIns="0" lIns="0" spcFirstLastPara="1" rIns="0" wrap="square" tIns="0">
            <a:noAutofit/>
          </a:bodyPr>
          <a:lstStyle/>
          <a:p>
            <a:pPr indent="-366395" lvl="0" marL="379095" marR="184150" rtl="0" algn="just">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To answer the question: under which conditions a protected group was t-discriminated?</a:t>
            </a:r>
            <a:endParaRPr/>
          </a:p>
          <a:p>
            <a:pPr indent="-366395" lvl="5" marL="366395" marR="5080" rtl="0" algn="l">
              <a:lnSpc>
                <a:spcPct val="114599"/>
              </a:lnSpc>
              <a:spcBef>
                <a:spcPts val="15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Create t-labeled version of a dataset P(R) by      (i) including records of only protected people      (ii) adding binary attribute disc (which is true         if protected group is t-discriminated and false otherwise).</a:t>
            </a:r>
            <a:endParaRPr/>
          </a:p>
          <a:p>
            <a:pPr indent="-366395" lvl="0" marL="379095" marR="5080" rtl="0" algn="l">
              <a:lnSpc>
                <a:spcPct val="114599"/>
              </a:lnSpc>
              <a:spcBef>
                <a:spcPts val="15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Create a classifier (Decision Tree or Classification Rules) with training set P(R)</a:t>
            </a:r>
            <a:endParaRPr/>
          </a:p>
          <a:p>
            <a:pPr indent="-366395" lvl="0" marL="379095" marR="5080" rtl="0" algn="l">
              <a:lnSpc>
                <a:spcPct val="114599"/>
              </a:lnSpc>
              <a:spcBef>
                <a:spcPts val="15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Analyze the classifier to learn discrimination rules.</a:t>
            </a:r>
            <a:endParaRPr/>
          </a:p>
        </p:txBody>
      </p:sp>
      <p:sp>
        <p:nvSpPr>
          <p:cNvPr id="920" name="Shape 920"/>
          <p:cNvSpPr/>
          <p:nvPr/>
        </p:nvSpPr>
        <p:spPr>
          <a:xfrm>
            <a:off x="5774783" y="1309406"/>
            <a:ext cx="3038944" cy="311244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21" name="Shape 92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5" name="Shape 925"/>
        <p:cNvGrpSpPr/>
        <p:nvPr/>
      </p:nvGrpSpPr>
      <p:grpSpPr>
        <a:xfrm>
          <a:off x="0" y="0"/>
          <a:ext cx="0" cy="0"/>
          <a:chOff x="0" y="0"/>
          <a:chExt cx="0" cy="0"/>
        </a:xfrm>
      </p:grpSpPr>
      <p:sp>
        <p:nvSpPr>
          <p:cNvPr id="926" name="Shape 926"/>
          <p:cNvSpPr/>
          <p:nvPr/>
        </p:nvSpPr>
        <p:spPr>
          <a:xfrm>
            <a:off x="475246" y="1027557"/>
            <a:ext cx="3193418" cy="1148223"/>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German credit dataset</a:t>
            </a:r>
            <a:endParaRPr/>
          </a:p>
          <a:p>
            <a:pPr indent="-335915" lvl="1" marL="836294" marR="0" rtl="0" algn="l">
              <a:lnSpc>
                <a:spcPct val="100000"/>
              </a:lnSpc>
              <a:spcBef>
                <a:spcPts val="30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protected = female non-single</a:t>
            </a:r>
            <a:endParaRPr/>
          </a:p>
          <a:p>
            <a:pPr indent="-335915" lvl="1" marL="836294" marR="0" rtl="0" algn="l">
              <a:lnSpc>
                <a:spcPct val="100000"/>
              </a:lnSpc>
              <a:spcBef>
                <a:spcPts val="20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0.10-discriminated cases</a:t>
            </a:r>
            <a:endParaRPr/>
          </a:p>
          <a:p>
            <a:pPr indent="-366395" lvl="0" marL="379095" marR="0" rtl="0" algn="l">
              <a:lnSpc>
                <a:spcPct val="100000"/>
              </a:lnSpc>
              <a:spcBef>
                <a:spcPts val="120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Decision tree model (C4.5)</a:t>
            </a:r>
            <a:endParaRPr/>
          </a:p>
        </p:txBody>
      </p:sp>
      <p:sp>
        <p:nvSpPr>
          <p:cNvPr id="927" name="Shape 927"/>
          <p:cNvSpPr/>
          <p:nvPr/>
        </p:nvSpPr>
        <p:spPr>
          <a:xfrm>
            <a:off x="475247" y="3567626"/>
            <a:ext cx="3935098" cy="259222"/>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Classification rule model (RIPPER)</a:t>
            </a:r>
            <a:endParaRPr/>
          </a:p>
        </p:txBody>
      </p:sp>
      <p:sp>
        <p:nvSpPr>
          <p:cNvPr id="928" name="Shape 928"/>
          <p:cNvSpPr/>
          <p:nvPr/>
        </p:nvSpPr>
        <p:spPr>
          <a:xfrm>
            <a:off x="903146" y="2389620"/>
            <a:ext cx="3506293" cy="1047748"/>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29" name="Shape 929"/>
          <p:cNvSpPr/>
          <p:nvPr/>
        </p:nvSpPr>
        <p:spPr>
          <a:xfrm>
            <a:off x="899997" y="3920416"/>
            <a:ext cx="4163442" cy="1057274"/>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30" name="Shape 930"/>
          <p:cNvSpPr/>
          <p:nvPr/>
        </p:nvSpPr>
        <p:spPr>
          <a:xfrm>
            <a:off x="5693285" y="2300758"/>
            <a:ext cx="2524763" cy="606639"/>
          </a:xfrm>
          <a:prstGeom prst="rect">
            <a:avLst/>
          </a:prstGeom>
          <a:noFill/>
          <a:ln>
            <a:noFill/>
          </a:ln>
        </p:spPr>
        <p:txBody>
          <a:bodyPr anchorCtr="0" anchor="t" bIns="0" lIns="0" spcFirstLastPara="1" rIns="0" wrap="square" tIns="0">
            <a:noAutofit/>
          </a:bodyPr>
          <a:lstStyle/>
          <a:p>
            <a:pPr indent="12700" lvl="0" marL="0" marR="5080"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Discriminated women had no  dependents (children) and were  asking for small amounts</a:t>
            </a:r>
            <a:endParaRPr/>
          </a:p>
        </p:txBody>
      </p:sp>
      <p:sp>
        <p:nvSpPr>
          <p:cNvPr id="931" name="Shape 931"/>
          <p:cNvSpPr/>
          <p:nvPr/>
        </p:nvSpPr>
        <p:spPr>
          <a:xfrm>
            <a:off x="5693285" y="3672356"/>
            <a:ext cx="2720977" cy="809839"/>
          </a:xfrm>
          <a:prstGeom prst="rect">
            <a:avLst/>
          </a:prstGeom>
          <a:noFill/>
          <a:ln>
            <a:noFill/>
          </a:ln>
        </p:spPr>
        <p:txBody>
          <a:bodyPr anchorCtr="0" anchor="t" bIns="0" lIns="0" spcFirstLastPara="1" rIns="0" wrap="square" tIns="0">
            <a:noAutofit/>
          </a:bodyPr>
          <a:lstStyle/>
          <a:p>
            <a:pPr indent="12700" lvl="0" marL="0" marR="5080" rtl="0" algn="l">
              <a:lnSpc>
                <a:spcPct val="114285"/>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Discriminated women were asking  for small amounts and were either  paying in many installments or  had been resident for a short time</a:t>
            </a:r>
            <a:endParaRPr/>
          </a:p>
        </p:txBody>
      </p:sp>
      <p:sp>
        <p:nvSpPr>
          <p:cNvPr id="932" name="Shape 932"/>
          <p:cNvSpPr txBox="1"/>
          <p:nvPr>
            <p:ph type="title"/>
          </p:nvPr>
        </p:nvSpPr>
        <p:spPr>
          <a:xfrm>
            <a:off x="384722" y="503825"/>
            <a:ext cx="8374555" cy="452421"/>
          </a:xfrm>
          <a:prstGeom prst="rect">
            <a:avLst/>
          </a:prstGeom>
          <a:noFill/>
          <a:ln>
            <a:noFill/>
          </a:ln>
        </p:spPr>
        <p:txBody>
          <a:bodyPr anchorCtr="0" anchor="t" bIns="0" lIns="0" spcFirstLastPara="1" rIns="0" wrap="square" tIns="0">
            <a:noAutofit/>
          </a:bodyPr>
          <a:lstStyle/>
          <a:p>
            <a:pPr indent="12319" lvl="0" marL="0" marR="0" rtl="0" algn="l">
              <a:lnSpc>
                <a:spcPct val="100000"/>
              </a:lnSpc>
              <a:spcBef>
                <a:spcPts val="0"/>
              </a:spcBef>
              <a:spcAft>
                <a:spcPts val="0"/>
              </a:spcAft>
              <a:buClr>
                <a:srgbClr val="664F81"/>
              </a:buClr>
              <a:buSzPts val="2700"/>
              <a:buFont typeface="Palatino"/>
              <a:buNone/>
            </a:pPr>
            <a:r>
              <a:rPr b="0" i="0" lang="en-US" sz="2700" u="none" cap="none" strike="noStrike">
                <a:solidFill>
                  <a:srgbClr val="664F81"/>
                </a:solidFill>
                <a:latin typeface="Palatino"/>
                <a:ea typeface="Palatino"/>
                <a:cs typeface="Palatino"/>
                <a:sym typeface="Palatino"/>
              </a:rPr>
              <a:t>Example discrimination rules found using DiscoveryN</a:t>
            </a:r>
            <a:endParaRPr/>
          </a:p>
        </p:txBody>
      </p:sp>
      <p:sp>
        <p:nvSpPr>
          <p:cNvPr id="933" name="Shape 93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p:nvPr/>
        </p:nvSpPr>
        <p:spPr>
          <a:xfrm>
            <a:off x="5971737" y="2050045"/>
            <a:ext cx="2952745" cy="277817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1" name="Shape 111"/>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Self-perpetuating algorithmic biases</a:t>
            </a:r>
            <a:endParaRPr/>
          </a:p>
        </p:txBody>
      </p:sp>
      <p:sp>
        <p:nvSpPr>
          <p:cNvPr id="112" name="Shape 112"/>
          <p:cNvSpPr/>
          <p:nvPr/>
        </p:nvSpPr>
        <p:spPr>
          <a:xfrm>
            <a:off x="384723" y="1216355"/>
            <a:ext cx="6502401" cy="1792359"/>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Credit scoring algorithm suggests Joe has high risk of defaulting</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654684"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Hence, Joe needs to take a loan at a higher interest rate  Hence, Joe has to make payments that are more onerous  Hence, Joe's risk of defaulting has increased</a:t>
            </a:r>
            <a:endParaRPr/>
          </a:p>
        </p:txBody>
      </p:sp>
      <p:sp>
        <p:nvSpPr>
          <p:cNvPr id="113" name="Shape 113"/>
          <p:cNvSpPr/>
          <p:nvPr/>
        </p:nvSpPr>
        <p:spPr>
          <a:xfrm>
            <a:off x="384722" y="3748094"/>
            <a:ext cx="5193669" cy="563766"/>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The same happens with stop-and-frisk of minorities  further increasing incarceration rates</a:t>
            </a:r>
            <a:endParaRPr/>
          </a:p>
        </p:txBody>
      </p:sp>
      <p:sp>
        <p:nvSpPr>
          <p:cNvPr id="114" name="Shape 114"/>
          <p:cNvSpPr txBox="1"/>
          <p:nvPr>
            <p:ph idx="12" type="sldNum"/>
          </p:nvPr>
        </p:nvSpPr>
        <p:spPr>
          <a:xfrm>
            <a:off x="8698203" y="4778061"/>
            <a:ext cx="179218"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7" name="Shape 937"/>
        <p:cNvGrpSpPr/>
        <p:nvPr/>
      </p:nvGrpSpPr>
      <p:grpSpPr>
        <a:xfrm>
          <a:off x="0" y="0"/>
          <a:ext cx="0" cy="0"/>
          <a:chOff x="0" y="0"/>
          <a:chExt cx="0" cy="0"/>
        </a:xfrm>
      </p:grpSpPr>
      <p:sp>
        <p:nvSpPr>
          <p:cNvPr id="938" name="Shape 938"/>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k-NN for discrimination prevention</a:t>
            </a:r>
            <a:endParaRPr/>
          </a:p>
        </p:txBody>
      </p:sp>
      <p:sp>
        <p:nvSpPr>
          <p:cNvPr id="939" name="Shape 939"/>
          <p:cNvSpPr/>
          <p:nvPr/>
        </p:nvSpPr>
        <p:spPr>
          <a:xfrm>
            <a:off x="475246" y="1216354"/>
            <a:ext cx="4603457" cy="2907862"/>
          </a:xfrm>
          <a:prstGeom prst="rect">
            <a:avLst/>
          </a:prstGeom>
          <a:noFill/>
          <a:ln>
            <a:noFill/>
          </a:ln>
        </p:spPr>
        <p:txBody>
          <a:bodyPr anchorCtr="0" anchor="t" bIns="0" lIns="0" spcFirstLastPara="1" rIns="0" wrap="square" tIns="0">
            <a:noAutofit/>
          </a:bodyPr>
          <a:lstStyle/>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Goals of non-discriminating classifier:</a:t>
            </a:r>
            <a:endParaRPr b="0" i="0" sz="1900" u="none" cap="none" strike="noStrike">
              <a:solidFill>
                <a:srgbClr val="000000"/>
              </a:solidFill>
              <a:latin typeface="Times New Roman"/>
              <a:ea typeface="Times New Roman"/>
              <a:cs typeface="Times New Roman"/>
              <a:sym typeface="Times New Roman"/>
            </a:endParaRPr>
          </a:p>
          <a:p>
            <a:pPr indent="-335915" lvl="1" marL="836294" marR="0" rtl="0" algn="l">
              <a:lnSpc>
                <a:spcPct val="100000"/>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Maximize classifier accuracy</a:t>
            </a:r>
            <a:endParaRPr/>
          </a:p>
          <a:p>
            <a:pPr indent="836294" lvl="0" marL="0" marR="0" rtl="0" algn="l">
              <a:lnSpc>
                <a:spcPct val="100000"/>
              </a:lnSpc>
              <a:spcBef>
                <a:spcPts val="40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e.g., give credit to people who will pay</a:t>
            </a:r>
            <a:endParaRPr/>
          </a:p>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595959"/>
              </a:solidFill>
              <a:latin typeface="Arial"/>
              <a:ea typeface="Arial"/>
              <a:cs typeface="Arial"/>
              <a:sym typeface="Arial"/>
            </a:endParaRPr>
          </a:p>
          <a:p>
            <a:pPr indent="-335915" lvl="0" marL="836294" marR="0" rtl="0" algn="l">
              <a:lnSpc>
                <a:spcPct val="100000"/>
              </a:lnSpc>
              <a:spcBef>
                <a:spcPts val="0"/>
              </a:spcBef>
              <a:spcAft>
                <a:spcPts val="0"/>
              </a:spcAft>
              <a:buClr>
                <a:srgbClr val="595959"/>
              </a:buClr>
              <a:buSzPts val="1400"/>
              <a:buFont typeface="Arial"/>
              <a:buChar char="○"/>
            </a:pPr>
            <a:r>
              <a:rPr b="0" i="0" lang="en-US" sz="1400" u="none" cap="none" strike="noStrike">
                <a:solidFill>
                  <a:srgbClr val="595959"/>
                </a:solidFill>
                <a:latin typeface="Arial"/>
                <a:ea typeface="Arial"/>
                <a:cs typeface="Arial"/>
                <a:sym typeface="Arial"/>
              </a:rPr>
              <a:t>Minimize t-discriminated cases</a:t>
            </a:r>
            <a:endParaRPr/>
          </a:p>
          <a:p>
            <a:pPr indent="836294" lvl="0" marL="0" marR="5080" rtl="0" algn="l">
              <a:lnSpc>
                <a:spcPct val="124500"/>
              </a:lnSpc>
              <a:spcBef>
                <a:spcPts val="30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e.g., give credit to women if similar men would  have been given credit</a:t>
            </a:r>
            <a:endParaRPr/>
          </a:p>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595959"/>
              </a:solidFill>
              <a:latin typeface="Arial"/>
              <a:ea typeface="Arial"/>
              <a:cs typeface="Arial"/>
              <a:sym typeface="Arial"/>
            </a:endParaRPr>
          </a:p>
          <a:p>
            <a:pPr indent="-366395" lvl="0" marL="379095" marR="0" rtl="0" algn="l">
              <a:lnSpc>
                <a:spcPct val="10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Basic idea: t-correction of training set</a:t>
            </a:r>
            <a:endParaRPr/>
          </a:p>
          <a:p>
            <a:pPr indent="-252095" lvl="0" marL="379095" marR="0" rtl="0" algn="l">
              <a:lnSpc>
                <a:spcPct val="100000"/>
              </a:lnSpc>
              <a:spcBef>
                <a:spcPts val="0"/>
              </a:spcBef>
              <a:spcAft>
                <a:spcPts val="0"/>
              </a:spcAft>
              <a:buClr>
                <a:srgbClr val="595959"/>
              </a:buClr>
              <a:buSzPts val="1800"/>
              <a:buFont typeface="Times New Roman"/>
              <a:buNone/>
            </a:pPr>
            <a:r>
              <a:t/>
            </a:r>
            <a:endParaRPr b="0" i="0" sz="1800" u="none" cap="none" strike="noStrike">
              <a:solidFill>
                <a:srgbClr val="595959"/>
              </a:solidFill>
              <a:latin typeface="Arial"/>
              <a:ea typeface="Arial"/>
              <a:cs typeface="Arial"/>
              <a:sym typeface="Arial"/>
            </a:endParaRPr>
          </a:p>
          <a:p>
            <a:pPr indent="-335915" lvl="1" marL="836294" marR="314958" rtl="0" algn="l">
              <a:lnSpc>
                <a:spcPct val="124500"/>
              </a:lnSpc>
              <a:spcBef>
                <a:spcPts val="0"/>
              </a:spcBef>
              <a:spcAft>
                <a:spcPts val="0"/>
              </a:spcAft>
              <a:buClr>
                <a:srgbClr val="595959"/>
              </a:buClr>
              <a:buSzPts val="1400"/>
              <a:buFont typeface="Arial"/>
              <a:buChar char="○"/>
            </a:pPr>
            <a:r>
              <a:rPr b="1" i="0" lang="en-US" sz="1400" u="none" cap="none" strike="noStrike">
                <a:solidFill>
                  <a:srgbClr val="595959"/>
                </a:solidFill>
                <a:latin typeface="Arial"/>
                <a:ea typeface="Arial"/>
                <a:cs typeface="Arial"/>
                <a:sym typeface="Arial"/>
              </a:rPr>
              <a:t>Flip the labels from negative to positive</a:t>
            </a:r>
            <a:r>
              <a:rPr b="0" i="0" lang="en-US" sz="1400" u="none" cap="none" strike="noStrike">
                <a:solidFill>
                  <a:srgbClr val="595959"/>
                </a:solidFill>
                <a:latin typeface="Arial"/>
                <a:ea typeface="Arial"/>
                <a:cs typeface="Arial"/>
                <a:sym typeface="Arial"/>
              </a:rPr>
              <a:t> for  t-discriminated cases in the training set</a:t>
            </a:r>
            <a:endParaRPr/>
          </a:p>
        </p:txBody>
      </p:sp>
      <p:sp>
        <p:nvSpPr>
          <p:cNvPr id="940" name="Shape 940"/>
          <p:cNvSpPr/>
          <p:nvPr/>
        </p:nvSpPr>
        <p:spPr>
          <a:xfrm>
            <a:off x="5580972" y="1261738"/>
            <a:ext cx="3012533" cy="3054026"/>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41" name="Shape 94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5" name="Shape 945"/>
        <p:cNvGrpSpPr/>
        <p:nvPr/>
      </p:nvGrpSpPr>
      <p:grpSpPr>
        <a:xfrm>
          <a:off x="0" y="0"/>
          <a:ext cx="0" cy="0"/>
          <a:chOff x="0" y="0"/>
          <a:chExt cx="0" cy="0"/>
        </a:xfrm>
      </p:grpSpPr>
      <p:sp>
        <p:nvSpPr>
          <p:cNvPr id="946" name="Shape 94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k-NN for discrimination prevention (results)</a:t>
            </a:r>
            <a:endParaRPr/>
          </a:p>
        </p:txBody>
      </p:sp>
      <p:sp>
        <p:nvSpPr>
          <p:cNvPr id="947" name="Shape 947"/>
          <p:cNvSpPr/>
          <p:nvPr/>
        </p:nvSpPr>
        <p:spPr>
          <a:xfrm>
            <a:off x="651230" y="1373352"/>
            <a:ext cx="7841540" cy="2204793"/>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48" name="Shape 948"/>
          <p:cNvSpPr/>
          <p:nvPr/>
        </p:nvSpPr>
        <p:spPr>
          <a:xfrm>
            <a:off x="937575" y="4778061"/>
            <a:ext cx="6812283"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Dataset: Income Predictions on Census Data (aka "Census Income" dataset) </a:t>
            </a:r>
            <a:r>
              <a:rPr b="0" i="1" lang="en-US" sz="1000" u="sng" cap="none" strike="noStrike">
                <a:solidFill>
                  <a:schemeClr val="hlink"/>
                </a:solidFill>
                <a:latin typeface="Arial"/>
                <a:ea typeface="Arial"/>
                <a:cs typeface="Arial"/>
                <a:sym typeface="Arial"/>
                <a:hlinkClick r:id="rId4"/>
              </a:rPr>
              <a:t>https://archive.ics.uci.edu/ml/datasets/Adult</a:t>
            </a:r>
            <a:endParaRPr/>
          </a:p>
        </p:txBody>
      </p:sp>
      <p:sp>
        <p:nvSpPr>
          <p:cNvPr id="949" name="Shape 949"/>
          <p:cNvSpPr/>
          <p:nvPr/>
        </p:nvSpPr>
        <p:spPr>
          <a:xfrm>
            <a:off x="4792555" y="3681569"/>
            <a:ext cx="1637177" cy="405120"/>
          </a:xfrm>
          <a:prstGeom prst="rect">
            <a:avLst/>
          </a:prstGeom>
          <a:noFill/>
          <a:ln>
            <a:noFill/>
          </a:ln>
        </p:spPr>
        <p:txBody>
          <a:bodyPr anchorCtr="0" anchor="t" bIns="0" lIns="0" spcFirstLastPara="1" rIns="0" wrap="square" tIns="0">
            <a:noAutofit/>
          </a:bodyPr>
          <a:lstStyle/>
          <a:p>
            <a:pPr indent="-69214" lvl="0" marL="81279" marR="5080" rtl="0" algn="l">
              <a:lnSpc>
                <a:spcPct val="102298"/>
              </a:lnSpc>
              <a:spcBef>
                <a:spcPts val="0"/>
              </a:spcBef>
              <a:spcAft>
                <a:spcPts val="0"/>
              </a:spcAft>
              <a:buClr>
                <a:srgbClr val="993F3D"/>
              </a:buClr>
              <a:buSzPts val="1400"/>
              <a:buFont typeface="Arial"/>
              <a:buNone/>
            </a:pPr>
            <a:r>
              <a:rPr b="0" i="0" lang="en-US" sz="1400" u="none" cap="none" strike="noStrike">
                <a:solidFill>
                  <a:srgbClr val="993F3D"/>
                </a:solidFill>
                <a:latin typeface="Arial"/>
                <a:ea typeface="Arial"/>
                <a:cs typeface="Arial"/>
                <a:sym typeface="Arial"/>
              </a:rPr>
              <a:t>Accuracy shows a  small decrease</a:t>
            </a:r>
            <a:endParaRPr/>
          </a:p>
        </p:txBody>
      </p:sp>
      <p:sp>
        <p:nvSpPr>
          <p:cNvPr id="950" name="Shape 950"/>
          <p:cNvSpPr/>
          <p:nvPr/>
        </p:nvSpPr>
        <p:spPr>
          <a:xfrm>
            <a:off x="6754631" y="3681569"/>
            <a:ext cx="1820878" cy="405120"/>
          </a:xfrm>
          <a:prstGeom prst="rect">
            <a:avLst/>
          </a:prstGeom>
          <a:noFill/>
          <a:ln>
            <a:noFill/>
          </a:ln>
        </p:spPr>
        <p:txBody>
          <a:bodyPr anchorCtr="0" anchor="t" bIns="0" lIns="0" spcFirstLastPara="1" rIns="0" wrap="square" tIns="0">
            <a:noAutofit/>
          </a:bodyPr>
          <a:lstStyle/>
          <a:p>
            <a:pPr indent="78105" lvl="0" marL="0" marR="5080" rtl="0" algn="l">
              <a:lnSpc>
                <a:spcPct val="102298"/>
              </a:lnSpc>
              <a:spcBef>
                <a:spcPts val="0"/>
              </a:spcBef>
              <a:spcAft>
                <a:spcPts val="0"/>
              </a:spcAft>
              <a:buClr>
                <a:srgbClr val="993F3D"/>
              </a:buClr>
              <a:buSzPts val="1400"/>
              <a:buFont typeface="Arial"/>
              <a:buNone/>
            </a:pPr>
            <a:r>
              <a:rPr b="0" i="0" lang="en-US" sz="1400" u="none" cap="none" strike="noStrike">
                <a:solidFill>
                  <a:srgbClr val="993F3D"/>
                </a:solidFill>
                <a:latin typeface="Arial"/>
                <a:ea typeface="Arial"/>
                <a:cs typeface="Arial"/>
                <a:sym typeface="Arial"/>
              </a:rPr>
              <a:t>0.10-discrimination  reduces substantially</a:t>
            </a:r>
            <a:endParaRPr/>
          </a:p>
        </p:txBody>
      </p:sp>
      <p:sp>
        <p:nvSpPr>
          <p:cNvPr id="951" name="Shape 951"/>
          <p:cNvSpPr/>
          <p:nvPr/>
        </p:nvSpPr>
        <p:spPr>
          <a:xfrm>
            <a:off x="651446" y="3679244"/>
            <a:ext cx="2475896" cy="405120"/>
          </a:xfrm>
          <a:prstGeom prst="rect">
            <a:avLst/>
          </a:prstGeom>
          <a:noFill/>
          <a:ln>
            <a:noFill/>
          </a:ln>
        </p:spPr>
        <p:txBody>
          <a:bodyPr anchorCtr="0" anchor="t" bIns="0" lIns="0" spcFirstLastPara="1" rIns="0" wrap="square" tIns="0">
            <a:noAutofit/>
          </a:bodyPr>
          <a:lstStyle/>
          <a:p>
            <a:pPr indent="10793" lvl="0" marL="0" marR="5080" rtl="0" algn="l">
              <a:lnSpc>
                <a:spcPct val="102298"/>
              </a:lnSpc>
              <a:spcBef>
                <a:spcPts val="0"/>
              </a:spcBef>
              <a:spcAft>
                <a:spcPts val="0"/>
              </a:spcAft>
              <a:buClr>
                <a:srgbClr val="993F3D"/>
              </a:buClr>
              <a:buSzPts val="1400"/>
              <a:buFont typeface="Arial"/>
              <a:buNone/>
            </a:pPr>
            <a:r>
              <a:rPr b="0" i="0" lang="en-US" sz="1400" u="none" cap="none" strike="noStrike">
                <a:solidFill>
                  <a:srgbClr val="993F3D"/>
                </a:solidFill>
                <a:latin typeface="Arial"/>
                <a:ea typeface="Arial"/>
                <a:cs typeface="Arial"/>
                <a:sym typeface="Arial"/>
              </a:rPr>
              <a:t>Only the training set changes, the testing set is fixed</a:t>
            </a:r>
            <a:endParaRPr/>
          </a:p>
        </p:txBody>
      </p:sp>
      <p:sp>
        <p:nvSpPr>
          <p:cNvPr id="952" name="Shape 952"/>
          <p:cNvSpPr/>
          <p:nvPr/>
        </p:nvSpPr>
        <p:spPr>
          <a:xfrm>
            <a:off x="715644" y="4264702"/>
            <a:ext cx="7685109"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993F3D"/>
              </a:buClr>
              <a:buSzPts val="1800"/>
              <a:buFont typeface="Calibri"/>
              <a:buNone/>
            </a:pPr>
            <a:r>
              <a:rPr b="1" i="0" lang="en-US" sz="1800" u="none" cap="none" strike="noStrike">
                <a:solidFill>
                  <a:srgbClr val="993F3D"/>
                </a:solidFill>
                <a:latin typeface="Calibri"/>
                <a:ea typeface="Calibri"/>
                <a:cs typeface="Calibri"/>
                <a:sym typeface="Calibri"/>
              </a:rPr>
              <a:t>There will always be an accuracy-fairness tradeoff. But the approach works well.</a:t>
            </a:r>
            <a:endParaRPr/>
          </a:p>
        </p:txBody>
      </p:sp>
      <p:sp>
        <p:nvSpPr>
          <p:cNvPr id="953" name="Shape 953"/>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cxnSp>
        <p:nvCxnSpPr>
          <p:cNvPr id="954" name="Shape 954"/>
          <p:cNvCxnSpPr/>
          <p:nvPr/>
        </p:nvCxnSpPr>
        <p:spPr>
          <a:xfrm flipH="1">
            <a:off x="4185801" y="1293150"/>
            <a:ext cx="276363" cy="108300"/>
          </a:xfrm>
          <a:prstGeom prst="straightConnector1">
            <a:avLst/>
          </a:prstGeom>
          <a:noFill/>
          <a:ln cap="flat" cmpd="sng" w="25400">
            <a:solidFill>
              <a:schemeClr val="accent1"/>
            </a:solidFill>
            <a:prstDash val="solid"/>
            <a:round/>
            <a:headEnd len="med" w="med" type="none"/>
            <a:tailEnd len="lg" w="lg" type="triangle"/>
          </a:ln>
          <a:effectLst>
            <a:outerShdw blurRad="38100" rotWithShape="0" dir="5400000" dist="20000">
              <a:srgbClr val="000000">
                <a:alpha val="37647"/>
              </a:srgbClr>
            </a:outerShdw>
          </a:effectLst>
        </p:spPr>
      </p:cxnSp>
      <p:grpSp>
        <p:nvGrpSpPr>
          <p:cNvPr id="955" name="Shape 955"/>
          <p:cNvGrpSpPr/>
          <p:nvPr/>
        </p:nvGrpSpPr>
        <p:grpSpPr>
          <a:xfrm>
            <a:off x="4481075" y="1012369"/>
            <a:ext cx="1611779" cy="345444"/>
            <a:chOff x="-1" y="-1"/>
            <a:chExt cx="1611778" cy="345443"/>
          </a:xfrm>
        </p:grpSpPr>
        <p:sp>
          <p:nvSpPr>
            <p:cNvPr id="956" name="Shape 956"/>
            <p:cNvSpPr/>
            <p:nvPr/>
          </p:nvSpPr>
          <p:spPr>
            <a:xfrm>
              <a:off x="-1" y="-1"/>
              <a:ext cx="1611778" cy="345443"/>
            </a:xfrm>
            <a:prstGeom prst="rect">
              <a:avLst/>
            </a:prstGeom>
            <a:solidFill>
              <a:srgbClr val="FFFFFF"/>
            </a:solidFill>
            <a:ln cap="flat" cmpd="sng" w="25400">
              <a:solidFill>
                <a:schemeClr val="accent1"/>
              </a:solidFill>
              <a:prstDash val="solid"/>
              <a:round/>
              <a:headEnd len="med" w="med" type="none"/>
              <a:tailEnd len="med" w="med"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433FF"/>
                </a:buClr>
                <a:buSzPts val="1500"/>
                <a:buFont typeface="Calibri"/>
                <a:buNone/>
              </a:pPr>
              <a:r>
                <a:t/>
              </a:r>
              <a:endParaRPr b="1" i="0" sz="1500" u="none" cap="none" strike="noStrike">
                <a:solidFill>
                  <a:srgbClr val="0433FF"/>
                </a:solidFill>
                <a:latin typeface="Calibri"/>
                <a:ea typeface="Calibri"/>
                <a:cs typeface="Calibri"/>
                <a:sym typeface="Calibri"/>
              </a:endParaRPr>
            </a:p>
          </p:txBody>
        </p:sp>
        <p:sp>
          <p:nvSpPr>
            <p:cNvPr id="957" name="Shape 957"/>
            <p:cNvSpPr/>
            <p:nvPr/>
          </p:nvSpPr>
          <p:spPr>
            <a:xfrm>
              <a:off x="-1" y="12701"/>
              <a:ext cx="1611778" cy="320039"/>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433FF"/>
                </a:buClr>
                <a:buSzPts val="1500"/>
                <a:buFont typeface="Calibri"/>
                <a:buNone/>
              </a:pPr>
              <a:r>
                <a:rPr b="1" i="0" lang="en-US" sz="1500" u="none" cap="none" strike="noStrike">
                  <a:solidFill>
                    <a:srgbClr val="0433FF"/>
                  </a:solidFill>
                  <a:latin typeface="Calibri"/>
                  <a:ea typeface="Calibri"/>
                  <a:cs typeface="Calibri"/>
                  <a:sym typeface="Calibri"/>
                </a:rPr>
                <a:t>Original Train Data</a:t>
              </a:r>
              <a:endParaRPr/>
            </a:p>
          </p:txBody>
        </p:sp>
      </p:grpSp>
      <p:cxnSp>
        <p:nvCxnSpPr>
          <p:cNvPr id="958" name="Shape 958"/>
          <p:cNvCxnSpPr/>
          <p:nvPr/>
        </p:nvCxnSpPr>
        <p:spPr>
          <a:xfrm flipH="1">
            <a:off x="6687642" y="1271543"/>
            <a:ext cx="276364" cy="108301"/>
          </a:xfrm>
          <a:prstGeom prst="straightConnector1">
            <a:avLst/>
          </a:prstGeom>
          <a:noFill/>
          <a:ln cap="flat" cmpd="sng" w="25400">
            <a:solidFill>
              <a:schemeClr val="accent1"/>
            </a:solidFill>
            <a:prstDash val="solid"/>
            <a:round/>
            <a:headEnd len="med" w="med" type="none"/>
            <a:tailEnd len="lg" w="lg" type="triangle"/>
          </a:ln>
          <a:effectLst>
            <a:outerShdw blurRad="38100" rotWithShape="0" dir="5400000" dist="20000">
              <a:srgbClr val="000000">
                <a:alpha val="37647"/>
              </a:srgbClr>
            </a:outerShdw>
          </a:effectLst>
        </p:spPr>
      </p:cxnSp>
      <p:grpSp>
        <p:nvGrpSpPr>
          <p:cNvPr id="959" name="Shape 959"/>
          <p:cNvGrpSpPr/>
          <p:nvPr/>
        </p:nvGrpSpPr>
        <p:grpSpPr>
          <a:xfrm>
            <a:off x="6982916" y="990764"/>
            <a:ext cx="1485893" cy="345444"/>
            <a:chOff x="-1" y="-1"/>
            <a:chExt cx="1485892" cy="345443"/>
          </a:xfrm>
        </p:grpSpPr>
        <p:sp>
          <p:nvSpPr>
            <p:cNvPr id="960" name="Shape 960"/>
            <p:cNvSpPr/>
            <p:nvPr/>
          </p:nvSpPr>
          <p:spPr>
            <a:xfrm>
              <a:off x="-1" y="-1"/>
              <a:ext cx="1485892" cy="345443"/>
            </a:xfrm>
            <a:prstGeom prst="rect">
              <a:avLst/>
            </a:prstGeom>
            <a:solidFill>
              <a:srgbClr val="FFFFFF"/>
            </a:solidFill>
            <a:ln cap="flat" cmpd="sng" w="25400">
              <a:solidFill>
                <a:schemeClr val="accent1"/>
              </a:solidFill>
              <a:prstDash val="solid"/>
              <a:round/>
              <a:headEnd len="med" w="med" type="none"/>
              <a:tailEnd len="med" w="med"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433FF"/>
                </a:buClr>
                <a:buSzPts val="1500"/>
                <a:buFont typeface="Calibri"/>
                <a:buNone/>
              </a:pPr>
              <a:r>
                <a:t/>
              </a:r>
              <a:endParaRPr b="1" i="0" sz="1500" u="none" cap="none" strike="noStrike">
                <a:solidFill>
                  <a:srgbClr val="0433FF"/>
                </a:solidFill>
                <a:latin typeface="Calibri"/>
                <a:ea typeface="Calibri"/>
                <a:cs typeface="Calibri"/>
                <a:sym typeface="Calibri"/>
              </a:endParaRPr>
            </a:p>
          </p:txBody>
        </p:sp>
        <p:sp>
          <p:nvSpPr>
            <p:cNvPr id="961" name="Shape 961"/>
            <p:cNvSpPr/>
            <p:nvPr/>
          </p:nvSpPr>
          <p:spPr>
            <a:xfrm>
              <a:off x="-1" y="12701"/>
              <a:ext cx="1485892" cy="320039"/>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433FF"/>
                </a:buClr>
                <a:buSzPts val="1500"/>
                <a:buFont typeface="Calibri"/>
                <a:buNone/>
              </a:pPr>
              <a:r>
                <a:rPr b="1" i="0" lang="en-US" sz="1500" u="none" cap="none" strike="noStrike">
                  <a:solidFill>
                    <a:srgbClr val="0433FF"/>
                  </a:solidFill>
                  <a:latin typeface="Calibri"/>
                  <a:ea typeface="Calibri"/>
                  <a:cs typeface="Calibri"/>
                  <a:sym typeface="Calibri"/>
                </a:rPr>
                <a:t>t-Corrected Data</a:t>
              </a:r>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5" name="Shape 965"/>
        <p:cNvGrpSpPr/>
        <p:nvPr/>
      </p:nvGrpSpPr>
      <p:grpSpPr>
        <a:xfrm>
          <a:off x="0" y="0"/>
          <a:ext cx="0" cy="0"/>
          <a:chOff x="0" y="0"/>
          <a:chExt cx="0" cy="0"/>
        </a:xfrm>
      </p:grpSpPr>
      <p:sp>
        <p:nvSpPr>
          <p:cNvPr id="966" name="Shape 96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Discrimination discovery</a:t>
            </a:r>
            <a:endParaRPr/>
          </a:p>
        </p:txBody>
      </p:sp>
      <p:sp>
        <p:nvSpPr>
          <p:cNvPr id="967" name="Shape 967"/>
          <p:cNvSpPr/>
          <p:nvPr/>
        </p:nvSpPr>
        <p:spPr>
          <a:xfrm>
            <a:off x="384723" y="1216355"/>
            <a:ext cx="9785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Definition</a:t>
            </a:r>
            <a:endParaRPr/>
          </a:p>
        </p:txBody>
      </p:sp>
      <p:sp>
        <p:nvSpPr>
          <p:cNvPr id="968" name="Shape 968"/>
          <p:cNvSpPr/>
          <p:nvPr/>
        </p:nvSpPr>
        <p:spPr>
          <a:xfrm>
            <a:off x="384724" y="1730704"/>
            <a:ext cx="2679065"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Data mining approaches</a:t>
            </a:r>
            <a:endParaRPr/>
          </a:p>
        </p:txBody>
      </p:sp>
      <p:sp>
        <p:nvSpPr>
          <p:cNvPr id="969" name="Shape 969"/>
          <p:cNvSpPr/>
          <p:nvPr/>
        </p:nvSpPr>
        <p:spPr>
          <a:xfrm>
            <a:off x="384723" y="2245053"/>
            <a:ext cx="1346837"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Case studies</a:t>
            </a:r>
            <a:endParaRPr/>
          </a:p>
        </p:txBody>
      </p:sp>
      <p:sp>
        <p:nvSpPr>
          <p:cNvPr id="970" name="Shape 970"/>
          <p:cNvSpPr/>
          <p:nvPr/>
        </p:nvSpPr>
        <p:spPr>
          <a:xfrm>
            <a:off x="384722" y="2759400"/>
            <a:ext cx="3668399" cy="2592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Discrimination discovery on the web</a:t>
            </a:r>
            <a:endParaRPr/>
          </a:p>
        </p:txBody>
      </p:sp>
      <p:sp>
        <p:nvSpPr>
          <p:cNvPr id="971" name="Shape 971"/>
          <p:cNvSpPr/>
          <p:nvPr/>
        </p:nvSpPr>
        <p:spPr>
          <a:xfrm>
            <a:off x="4636584" y="1467645"/>
            <a:ext cx="2552702" cy="1477398"/>
          </a:xfrm>
          <a:prstGeom prst="rect">
            <a:avLst/>
          </a:prstGeom>
          <a:noFill/>
          <a:ln>
            <a:noFill/>
          </a:ln>
        </p:spPr>
        <p:txBody>
          <a:bodyPr anchorCtr="0" anchor="t" bIns="0" lIns="0" spcFirstLastPara="1" rIns="0" wrap="square" tIns="0">
            <a:noAutofit/>
          </a:bodyPr>
          <a:lstStyle/>
          <a:p>
            <a:pPr indent="12700" lvl="0" marL="0" marR="5080" rtl="0" algn="l">
              <a:lnSpc>
                <a:spcPct val="114599"/>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Classification rule mining  k-NN classification  </a:t>
            </a:r>
            <a:r>
              <a:rPr b="1" i="0" lang="en-US" sz="1800" u="none" cap="none" strike="noStrike">
                <a:solidFill>
                  <a:srgbClr val="595959"/>
                </a:solidFill>
                <a:latin typeface="Arial"/>
                <a:ea typeface="Arial"/>
                <a:cs typeface="Arial"/>
                <a:sym typeface="Arial"/>
              </a:rPr>
              <a:t>Bayesian networks  </a:t>
            </a:r>
            <a:r>
              <a:rPr b="0" i="0" lang="en-US" sz="1800" u="none" cap="none" strike="noStrike">
                <a:solidFill>
                  <a:srgbClr val="595959"/>
                </a:solidFill>
                <a:latin typeface="Arial"/>
                <a:ea typeface="Arial"/>
                <a:cs typeface="Arial"/>
                <a:sym typeface="Arial"/>
              </a:rPr>
              <a:t>Probabilistic causation  Privacy attack strategies</a:t>
            </a:r>
            <a:endParaRPr/>
          </a:p>
        </p:txBody>
      </p:sp>
      <p:sp>
        <p:nvSpPr>
          <p:cNvPr id="972" name="Shape 972"/>
          <p:cNvSpPr/>
          <p:nvPr/>
        </p:nvSpPr>
        <p:spPr>
          <a:xfrm>
            <a:off x="384723" y="4350137"/>
            <a:ext cx="7146926" cy="13554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6666"/>
              </a:buClr>
              <a:buSzPts val="1000"/>
              <a:buFont typeface="Arial"/>
              <a:buNone/>
            </a:pPr>
            <a:r>
              <a:rPr b="0" i="1" lang="en-US" sz="1000" u="none" cap="none" strike="noStrike">
                <a:solidFill>
                  <a:srgbClr val="666666"/>
                </a:solidFill>
                <a:latin typeface="Arial"/>
                <a:ea typeface="Arial"/>
                <a:cs typeface="Arial"/>
                <a:sym typeface="Arial"/>
              </a:rPr>
              <a:t>K. Mancuhan and C. Clifton (2014). </a:t>
            </a:r>
            <a:r>
              <a:rPr b="0" i="1" lang="en-US" sz="1000" u="sng" cap="none" strike="noStrike">
                <a:solidFill>
                  <a:schemeClr val="hlink"/>
                </a:solidFill>
                <a:latin typeface="Arial"/>
                <a:ea typeface="Arial"/>
                <a:cs typeface="Arial"/>
                <a:sym typeface="Arial"/>
                <a:hlinkClick r:id="rId3"/>
              </a:rPr>
              <a:t>Combating discrimination using bayesian networks</a:t>
            </a:r>
            <a:r>
              <a:rPr b="0" i="1" lang="en-US" sz="1000" u="none" cap="none" strike="noStrike">
                <a:solidFill>
                  <a:srgbClr val="666666"/>
                </a:solidFill>
                <a:latin typeface="Arial"/>
                <a:ea typeface="Arial"/>
                <a:cs typeface="Arial"/>
                <a:sym typeface="Arial"/>
              </a:rPr>
              <a:t>. In Artificial Intelligence and Law, 22(2).</a:t>
            </a:r>
            <a:endParaRPr/>
          </a:p>
        </p:txBody>
      </p:sp>
      <p:sp>
        <p:nvSpPr>
          <p:cNvPr id="973" name="Shape 973"/>
          <p:cNvSpPr/>
          <p:nvPr/>
        </p:nvSpPr>
        <p:spPr>
          <a:xfrm>
            <a:off x="3648066" y="1347975"/>
            <a:ext cx="1337281" cy="1716739"/>
          </a:xfrm>
          <a:custGeom>
            <a:pathLst>
              <a:path extrusionOk="0" h="120000" w="120000">
                <a:moveTo>
                  <a:pt x="120000" y="120000"/>
                </a:moveTo>
                <a:lnTo>
                  <a:pt x="113000" y="119983"/>
                </a:lnTo>
                <a:lnTo>
                  <a:pt x="106244" y="119927"/>
                </a:lnTo>
                <a:lnTo>
                  <a:pt x="99766" y="119838"/>
                </a:lnTo>
                <a:lnTo>
                  <a:pt x="93611" y="119722"/>
                </a:lnTo>
                <a:lnTo>
                  <a:pt x="87833" y="119572"/>
                </a:lnTo>
                <a:lnTo>
                  <a:pt x="82472" y="119400"/>
                </a:lnTo>
                <a:lnTo>
                  <a:pt x="77572" y="119200"/>
                </a:lnTo>
                <a:lnTo>
                  <a:pt x="73183" y="118977"/>
                </a:lnTo>
                <a:lnTo>
                  <a:pt x="69338" y="118733"/>
                </a:lnTo>
                <a:lnTo>
                  <a:pt x="63500" y="118188"/>
                </a:lnTo>
                <a:lnTo>
                  <a:pt x="60000" y="117266"/>
                </a:lnTo>
                <a:lnTo>
                  <a:pt x="60000" y="45261"/>
                </a:lnTo>
                <a:lnTo>
                  <a:pt x="59594" y="44944"/>
                </a:lnTo>
                <a:lnTo>
                  <a:pt x="53900" y="44061"/>
                </a:lnTo>
                <a:lnTo>
                  <a:pt x="46816" y="43555"/>
                </a:lnTo>
                <a:lnTo>
                  <a:pt x="42427" y="43327"/>
                </a:lnTo>
                <a:lnTo>
                  <a:pt x="37527" y="43127"/>
                </a:lnTo>
                <a:lnTo>
                  <a:pt x="32166" y="42955"/>
                </a:lnTo>
                <a:lnTo>
                  <a:pt x="26388" y="42805"/>
                </a:lnTo>
                <a:lnTo>
                  <a:pt x="20233" y="42688"/>
                </a:lnTo>
                <a:lnTo>
                  <a:pt x="13755" y="42600"/>
                </a:lnTo>
                <a:lnTo>
                  <a:pt x="7000" y="42550"/>
                </a:lnTo>
                <a:lnTo>
                  <a:pt x="0" y="42527"/>
                </a:lnTo>
                <a:lnTo>
                  <a:pt x="7000" y="42511"/>
                </a:lnTo>
                <a:lnTo>
                  <a:pt x="13755" y="42455"/>
                </a:lnTo>
                <a:lnTo>
                  <a:pt x="20233" y="42372"/>
                </a:lnTo>
                <a:lnTo>
                  <a:pt x="26388" y="42250"/>
                </a:lnTo>
                <a:lnTo>
                  <a:pt x="32166" y="42105"/>
                </a:lnTo>
                <a:lnTo>
                  <a:pt x="37527" y="41927"/>
                </a:lnTo>
                <a:lnTo>
                  <a:pt x="42427" y="41727"/>
                </a:lnTo>
                <a:lnTo>
                  <a:pt x="46816" y="41505"/>
                </a:lnTo>
                <a:lnTo>
                  <a:pt x="50661" y="41261"/>
                </a:lnTo>
                <a:lnTo>
                  <a:pt x="56500" y="40716"/>
                </a:lnTo>
                <a:lnTo>
                  <a:pt x="60000" y="39794"/>
                </a:lnTo>
                <a:lnTo>
                  <a:pt x="60000" y="2733"/>
                </a:lnTo>
                <a:lnTo>
                  <a:pt x="64566" y="1688"/>
                </a:lnTo>
                <a:lnTo>
                  <a:pt x="70077" y="1216"/>
                </a:lnTo>
                <a:lnTo>
                  <a:pt x="77572" y="800"/>
                </a:lnTo>
                <a:lnTo>
                  <a:pt x="81466" y="638"/>
                </a:lnTo>
                <a:lnTo>
                  <a:pt x="85633" y="494"/>
                </a:lnTo>
                <a:lnTo>
                  <a:pt x="90038" y="366"/>
                </a:lnTo>
                <a:lnTo>
                  <a:pt x="94655" y="255"/>
                </a:lnTo>
                <a:lnTo>
                  <a:pt x="99466" y="166"/>
                </a:lnTo>
                <a:lnTo>
                  <a:pt x="104427" y="94"/>
                </a:lnTo>
                <a:lnTo>
                  <a:pt x="109522" y="44"/>
                </a:lnTo>
                <a:lnTo>
                  <a:pt x="114722" y="11"/>
                </a:lnTo>
                <a:lnTo>
                  <a:pt x="120000" y="0"/>
                </a:lnTo>
              </a:path>
            </a:pathLst>
          </a:custGeom>
          <a:noFill/>
          <a:ln cap="flat" cmpd="sng" w="19025">
            <a:solidFill>
              <a:srgbClr val="595959"/>
            </a:solidFill>
            <a:prstDash val="solid"/>
            <a:round/>
            <a:headEnd len="med" w="med" type="none"/>
            <a:tailEnd len="med" w="med"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4" name="Shape 974"/>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8" name="Shape 978"/>
        <p:cNvGrpSpPr/>
        <p:nvPr/>
      </p:nvGrpSpPr>
      <p:grpSpPr>
        <a:xfrm>
          <a:off x="0" y="0"/>
          <a:ext cx="0" cy="0"/>
          <a:chOff x="0" y="0"/>
          <a:chExt cx="0" cy="0"/>
        </a:xfrm>
      </p:grpSpPr>
      <p:sp>
        <p:nvSpPr>
          <p:cNvPr id="979" name="Shape 979"/>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Let's go back to the classification-based approach</a:t>
            </a:r>
            <a:endParaRPr/>
          </a:p>
        </p:txBody>
      </p:sp>
      <p:sp>
        <p:nvSpPr>
          <p:cNvPr id="980" name="Shape 980"/>
          <p:cNvSpPr/>
          <p:nvPr/>
        </p:nvSpPr>
        <p:spPr>
          <a:xfrm>
            <a:off x="384723" y="1216355"/>
            <a:ext cx="7910832" cy="2834471"/>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It hinges on computing elift</a:t>
            </a:r>
            <a:r>
              <a:rPr b="0" baseline="-25000" i="0" lang="en-US" sz="1800" u="none" cap="none" strike="noStrike">
                <a:solidFill>
                  <a:srgbClr val="595959"/>
                </a:solidFill>
                <a:latin typeface="Arial"/>
                <a:ea typeface="Arial"/>
                <a:cs typeface="Arial"/>
                <a:sym typeface="Arial"/>
              </a:rPr>
              <a:t>B</a:t>
            </a:r>
            <a:r>
              <a:rPr b="0" i="0" lang="en-US" sz="1800" u="none" cap="none" strike="noStrike">
                <a:solidFill>
                  <a:srgbClr val="595959"/>
                </a:solidFill>
                <a:latin typeface="Arial"/>
                <a:ea typeface="Arial"/>
                <a:cs typeface="Arial"/>
                <a:sym typeface="Arial"/>
              </a:rPr>
              <a:t>(A, B → C) = conf(A, B → C) / conf(B → C)</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517525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What are these quantities?  conf(A, B → C)</a:t>
            </a:r>
            <a:endParaRPr/>
          </a:p>
          <a:p>
            <a:pPr indent="469900" lvl="0" marL="0" marR="5080" rtl="0" algn="l">
              <a:lnSpc>
                <a:spcPct val="1875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is the confidence on an outcome given a protected attribute and a context  conf(B → C) </a:t>
            </a:r>
            <a:endParaRPr b="0" i="0" sz="1600" u="none" cap="none" strike="noStrike">
              <a:solidFill>
                <a:srgbClr val="000000"/>
              </a:solidFill>
              <a:latin typeface="Times New Roman"/>
              <a:ea typeface="Times New Roman"/>
              <a:cs typeface="Times New Roman"/>
              <a:sym typeface="Times New Roman"/>
            </a:endParaRPr>
          </a:p>
          <a:p>
            <a:pPr indent="469265"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is the confidence on an outcome given just the context</a:t>
            </a:r>
            <a:endParaRPr/>
          </a:p>
        </p:txBody>
      </p:sp>
      <p:sp>
        <p:nvSpPr>
          <p:cNvPr id="981" name="Shape 981"/>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982" name="Shape 982"/>
          <p:cNvSpPr/>
          <p:nvPr/>
        </p:nvSpPr>
        <p:spPr>
          <a:xfrm>
            <a:off x="895742" y="4274532"/>
            <a:ext cx="7352515" cy="370839"/>
          </a:xfrm>
          <a:prstGeom prst="rect">
            <a:avLst/>
          </a:prstGeom>
          <a:noFill/>
          <a:ln>
            <a:noFill/>
          </a:ln>
        </p:spPr>
        <p:txBody>
          <a:bodyPr anchorCtr="0" anchor="t" bIns="45700" lIns="45700" spcFirstLastPara="1" rIns="45700" wrap="square" tIns="45700">
            <a:noAutofit/>
          </a:bodyPr>
          <a:lstStyle/>
          <a:p>
            <a:pPr indent="12700" lvl="0" marL="0" marR="0" rtl="0" algn="l">
              <a:lnSpc>
                <a:spcPct val="100000"/>
              </a:lnSpc>
              <a:spcBef>
                <a:spcPts val="0"/>
              </a:spcBef>
              <a:spcAft>
                <a:spcPts val="0"/>
              </a:spcAft>
              <a:buClr>
                <a:srgbClr val="993F3D"/>
              </a:buClr>
              <a:buSzPts val="1800"/>
              <a:buFont typeface="Calibri"/>
              <a:buNone/>
            </a:pPr>
            <a:r>
              <a:rPr b="1" i="0" lang="en-US" sz="1800" u="none" cap="none" strike="noStrike">
                <a:solidFill>
                  <a:srgbClr val="993F3D"/>
                </a:solidFill>
                <a:latin typeface="Calibri"/>
                <a:ea typeface="Calibri"/>
                <a:cs typeface="Calibri"/>
                <a:sym typeface="Calibri"/>
              </a:rPr>
              <a:t>conf(A, B → C) essentially estimates the P(C|A,B) class probability</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6" name="Shape 986"/>
        <p:cNvGrpSpPr/>
        <p:nvPr/>
      </p:nvGrpSpPr>
      <p:grpSpPr>
        <a:xfrm>
          <a:off x="0" y="0"/>
          <a:ext cx="0" cy="0"/>
          <a:chOff x="0" y="0"/>
          <a:chExt cx="0" cy="0"/>
        </a:xfrm>
      </p:grpSpPr>
      <p:sp>
        <p:nvSpPr>
          <p:cNvPr id="987" name="Shape 987"/>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Problem with calculating </a:t>
            </a:r>
            <a:r>
              <a:rPr b="0" i="0" lang="en-US" sz="2800" u="none" cap="none" strike="noStrike">
                <a:solidFill>
                  <a:srgbClr val="664F81"/>
                </a:solidFill>
                <a:latin typeface="Arial"/>
                <a:ea typeface="Arial"/>
                <a:cs typeface="Arial"/>
                <a:sym typeface="Arial"/>
              </a:rPr>
              <a:t>elift</a:t>
            </a:r>
            <a:endParaRPr/>
          </a:p>
        </p:txBody>
      </p:sp>
      <p:sp>
        <p:nvSpPr>
          <p:cNvPr id="988" name="Shape 988"/>
          <p:cNvSpPr/>
          <p:nvPr/>
        </p:nvSpPr>
        <p:spPr>
          <a:xfrm>
            <a:off x="384723" y="1216355"/>
            <a:ext cx="7160260" cy="259222"/>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Let A be the protected attributes, B the context (unprotected attributes)</a:t>
            </a:r>
            <a:endParaRPr/>
          </a:p>
        </p:txBody>
      </p:sp>
      <p:sp>
        <p:nvSpPr>
          <p:cNvPr id="989" name="Shape 989"/>
          <p:cNvSpPr/>
          <p:nvPr/>
        </p:nvSpPr>
        <p:spPr>
          <a:xfrm>
            <a:off x="393498" y="1699282"/>
            <a:ext cx="7752083" cy="1643523"/>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Suppose we have a way of computing P(benefit=deny|...)</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Suppose we use it to classify people: P(benefit=deny|...) ≥ θ </a:t>
            </a:r>
            <a:r>
              <a:rPr b="0" i="0" lang="en-US" sz="1800" u="none" cap="none" strike="noStrike">
                <a:solidFill>
                  <a:srgbClr val="595959"/>
                </a:solidFill>
                <a:latin typeface="MS PGothic"/>
                <a:ea typeface="MS PGothic"/>
                <a:cs typeface="MS PGothic"/>
                <a:sym typeface="MS PGothic"/>
              </a:rPr>
              <a:t>⇒ </a:t>
            </a:r>
            <a:r>
              <a:rPr b="0" i="0" lang="en-US" sz="1800" u="none" cap="none" strike="noStrike">
                <a:solidFill>
                  <a:srgbClr val="595959"/>
                </a:solidFill>
                <a:latin typeface="Arial"/>
                <a:ea typeface="Arial"/>
                <a:cs typeface="Arial"/>
                <a:sym typeface="Arial"/>
              </a:rPr>
              <a:t>deny_benefit</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If P(benefit=deny|A, B) / P(benefit=deny|B) ≥ α, then we could say that the classifier is α-discriminatory</a:t>
            </a:r>
            <a:endParaRPr/>
          </a:p>
        </p:txBody>
      </p:sp>
      <p:sp>
        <p:nvSpPr>
          <p:cNvPr id="990" name="Shape 990"/>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991" name="Shape 991"/>
          <p:cNvSpPr/>
          <p:nvPr/>
        </p:nvSpPr>
        <p:spPr>
          <a:xfrm>
            <a:off x="581268" y="3958616"/>
            <a:ext cx="7666988" cy="370839"/>
          </a:xfrm>
          <a:prstGeom prst="rect">
            <a:avLst/>
          </a:prstGeom>
          <a:noFill/>
          <a:ln>
            <a:noFill/>
          </a:ln>
        </p:spPr>
        <p:txBody>
          <a:bodyPr anchorCtr="0" anchor="t" bIns="45700" lIns="45700" spcFirstLastPara="1" rIns="45700" wrap="square" tIns="45700">
            <a:noAutofit/>
          </a:bodyPr>
          <a:lstStyle/>
          <a:p>
            <a:pPr indent="12700" lvl="0" marL="0" marR="0" rtl="0" algn="l">
              <a:lnSpc>
                <a:spcPct val="100000"/>
              </a:lnSpc>
              <a:spcBef>
                <a:spcPts val="0"/>
              </a:spcBef>
              <a:spcAft>
                <a:spcPts val="0"/>
              </a:spcAft>
              <a:buClr>
                <a:srgbClr val="993F3D"/>
              </a:buClr>
              <a:buSzPts val="1800"/>
              <a:buFont typeface="Calibri"/>
              <a:buNone/>
            </a:pPr>
            <a:r>
              <a:rPr b="1" i="0" lang="en-US" sz="1800" u="none" cap="none" strike="noStrike">
                <a:solidFill>
                  <a:srgbClr val="993F3D"/>
                </a:solidFill>
                <a:latin typeface="Calibri"/>
                <a:ea typeface="Calibri"/>
                <a:cs typeface="Calibri"/>
                <a:sym typeface="Calibri"/>
              </a:rPr>
              <a:t>elift assumes that attributes in A, B item sets are independent from each other</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5" name="Shape 995"/>
        <p:cNvGrpSpPr/>
        <p:nvPr/>
      </p:nvGrpSpPr>
      <p:grpSpPr>
        <a:xfrm>
          <a:off x="0" y="0"/>
          <a:ext cx="0" cy="0"/>
          <a:chOff x="0" y="0"/>
          <a:chExt cx="0" cy="0"/>
        </a:xfrm>
      </p:grpSpPr>
      <p:sp>
        <p:nvSpPr>
          <p:cNvPr id="996" name="Shape 996"/>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Extending the </a:t>
            </a:r>
            <a:r>
              <a:rPr b="0" i="0" lang="en-US" sz="2800" u="none" cap="none" strike="noStrike">
                <a:solidFill>
                  <a:srgbClr val="664F81"/>
                </a:solidFill>
                <a:latin typeface="Arial"/>
                <a:ea typeface="Arial"/>
                <a:cs typeface="Arial"/>
                <a:sym typeface="Arial"/>
              </a:rPr>
              <a:t>elift</a:t>
            </a:r>
            <a:r>
              <a:rPr b="0" i="1" lang="en-US" sz="2800" u="none" cap="none" strike="noStrike">
                <a:solidFill>
                  <a:srgbClr val="664F81"/>
                </a:solidFill>
                <a:latin typeface="Arial"/>
                <a:ea typeface="Arial"/>
                <a:cs typeface="Arial"/>
                <a:sym typeface="Arial"/>
              </a:rPr>
              <a:t> </a:t>
            </a:r>
            <a:r>
              <a:rPr b="0" i="0" lang="en-US" sz="2800" u="none" cap="none" strike="noStrike">
                <a:solidFill>
                  <a:srgbClr val="664F81"/>
                </a:solidFill>
                <a:latin typeface="Palatino"/>
                <a:ea typeface="Palatino"/>
                <a:cs typeface="Palatino"/>
                <a:sym typeface="Palatino"/>
              </a:rPr>
              <a:t>idea</a:t>
            </a:r>
            <a:endParaRPr/>
          </a:p>
        </p:txBody>
      </p:sp>
      <p:sp>
        <p:nvSpPr>
          <p:cNvPr id="997" name="Shape 997"/>
          <p:cNvSpPr/>
          <p:nvPr/>
        </p:nvSpPr>
        <p:spPr>
          <a:xfrm>
            <a:off x="384723" y="1216354"/>
            <a:ext cx="8244841" cy="2909960"/>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Let A be the protected attributes, B the context (unprotected attributes)</a:t>
            </a:r>
            <a:endParaRPr/>
          </a:p>
          <a:p>
            <a:pPr indent="12700" lvl="0" marL="0" marR="0" rtl="0" algn="l">
              <a:lnSpc>
                <a:spcPct val="100000"/>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12700" lvl="0" marL="0" marR="5080" rtl="0" algn="l">
              <a:lnSpc>
                <a:spcPct val="187500"/>
              </a:lnSpc>
              <a:spcBef>
                <a:spcPts val="0"/>
              </a:spcBef>
              <a:spcAft>
                <a:spcPts val="0"/>
              </a:spcAft>
              <a:buClr>
                <a:srgbClr val="A50021"/>
              </a:buClr>
              <a:buSzPts val="1800"/>
              <a:buFont typeface="Arial"/>
              <a:buNone/>
            </a:pPr>
            <a:r>
              <a:rPr b="0" i="0" lang="en-US" sz="1800" u="none" cap="none" strike="noStrike">
                <a:solidFill>
                  <a:srgbClr val="A50021"/>
                </a:solidFill>
                <a:latin typeface="Arial"/>
                <a:ea typeface="Arial"/>
                <a:cs typeface="Arial"/>
                <a:sym typeface="Arial"/>
              </a:rPr>
              <a:t>Let R be "redlining" attributes, which are correlated with the protected attributes A  </a:t>
            </a:r>
            <a:r>
              <a:rPr b="0" i="0" lang="en-US" sz="1800" u="none" cap="none" strike="noStrike">
                <a:solidFill>
                  <a:srgbClr val="595959"/>
                </a:solidFill>
                <a:latin typeface="Arial"/>
                <a:ea typeface="Arial"/>
                <a:cs typeface="Arial"/>
                <a:sym typeface="Arial"/>
              </a:rPr>
              <a:t>Suppose we have a way of computing P(benefit=deny|...)</a:t>
            </a:r>
            <a:endParaRPr b="0" i="0" sz="1600" u="none" cap="none" strike="noStrike">
              <a:solidFill>
                <a:srgbClr val="000000"/>
              </a:solidFill>
              <a:latin typeface="Times New Roman"/>
              <a:ea typeface="Times New Roman"/>
              <a:cs typeface="Times New Roman"/>
              <a:sym typeface="Times New Roman"/>
            </a:endParaRPr>
          </a:p>
          <a:p>
            <a:pPr indent="12700" lvl="0" marL="0" marR="0" rtl="0" algn="l">
              <a:lnSpc>
                <a:spcPct val="100000"/>
              </a:lnSpc>
              <a:spcBef>
                <a:spcPts val="0"/>
              </a:spcBef>
              <a:spcAft>
                <a:spcPts val="0"/>
              </a:spcAft>
              <a:buClr>
                <a:srgbClr val="595959"/>
              </a:buClr>
              <a:buSzPts val="1800"/>
              <a:buFont typeface="Arial"/>
              <a:buNone/>
            </a:pPr>
            <a:r>
              <a:rPr b="0" i="0" lang="en-US" sz="1800" u="none" cap="none" strike="noStrike">
                <a:solidFill>
                  <a:srgbClr val="595959"/>
                </a:solidFill>
                <a:latin typeface="Arial"/>
                <a:ea typeface="Arial"/>
                <a:cs typeface="Arial"/>
                <a:sym typeface="Arial"/>
              </a:rPr>
              <a:t>Suppose we use it to classify people: P(benefit=deny|...) ≥ θ </a:t>
            </a:r>
            <a:r>
              <a:rPr b="0" i="0" lang="en-US" sz="1800" u="none" cap="none" strike="noStrike">
                <a:solidFill>
                  <a:srgbClr val="595959"/>
                </a:solidFill>
                <a:latin typeface="MS PGothic"/>
                <a:ea typeface="MS PGothic"/>
                <a:cs typeface="MS PGothic"/>
                <a:sym typeface="MS PGothic"/>
              </a:rPr>
              <a:t>⇒ </a:t>
            </a:r>
            <a:r>
              <a:rPr b="0" i="0" lang="en-US" sz="1800" u="none" cap="none" strike="noStrike">
                <a:solidFill>
                  <a:srgbClr val="595959"/>
                </a:solidFill>
                <a:latin typeface="Arial"/>
                <a:ea typeface="Arial"/>
                <a:cs typeface="Arial"/>
                <a:sym typeface="Arial"/>
              </a:rPr>
              <a:t>deny_benefit</a:t>
            </a:r>
            <a:endParaRPr/>
          </a:p>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595959"/>
              </a:solidFill>
              <a:latin typeface="Arial"/>
              <a:ea typeface="Arial"/>
              <a:cs typeface="Arial"/>
              <a:sym typeface="Arial"/>
            </a:endParaRPr>
          </a:p>
          <a:p>
            <a:pPr indent="12700" lvl="0" marL="0" marR="0" rtl="0" algn="l">
              <a:lnSpc>
                <a:spcPct val="100000"/>
              </a:lnSpc>
              <a:spcBef>
                <a:spcPts val="0"/>
              </a:spcBef>
              <a:spcAft>
                <a:spcPts val="0"/>
              </a:spcAft>
              <a:buClr>
                <a:srgbClr val="595959"/>
              </a:buClr>
              <a:buSzPts val="1800"/>
              <a:buFont typeface="Arial"/>
              <a:buNone/>
            </a:pPr>
            <a:r>
              <a:rPr b="1" i="0" lang="en-US" sz="1800" u="none" cap="none" strike="noStrike">
                <a:solidFill>
                  <a:srgbClr val="595959"/>
                </a:solidFill>
                <a:latin typeface="Arial"/>
                <a:ea typeface="Arial"/>
                <a:cs typeface="Arial"/>
                <a:sym typeface="Arial"/>
              </a:rPr>
              <a:t>If P(benefit=deny|A, B, </a:t>
            </a:r>
            <a:r>
              <a:rPr b="1" i="0" lang="en-US" sz="1800" u="none" cap="none" strike="noStrike">
                <a:solidFill>
                  <a:srgbClr val="A50021"/>
                </a:solidFill>
                <a:latin typeface="Arial"/>
                <a:ea typeface="Arial"/>
                <a:cs typeface="Arial"/>
                <a:sym typeface="Arial"/>
              </a:rPr>
              <a:t>R</a:t>
            </a:r>
            <a:r>
              <a:rPr b="1" i="0" lang="en-US" sz="1800" u="none" cap="none" strike="noStrike">
                <a:solidFill>
                  <a:srgbClr val="595959"/>
                </a:solidFill>
                <a:latin typeface="Arial"/>
                <a:ea typeface="Arial"/>
                <a:cs typeface="Arial"/>
                <a:sym typeface="Arial"/>
              </a:rPr>
              <a:t>) / P(benefit=deny|B) ≥ α,</a:t>
            </a:r>
            <a:endParaRPr/>
          </a:p>
          <a:p>
            <a:pPr indent="0" lvl="0" marL="0" marR="0" rtl="0" algn="l">
              <a:lnSpc>
                <a:spcPct val="100000"/>
              </a:lnSpc>
              <a:spcBef>
                <a:spcPts val="0"/>
              </a:spcBef>
              <a:spcAft>
                <a:spcPts val="0"/>
              </a:spcAft>
              <a:buClr>
                <a:srgbClr val="000000"/>
              </a:buClr>
              <a:buSzPts val="1800"/>
              <a:buFont typeface="Times New Roman"/>
              <a:buNone/>
            </a:pPr>
            <a:r>
              <a:t/>
            </a:r>
            <a:endParaRPr b="1" i="0" sz="1800" u="none" cap="none" strike="noStrike">
              <a:solidFill>
                <a:srgbClr val="595959"/>
              </a:solidFill>
              <a:latin typeface="Arial"/>
              <a:ea typeface="Arial"/>
              <a:cs typeface="Arial"/>
              <a:sym typeface="Arial"/>
            </a:endParaRPr>
          </a:p>
          <a:p>
            <a:pPr indent="469265" lvl="0" marL="0" marR="0" rtl="0" algn="l">
              <a:lnSpc>
                <a:spcPct val="100000"/>
              </a:lnSpc>
              <a:spcBef>
                <a:spcPts val="0"/>
              </a:spcBef>
              <a:spcAft>
                <a:spcPts val="0"/>
              </a:spcAft>
              <a:buClr>
                <a:srgbClr val="FF0000"/>
              </a:buClr>
              <a:buSzPts val="1800"/>
              <a:buFont typeface="Arial"/>
              <a:buNone/>
            </a:pPr>
            <a:r>
              <a:rPr b="1" i="0" lang="en-US" sz="1800" u="none" cap="none" strike="noStrike">
                <a:solidFill>
                  <a:srgbClr val="FF0000"/>
                </a:solidFill>
                <a:latin typeface="Arial"/>
                <a:ea typeface="Arial"/>
                <a:cs typeface="Arial"/>
                <a:sym typeface="Arial"/>
              </a:rPr>
              <a:t>then we could say that the classifier is α-discriminatory</a:t>
            </a:r>
            <a:endParaRPr/>
          </a:p>
        </p:txBody>
      </p:sp>
      <p:sp>
        <p:nvSpPr>
          <p:cNvPr id="998" name="Shape 99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2" name="Shape 1002"/>
        <p:cNvGrpSpPr/>
        <p:nvPr/>
      </p:nvGrpSpPr>
      <p:grpSpPr>
        <a:xfrm>
          <a:off x="0" y="0"/>
          <a:ext cx="0" cy="0"/>
          <a:chOff x="0" y="0"/>
          <a:chExt cx="0" cy="0"/>
        </a:xfrm>
      </p:grpSpPr>
      <p:sp>
        <p:nvSpPr>
          <p:cNvPr id="1003" name="Shape 1003"/>
          <p:cNvSpPr/>
          <p:nvPr/>
        </p:nvSpPr>
        <p:spPr>
          <a:xfrm>
            <a:off x="475247" y="1176349"/>
            <a:ext cx="8137526" cy="1198254"/>
          </a:xfrm>
          <a:prstGeom prst="rect">
            <a:avLst/>
          </a:prstGeom>
          <a:noFill/>
          <a:ln>
            <a:noFill/>
          </a:ln>
        </p:spPr>
        <p:txBody>
          <a:bodyPr anchorCtr="0" anchor="t" bIns="0" lIns="0" spcFirstLastPara="1" rIns="0" wrap="square" tIns="0">
            <a:noAutofit/>
          </a:bodyPr>
          <a:lstStyle/>
          <a:p>
            <a:pPr indent="-366395" lvl="0" marL="379095" marR="404495"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Bayesian networks estimate the probability </a:t>
            </a:r>
            <a:r>
              <a:rPr b="0" i="1" lang="en-US" sz="1800" u="none" cap="none" strike="noStrike">
                <a:solidFill>
                  <a:srgbClr val="595959"/>
                </a:solidFill>
                <a:latin typeface="Arial"/>
                <a:ea typeface="Arial"/>
                <a:cs typeface="Arial"/>
                <a:sym typeface="Arial"/>
              </a:rPr>
              <a:t>P(A, B, C) </a:t>
            </a:r>
            <a:r>
              <a:rPr b="0" i="0" lang="en-US" sz="1800" u="none" cap="none" strike="noStrike">
                <a:solidFill>
                  <a:srgbClr val="595959"/>
                </a:solidFill>
                <a:latin typeface="Arial"/>
                <a:ea typeface="Arial"/>
                <a:cs typeface="Arial"/>
                <a:sym typeface="Arial"/>
              </a:rPr>
              <a:t>by capturing the  conditional dependencies between the attributes within the sets </a:t>
            </a:r>
            <a:r>
              <a:rPr b="0" i="1" lang="en-US" sz="1800" u="none" cap="none" strike="noStrike">
                <a:solidFill>
                  <a:srgbClr val="595959"/>
                </a:solidFill>
                <a:latin typeface="Arial"/>
                <a:ea typeface="Arial"/>
                <a:cs typeface="Arial"/>
                <a:sym typeface="Arial"/>
              </a:rPr>
              <a:t>A </a:t>
            </a:r>
            <a:r>
              <a:rPr b="0" i="0" lang="en-US" sz="1800" u="none" cap="none" strike="noStrike">
                <a:solidFill>
                  <a:srgbClr val="595959"/>
                </a:solidFill>
                <a:latin typeface="Arial"/>
                <a:ea typeface="Arial"/>
                <a:cs typeface="Arial"/>
                <a:sym typeface="Arial"/>
              </a:rPr>
              <a:t>and </a:t>
            </a:r>
            <a:r>
              <a:rPr b="0" i="1" lang="en-US" sz="1800" u="none" cap="none" strike="noStrike">
                <a:solidFill>
                  <a:srgbClr val="595959"/>
                </a:solidFill>
                <a:latin typeface="Arial"/>
                <a:ea typeface="Arial"/>
                <a:cs typeface="Arial"/>
                <a:sym typeface="Arial"/>
              </a:rPr>
              <a:t>B</a:t>
            </a:r>
            <a:r>
              <a:rPr b="0" i="0" lang="en-US" sz="1800" u="none" cap="none" strike="noStrike">
                <a:solidFill>
                  <a:srgbClr val="595959"/>
                </a:solidFill>
                <a:latin typeface="Arial"/>
                <a:ea typeface="Arial"/>
                <a:cs typeface="Arial"/>
                <a:sym typeface="Arial"/>
              </a:rPr>
              <a:t>.</a:t>
            </a:r>
            <a:endParaRPr/>
          </a:p>
          <a:p>
            <a:pPr indent="-252095" lvl="0" marL="379095" marR="404495" rtl="0" algn="l">
              <a:lnSpc>
                <a:spcPct val="114599"/>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404495" rtl="0" algn="l">
              <a:lnSpc>
                <a:spcPct val="114599"/>
              </a:lnSpc>
              <a:spcBef>
                <a:spcPts val="100"/>
              </a:spcBef>
              <a:spcAft>
                <a:spcPts val="0"/>
              </a:spcAft>
              <a:buClr>
                <a:srgbClr val="595959"/>
              </a:buClr>
              <a:buSzPts val="1800"/>
              <a:buFont typeface="Arial"/>
              <a:buChar char="●"/>
            </a:pPr>
            <a:r>
              <a:rPr b="0" i="1" lang="en-US" sz="1800" u="none" cap="none" strike="noStrike">
                <a:solidFill>
                  <a:srgbClr val="595959"/>
                </a:solidFill>
                <a:latin typeface="Arial"/>
                <a:ea typeface="Arial"/>
                <a:cs typeface="Arial"/>
                <a:sym typeface="Arial"/>
              </a:rPr>
              <a:t>P(C|A,B) </a:t>
            </a:r>
            <a:r>
              <a:rPr b="0" i="0" lang="en-US" sz="1800" u="none" cap="none" strike="noStrike">
                <a:solidFill>
                  <a:srgbClr val="595959"/>
                </a:solidFill>
                <a:latin typeface="Arial"/>
                <a:ea typeface="Arial"/>
                <a:cs typeface="Arial"/>
                <a:sym typeface="Arial"/>
              </a:rPr>
              <a:t>class probability can be derived from the </a:t>
            </a:r>
            <a:r>
              <a:rPr b="0" i="0" lang="en-US" sz="1800" u="none" cap="none" strike="noStrike">
                <a:solidFill>
                  <a:srgbClr val="993F3D"/>
                </a:solidFill>
                <a:latin typeface="Arial"/>
                <a:ea typeface="Arial"/>
                <a:cs typeface="Arial"/>
                <a:sym typeface="Arial"/>
              </a:rPr>
              <a:t>Bayes' theorem</a:t>
            </a:r>
            <a:endParaRPr/>
          </a:p>
        </p:txBody>
      </p:sp>
      <p:sp>
        <p:nvSpPr>
          <p:cNvPr id="1004" name="Shape 1004"/>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Bayesian networks</a:t>
            </a:r>
            <a:endParaRPr/>
          </a:p>
        </p:txBody>
      </p:sp>
      <p:sp>
        <p:nvSpPr>
          <p:cNvPr id="1005" name="Shape 100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
        <p:nvSpPr>
          <p:cNvPr id="1006" name="Shape 1006"/>
          <p:cNvSpPr/>
          <p:nvPr/>
        </p:nvSpPr>
        <p:spPr>
          <a:xfrm>
            <a:off x="912381" y="3020586"/>
            <a:ext cx="2475313" cy="675639"/>
          </a:xfrm>
          <a:prstGeom prst="rect">
            <a:avLst/>
          </a:prstGeom>
          <a:noFill/>
          <a:ln>
            <a:noFill/>
          </a:ln>
        </p:spPr>
        <p:txBody>
          <a:bodyPr anchorCtr="0" anchor="t" bIns="45700" lIns="45700" spcFirstLastPara="1" rIns="45700" wrap="square" tIns="45700">
            <a:noAutofit/>
          </a:bodyPr>
          <a:lstStyle/>
          <a:p>
            <a:pPr indent="-257175" lvl="0" marL="257175" marR="0" rtl="0" algn="l">
              <a:lnSpc>
                <a:spcPct val="100000"/>
              </a:lnSpc>
              <a:spcBef>
                <a:spcPts val="0"/>
              </a:spcBef>
              <a:spcAft>
                <a:spcPts val="0"/>
              </a:spcAft>
              <a:buClr>
                <a:srgbClr val="000000"/>
              </a:buClr>
              <a:buSzPts val="1900"/>
              <a:buFont typeface="Helvetica Neue"/>
              <a:buNone/>
            </a:pPr>
            <a:r>
              <a:rPr b="0" i="0" lang="en-US" sz="1900" u="none" cap="none" strike="noStrike">
                <a:solidFill>
                  <a:srgbClr val="000000"/>
                </a:solidFill>
                <a:latin typeface="Helvetica Neue"/>
                <a:ea typeface="Helvetica Neue"/>
                <a:cs typeface="Helvetica Neue"/>
                <a:sym typeface="Helvetica Neue"/>
              </a:rPr>
              <a:t>P(Y|X)  =  P(X|Y)P(Y)</a:t>
            </a:r>
            <a:endParaRPr/>
          </a:p>
          <a:p>
            <a:pPr indent="1588769" lvl="3" marL="0" marR="0" rtl="0" algn="l">
              <a:lnSpc>
                <a:spcPct val="100000"/>
              </a:lnSpc>
              <a:spcBef>
                <a:spcPts val="0"/>
              </a:spcBef>
              <a:spcAft>
                <a:spcPts val="0"/>
              </a:spcAft>
              <a:buClr>
                <a:srgbClr val="000000"/>
              </a:buClr>
              <a:buSzPts val="1900"/>
              <a:buFont typeface="Helvetica Neue"/>
              <a:buNone/>
            </a:pPr>
            <a:r>
              <a:rPr b="0" i="0" lang="en-US" sz="1900" u="none" cap="none" strike="noStrike">
                <a:solidFill>
                  <a:srgbClr val="000000"/>
                </a:solidFill>
                <a:latin typeface="Helvetica Neue"/>
                <a:ea typeface="Helvetica Neue"/>
                <a:cs typeface="Helvetica Neue"/>
                <a:sym typeface="Helvetica Neue"/>
              </a:rPr>
              <a:t>P(X)</a:t>
            </a:r>
            <a:endParaRPr/>
          </a:p>
        </p:txBody>
      </p:sp>
      <p:cxnSp>
        <p:nvCxnSpPr>
          <p:cNvPr id="1007" name="Shape 1007"/>
          <p:cNvCxnSpPr/>
          <p:nvPr/>
        </p:nvCxnSpPr>
        <p:spPr>
          <a:xfrm>
            <a:off x="2027563" y="3358405"/>
            <a:ext cx="1273823" cy="2"/>
          </a:xfrm>
          <a:prstGeom prst="straightConnector1">
            <a:avLst/>
          </a:prstGeom>
          <a:noFill/>
          <a:ln cap="flat" cmpd="sng" w="25400">
            <a:solidFill>
              <a:srgbClr val="000000"/>
            </a:solidFill>
            <a:prstDash val="solid"/>
            <a:round/>
            <a:headEnd len="med" w="med" type="none"/>
            <a:tailEnd len="med" w="med" type="none"/>
          </a:ln>
        </p:spPr>
      </p:cxnSp>
      <p:sp>
        <p:nvSpPr>
          <p:cNvPr id="1008" name="Shape 1008"/>
          <p:cNvSpPr/>
          <p:nvPr/>
        </p:nvSpPr>
        <p:spPr>
          <a:xfrm>
            <a:off x="4342358" y="2976259"/>
            <a:ext cx="3806090" cy="764291"/>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P(Y|X,E)  =  P(X|Y,E) P(Y|E)</a:t>
            </a:r>
            <a:endParaRPr/>
          </a:p>
          <a:p>
            <a:pPr indent="1828800" lvl="4"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   P(X|E)</a:t>
            </a:r>
            <a:endParaRPr/>
          </a:p>
        </p:txBody>
      </p:sp>
      <p:cxnSp>
        <p:nvCxnSpPr>
          <p:cNvPr id="1009" name="Shape 1009"/>
          <p:cNvCxnSpPr/>
          <p:nvPr/>
        </p:nvCxnSpPr>
        <p:spPr>
          <a:xfrm>
            <a:off x="6012755" y="3358405"/>
            <a:ext cx="1963505" cy="2"/>
          </a:xfrm>
          <a:prstGeom prst="straightConnector1">
            <a:avLst/>
          </a:prstGeom>
          <a:noFill/>
          <a:ln cap="flat" cmpd="sng" w="25400">
            <a:solidFill>
              <a:srgbClr val="000000"/>
            </a:solidFill>
            <a:prstDash val="solid"/>
            <a:round/>
            <a:headEnd len="med" w="med" type="none"/>
            <a:tailEnd len="med" w="med" type="none"/>
          </a:ln>
        </p:spPr>
      </p:cxn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3" name="Shape 1013"/>
        <p:cNvGrpSpPr/>
        <p:nvPr/>
      </p:nvGrpSpPr>
      <p:grpSpPr>
        <a:xfrm>
          <a:off x="0" y="0"/>
          <a:ext cx="0" cy="0"/>
          <a:chOff x="0" y="0"/>
          <a:chExt cx="0" cy="0"/>
        </a:xfrm>
      </p:grpSpPr>
      <p:sp>
        <p:nvSpPr>
          <p:cNvPr id="1014" name="Shape 1014"/>
          <p:cNvSpPr txBox="1"/>
          <p:nvPr>
            <p:ph idx="4294967295" type="ctrTitle"/>
          </p:nvPr>
        </p:nvSpPr>
        <p:spPr>
          <a:xfrm>
            <a:off x="384723" y="503825"/>
            <a:ext cx="8374551" cy="4521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600"/>
              <a:buFont typeface="Palatino"/>
              <a:buNone/>
            </a:pPr>
            <a:r>
              <a:rPr b="0" i="0" lang="en-US" sz="2600" u="none" cap="none" strike="noStrike">
                <a:solidFill>
                  <a:srgbClr val="664F81"/>
                </a:solidFill>
                <a:latin typeface="Palatino"/>
                <a:ea typeface="Palatino"/>
                <a:cs typeface="Palatino"/>
                <a:sym typeface="Palatino"/>
              </a:rPr>
              <a:t>Bayesian networks</a:t>
            </a:r>
            <a:endParaRPr/>
          </a:p>
        </p:txBody>
      </p:sp>
      <p:sp>
        <p:nvSpPr>
          <p:cNvPr id="1015" name="Shape 101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1016" name="Shape 1016"/>
          <p:cNvPicPr preferRelativeResize="0"/>
          <p:nvPr/>
        </p:nvPicPr>
        <p:blipFill rotWithShape="1">
          <a:blip r:embed="rId3">
            <a:alphaModFix/>
          </a:blip>
          <a:srcRect b="0" l="0" r="0" t="0"/>
          <a:stretch/>
        </p:blipFill>
        <p:spPr>
          <a:xfrm>
            <a:off x="4352604" y="1309231"/>
            <a:ext cx="4467377" cy="2525038"/>
          </a:xfrm>
          <a:prstGeom prst="rect">
            <a:avLst/>
          </a:prstGeom>
          <a:noFill/>
          <a:ln>
            <a:noFill/>
          </a:ln>
        </p:spPr>
      </p:pic>
      <p:sp>
        <p:nvSpPr>
          <p:cNvPr id="1017" name="Shape 1017"/>
          <p:cNvSpPr/>
          <p:nvPr/>
        </p:nvSpPr>
        <p:spPr>
          <a:xfrm>
            <a:off x="341414" y="1088272"/>
            <a:ext cx="3845637" cy="9296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Suppose that there are two events which could cause grass to be wet: either the sprinkler is on or it's raining. </a:t>
            </a:r>
            <a:endParaRPr/>
          </a:p>
        </p:txBody>
      </p:sp>
      <p:sp>
        <p:nvSpPr>
          <p:cNvPr id="1018" name="Shape 1018"/>
          <p:cNvSpPr/>
          <p:nvPr/>
        </p:nvSpPr>
        <p:spPr>
          <a:xfrm>
            <a:off x="339647" y="2150242"/>
            <a:ext cx="4063107" cy="6502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Then the situation can be modeled with a Bayesian network (shown to the right)</a:t>
            </a:r>
            <a:endParaRPr/>
          </a:p>
        </p:txBody>
      </p:sp>
      <p:sp>
        <p:nvSpPr>
          <p:cNvPr id="1019" name="Shape 1019"/>
          <p:cNvSpPr/>
          <p:nvPr/>
        </p:nvSpPr>
        <p:spPr>
          <a:xfrm>
            <a:off x="348285" y="2932809"/>
            <a:ext cx="4933898" cy="14884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 joint probability function is:</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Pr ( G , S , R ) = Pr ( G | S , R ) Pr ( S | R ) Pr ( R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where G = Grass wet (yes/no), S = Sprinkler turned on (yes/no), and R = Raining (yes/no).</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3" name="Shape 1023"/>
        <p:cNvGrpSpPr/>
        <p:nvPr/>
      </p:nvGrpSpPr>
      <p:grpSpPr>
        <a:xfrm>
          <a:off x="0" y="0"/>
          <a:ext cx="0" cy="0"/>
          <a:chOff x="0" y="0"/>
          <a:chExt cx="0" cy="0"/>
        </a:xfrm>
      </p:grpSpPr>
      <p:sp>
        <p:nvSpPr>
          <p:cNvPr id="1024" name="Shape 1024"/>
          <p:cNvSpPr txBox="1"/>
          <p:nvPr>
            <p:ph idx="4294967295" type="ctrTitle"/>
          </p:nvPr>
        </p:nvSpPr>
        <p:spPr>
          <a:xfrm>
            <a:off x="384723" y="503825"/>
            <a:ext cx="8374551" cy="4521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64F81"/>
              </a:buClr>
              <a:buSzPts val="2600"/>
              <a:buFont typeface="Palatino"/>
              <a:buNone/>
            </a:pPr>
            <a:r>
              <a:rPr b="0" i="0" lang="en-US" sz="2600" u="none" cap="none" strike="noStrike">
                <a:solidFill>
                  <a:srgbClr val="664F81"/>
                </a:solidFill>
                <a:latin typeface="Palatino"/>
                <a:ea typeface="Palatino"/>
                <a:cs typeface="Palatino"/>
                <a:sym typeface="Palatino"/>
              </a:rPr>
              <a:t>Bayesian networks</a:t>
            </a:r>
            <a:endParaRPr/>
          </a:p>
        </p:txBody>
      </p:sp>
      <p:sp>
        <p:nvSpPr>
          <p:cNvPr id="1025" name="Shape 1025"/>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pic>
        <p:nvPicPr>
          <p:cNvPr id="1026" name="Shape 1026"/>
          <p:cNvPicPr preferRelativeResize="0"/>
          <p:nvPr/>
        </p:nvPicPr>
        <p:blipFill rotWithShape="1">
          <a:blip r:embed="rId3">
            <a:alphaModFix/>
          </a:blip>
          <a:srcRect b="0" l="0" r="0" t="0"/>
          <a:stretch/>
        </p:blipFill>
        <p:spPr>
          <a:xfrm>
            <a:off x="4396482" y="1002089"/>
            <a:ext cx="4467376" cy="2525041"/>
          </a:xfrm>
          <a:prstGeom prst="rect">
            <a:avLst/>
          </a:prstGeom>
          <a:noFill/>
          <a:ln>
            <a:noFill/>
          </a:ln>
        </p:spPr>
      </p:pic>
      <p:sp>
        <p:nvSpPr>
          <p:cNvPr id="1027" name="Shape 1027"/>
          <p:cNvSpPr/>
          <p:nvPr/>
        </p:nvSpPr>
        <p:spPr>
          <a:xfrm>
            <a:off x="341414" y="1088272"/>
            <a:ext cx="3845637" cy="9296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The model can answer questions like "What is the probability that it is raining, given the grass is wet?"</a:t>
            </a:r>
            <a:endParaRPr/>
          </a:p>
        </p:txBody>
      </p:sp>
      <p:pic>
        <p:nvPicPr>
          <p:cNvPr id="1028" name="Shape 1028"/>
          <p:cNvPicPr preferRelativeResize="0"/>
          <p:nvPr/>
        </p:nvPicPr>
        <p:blipFill rotWithShape="1">
          <a:blip r:embed="rId4">
            <a:alphaModFix/>
          </a:blip>
          <a:srcRect b="0" l="0" r="0" t="0"/>
          <a:stretch/>
        </p:blipFill>
        <p:spPr>
          <a:xfrm>
            <a:off x="338390" y="2167295"/>
            <a:ext cx="5172288" cy="580750"/>
          </a:xfrm>
          <a:prstGeom prst="rect">
            <a:avLst/>
          </a:prstGeom>
          <a:noFill/>
          <a:ln>
            <a:noFill/>
          </a:ln>
        </p:spPr>
      </p:pic>
      <p:sp>
        <p:nvSpPr>
          <p:cNvPr id="1029" name="Shape 1029"/>
          <p:cNvSpPr/>
          <p:nvPr/>
        </p:nvSpPr>
        <p:spPr>
          <a:xfrm>
            <a:off x="357138" y="2897425"/>
            <a:ext cx="5411164" cy="370839"/>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Using the conditional probability tables from the diagram</a:t>
            </a:r>
            <a:endParaRPr/>
          </a:p>
        </p:txBody>
      </p:sp>
      <p:pic>
        <p:nvPicPr>
          <p:cNvPr id="1030" name="Shape 1030"/>
          <p:cNvPicPr preferRelativeResize="0"/>
          <p:nvPr/>
        </p:nvPicPr>
        <p:blipFill rotWithShape="1">
          <a:blip r:embed="rId5">
            <a:alphaModFix/>
          </a:blip>
          <a:srcRect b="0" l="0" r="0" t="0"/>
          <a:stretch/>
        </p:blipFill>
        <p:spPr>
          <a:xfrm>
            <a:off x="310672" y="3484529"/>
            <a:ext cx="6954200" cy="882733"/>
          </a:xfrm>
          <a:prstGeom prst="rect">
            <a:avLst/>
          </a:prstGeom>
          <a:noFill/>
          <a:ln>
            <a:noFill/>
          </a:ln>
        </p:spPr>
      </p:pic>
      <p:pic>
        <p:nvPicPr>
          <p:cNvPr id="1031" name="Shape 1031"/>
          <p:cNvPicPr preferRelativeResize="0"/>
          <p:nvPr/>
        </p:nvPicPr>
        <p:blipFill rotWithShape="1">
          <a:blip r:embed="rId6">
            <a:alphaModFix/>
          </a:blip>
          <a:srcRect b="0" l="0" r="0" t="0"/>
          <a:stretch/>
        </p:blipFill>
        <p:spPr>
          <a:xfrm>
            <a:off x="285427" y="4374150"/>
            <a:ext cx="6699099" cy="496231"/>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5" name="Shape 1035"/>
        <p:cNvGrpSpPr/>
        <p:nvPr/>
      </p:nvGrpSpPr>
      <p:grpSpPr>
        <a:xfrm>
          <a:off x="0" y="0"/>
          <a:ext cx="0" cy="0"/>
          <a:chOff x="0" y="0"/>
          <a:chExt cx="0" cy="0"/>
        </a:xfrm>
      </p:grpSpPr>
      <p:sp>
        <p:nvSpPr>
          <p:cNvPr id="1036" name="Shape 1036"/>
          <p:cNvSpPr/>
          <p:nvPr/>
        </p:nvSpPr>
        <p:spPr>
          <a:xfrm>
            <a:off x="475247" y="1176350"/>
            <a:ext cx="8137526" cy="2670344"/>
          </a:xfrm>
          <a:prstGeom prst="rect">
            <a:avLst/>
          </a:prstGeom>
          <a:noFill/>
          <a:ln>
            <a:noFill/>
          </a:ln>
        </p:spPr>
        <p:txBody>
          <a:bodyPr anchorCtr="0" anchor="t" bIns="0" lIns="0" spcFirstLastPara="1" rIns="0" wrap="square" tIns="0">
            <a:noAutofit/>
          </a:bodyPr>
          <a:lstStyle/>
          <a:p>
            <a:pPr indent="-366395" lvl="0" marL="379095" marR="404495" rtl="0" algn="l">
              <a:lnSpc>
                <a:spcPct val="114599"/>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Bayesian networks can capture correlations between attributes</a:t>
            </a:r>
            <a:endParaRPr/>
          </a:p>
          <a:p>
            <a:pPr indent="-252094" lvl="0" marL="379094" marR="404495" rtl="0" algn="l">
              <a:lnSpc>
                <a:spcPct val="114599"/>
              </a:lnSpc>
              <a:spcBef>
                <a:spcPts val="10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624840" rtl="0" algn="l">
              <a:lnSpc>
                <a:spcPct val="133333"/>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The </a:t>
            </a:r>
            <a:r>
              <a:rPr b="0" i="1" lang="en-US" sz="1800" u="none" cap="none" strike="noStrike">
                <a:solidFill>
                  <a:srgbClr val="595959"/>
                </a:solidFill>
                <a:latin typeface="Arial"/>
                <a:ea typeface="Arial"/>
                <a:cs typeface="Arial"/>
                <a:sym typeface="Arial"/>
              </a:rPr>
              <a:t>elift </a:t>
            </a:r>
            <a:r>
              <a:rPr b="0" i="0" lang="en-US" sz="1800" u="none" cap="none" strike="noStrike">
                <a:solidFill>
                  <a:srgbClr val="595959"/>
                </a:solidFill>
                <a:latin typeface="Arial"/>
                <a:ea typeface="Arial"/>
                <a:cs typeface="Arial"/>
                <a:sym typeface="Arial"/>
              </a:rPr>
              <a:t>can be extended to </a:t>
            </a:r>
            <a:r>
              <a:rPr b="0" i="1" lang="en-US" sz="1800" u="none" cap="none" strike="noStrike">
                <a:solidFill>
                  <a:srgbClr val="595959"/>
                </a:solidFill>
                <a:latin typeface="Arial"/>
                <a:ea typeface="Arial"/>
                <a:cs typeface="Arial"/>
                <a:sym typeface="Arial"/>
              </a:rPr>
              <a:t>belift </a:t>
            </a:r>
            <a:r>
              <a:rPr b="0" i="0" lang="en-US" sz="1800" u="none" cap="none" strike="noStrike">
                <a:solidFill>
                  <a:srgbClr val="595959"/>
                </a:solidFill>
                <a:latin typeface="Arial"/>
                <a:ea typeface="Arial"/>
                <a:cs typeface="Arial"/>
                <a:sym typeface="Arial"/>
              </a:rPr>
              <a:t>by calculating the numerator and the  denominator probabilities with Bayesian networks</a:t>
            </a:r>
            <a:endParaRPr/>
          </a:p>
          <a:p>
            <a:pPr indent="-252095" lvl="0" marL="379095" marR="624840" rtl="0" algn="l">
              <a:lnSpc>
                <a:spcPct val="133333"/>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624840" rtl="0" algn="l">
              <a:lnSpc>
                <a:spcPct val="133333"/>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It identifies changes in decision making due to the usage of protected and redlining attributes</a:t>
            </a:r>
            <a:endParaRPr/>
          </a:p>
          <a:p>
            <a:pPr indent="-252094" lvl="0" marL="379094" marR="624840" rtl="0" algn="l">
              <a:lnSpc>
                <a:spcPct val="133333"/>
              </a:lnSpc>
              <a:spcBef>
                <a:spcPts val="0"/>
              </a:spcBef>
              <a:spcAft>
                <a:spcPts val="0"/>
              </a:spcAft>
              <a:buClr>
                <a:srgbClr val="595959"/>
              </a:buClr>
              <a:buSzPts val="1800"/>
              <a:buFont typeface="Arial"/>
              <a:buNone/>
            </a:pPr>
            <a:r>
              <a:t/>
            </a:r>
            <a:endParaRPr b="0" i="0" sz="1800" u="none" cap="none" strike="noStrike">
              <a:solidFill>
                <a:srgbClr val="595959"/>
              </a:solidFill>
              <a:latin typeface="Arial"/>
              <a:ea typeface="Arial"/>
              <a:cs typeface="Arial"/>
              <a:sym typeface="Arial"/>
            </a:endParaRPr>
          </a:p>
          <a:p>
            <a:pPr indent="-366395" lvl="0" marL="379095" marR="624840" rtl="0" algn="l">
              <a:lnSpc>
                <a:spcPct val="133333"/>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It captures both direct and indirect discrimination</a:t>
            </a:r>
            <a:endParaRPr/>
          </a:p>
        </p:txBody>
      </p:sp>
      <p:sp>
        <p:nvSpPr>
          <p:cNvPr id="1037" name="Shape 1037"/>
          <p:cNvSpPr txBox="1"/>
          <p:nvPr>
            <p:ph type="title"/>
          </p:nvPr>
        </p:nvSpPr>
        <p:spPr>
          <a:xfrm>
            <a:off x="384723" y="503825"/>
            <a:ext cx="8374554" cy="488826"/>
          </a:xfrm>
          <a:prstGeom prst="rect">
            <a:avLst/>
          </a:prstGeom>
          <a:noFill/>
          <a:ln>
            <a:noFill/>
          </a:ln>
        </p:spPr>
        <p:txBody>
          <a:bodyPr anchorCtr="0" anchor="t" bIns="0" lIns="0" spcFirstLastPara="1" rIns="0" wrap="square" tIns="0">
            <a:noAutofit/>
          </a:bodyPr>
          <a:lstStyle/>
          <a:p>
            <a:pPr indent="12700" lvl="0" marL="0" marR="0" rtl="0" algn="l">
              <a:lnSpc>
                <a:spcPct val="100000"/>
              </a:lnSpc>
              <a:spcBef>
                <a:spcPts val="0"/>
              </a:spcBef>
              <a:spcAft>
                <a:spcPts val="0"/>
              </a:spcAft>
              <a:buClr>
                <a:srgbClr val="664F81"/>
              </a:buClr>
              <a:buSzPts val="2800"/>
              <a:buFont typeface="Palatino"/>
              <a:buNone/>
            </a:pPr>
            <a:r>
              <a:rPr b="0" i="0" lang="en-US" sz="2800" u="none" cap="none" strike="noStrike">
                <a:solidFill>
                  <a:srgbClr val="664F81"/>
                </a:solidFill>
                <a:latin typeface="Palatino"/>
                <a:ea typeface="Palatino"/>
                <a:cs typeface="Palatino"/>
                <a:sym typeface="Palatino"/>
              </a:rPr>
              <a:t>Back to computing elift</a:t>
            </a:r>
            <a:endParaRPr/>
          </a:p>
        </p:txBody>
      </p:sp>
      <p:sp>
        <p:nvSpPr>
          <p:cNvPr id="1038" name="Shape 1038"/>
          <p:cNvSpPr txBox="1"/>
          <p:nvPr>
            <p:ph idx="12" type="sldNum"/>
          </p:nvPr>
        </p:nvSpPr>
        <p:spPr>
          <a:xfrm>
            <a:off x="8698203" y="4778061"/>
            <a:ext cx="249849" cy="135546"/>
          </a:xfrm>
          <a:prstGeom prst="rect">
            <a:avLst/>
          </a:prstGeom>
          <a:noFill/>
          <a:ln>
            <a:noFill/>
          </a:ln>
        </p:spPr>
        <p:txBody>
          <a:bodyPr anchorCtr="0" anchor="t" bIns="0" lIns="0" spcFirstLastPara="1" rIns="0" wrap="square" tIns="0">
            <a:noAutofit/>
          </a:bodyPr>
          <a:lstStyle/>
          <a:p>
            <a:pPr indent="95885" lvl="0" marL="0" marR="0" rtl="0" algn="l">
              <a:lnSpc>
                <a:spcPct val="100000"/>
              </a:lnSpc>
              <a:spcBef>
                <a:spcPts val="0"/>
              </a:spcBef>
              <a:spcAft>
                <a:spcPts val="0"/>
              </a:spcAft>
              <a:buClr>
                <a:srgbClr val="595959"/>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