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72" r:id="rId14"/>
    <p:sldId id="268" r:id="rId15"/>
    <p:sldId id="269" r:id="rId16"/>
    <p:sldId id="270" r:id="rId17"/>
    <p:sldId id="273" r:id="rId18"/>
    <p:sldId id="271" r:id="rId19"/>
  </p:sldIdLst>
  <p:sldSz cx="9144000" cy="5143500" type="screen16x9"/>
  <p:notesSz cx="6858000" cy="9144000"/>
  <p:embeddedFontLst>
    <p:embeddedFont>
      <p:font typeface="Roboto" panose="020B0604020202020204" charset="0"/>
      <p:regular r:id="rId21"/>
      <p:bold r:id="rId22"/>
      <p:italic r:id="rId23"/>
      <p:boldItalic r:id="rId24"/>
    </p:embeddedFont>
    <p:embeddedFont>
      <p:font typeface="Cambria Math" panose="02040503050406030204" pitchFamily="18" charset="0"/>
      <p:regular r:id="rId2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5" autoAdjust="0"/>
    <p:restoredTop sz="94660"/>
  </p:normalViewPr>
  <p:slideViewPr>
    <p:cSldViewPr snapToGrid="0">
      <p:cViewPr>
        <p:scale>
          <a:sx n="116" d="100"/>
          <a:sy n="116" d="100"/>
        </p:scale>
        <p:origin x="-120" y="-16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font" Target="fonts/font1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3.fntdata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2.fntdata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3335892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hape 10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11" name="Shape 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Shape 1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Shape 13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Shape 14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Shape 15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" name="Shape 16"/>
          <p:cNvSpPr txBox="1">
            <a:spLocks noGrp="1"/>
          </p:cNvSpPr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ubTitle" idx="1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Shape 29"/>
          <p:cNvGrpSpPr/>
          <p:nvPr/>
        </p:nvGrpSpPr>
        <p:grpSpPr>
          <a:xfrm>
            <a:off x="0" y="3903669"/>
            <a:ext cx="9144000" cy="1239925"/>
            <a:chOff x="0" y="3903669"/>
            <a:chExt cx="9144000" cy="1239925"/>
          </a:xfrm>
        </p:grpSpPr>
        <p:sp>
          <p:nvSpPr>
            <p:cNvPr id="30" name="Shape 30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Shape 31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Shape 32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Shape 33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Shape 3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2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311700" y="1465804"/>
            <a:ext cx="2808000" cy="3103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4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Shape 51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52" name="Shape 5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Shape 5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Shape 54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Shape 55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Shape 56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/>
          <p:nvPr/>
        </p:nvSpPr>
        <p:spPr>
          <a:xfrm>
            <a:off x="4572000" y="-1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61" name="Shape 61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265500" y="1151100"/>
            <a:ext cx="4045200" cy="1564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269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dk1"/>
        </a:solid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Shape 70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71" name="Shape 7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Shape 7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Shape 73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Shape 74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Shape 75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311700" y="1256050"/>
            <a:ext cx="8520600" cy="2030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311700" y="3369225"/>
            <a:ext cx="8520600" cy="1281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geometric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oboto"/>
              <a:buChar char="●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ac.els-cdn.com/0304397585902245/1-s2.0-0304397585902245-main.pdf?_tid=d30e5145-1442-435c-8412-37d86ae76eb7&amp;acdnat=1523404589_c5f210bd7d33b429e4626f20f209e3ba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Fair Clustering through Fairlets                     </a:t>
            </a:r>
            <a:r>
              <a:rPr lang="en" sz="2400" dirty="0"/>
              <a:t>( NIPS 2017)</a:t>
            </a:r>
            <a:r>
              <a:rPr lang="en" dirty="0"/>
              <a:t>	</a:t>
            </a:r>
            <a:endParaRPr dirty="0"/>
          </a:p>
        </p:txBody>
      </p:sp>
      <p:sp>
        <p:nvSpPr>
          <p:cNvPr id="86" name="Shape 86"/>
          <p:cNvSpPr txBox="1">
            <a:spLocks noGrp="1"/>
          </p:cNvSpPr>
          <p:nvPr>
            <p:ph type="subTitle" idx="1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61950" rtl="0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/>
              <a:t>Flavio Chierichetti </a:t>
            </a:r>
            <a:endParaRPr dirty="0"/>
          </a:p>
          <a:p>
            <a:pPr marL="457200" lvl="0" indent="-361950" rtl="0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dirty="0"/>
              <a:t>Ravi Kumar</a:t>
            </a:r>
            <a:endParaRPr dirty="0"/>
          </a:p>
          <a:p>
            <a:pPr marL="457200" lvl="0" indent="-361950" rtl="0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dirty="0"/>
              <a:t>Silvio Lattanzi</a:t>
            </a:r>
            <a:endParaRPr dirty="0"/>
          </a:p>
          <a:p>
            <a:pPr marL="457200" lvl="0" indent="-361950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dirty="0"/>
              <a:t>Sergei Vassilvitskii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xmlns="" id="{46420B96-9FBA-44C6-9CA1-210B820AC1E0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311700" y="262022"/>
                <a:ext cx="8520600" cy="607800"/>
              </a:xfrm>
            </p:spPr>
            <p:txBody>
              <a:bodyPr/>
              <a:lstStyle/>
              <a:p>
                <a:pPr algn="ctr"/>
                <a:r>
                  <a:rPr lang="en-US" dirty="0"/>
                  <a:t>Fair </a:t>
                </a:r>
                <a:r>
                  <a:rPr lang="en-US" i="1" dirty="0"/>
                  <a:t>k-</a:t>
                </a:r>
                <a:r>
                  <a:rPr lang="en-US" dirty="0"/>
                  <a:t>center: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(1,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IN" dirty="0"/>
                  <a:t>-</a:t>
                </a:r>
                <a:r>
                  <a:rPr lang="en-IN" dirty="0" err="1"/>
                  <a:t>fairlets</a:t>
                </a:r>
                <a:endParaRPr lang="en-IN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46420B96-9FBA-44C6-9CA1-210B820AC1E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311700" y="262022"/>
                <a:ext cx="8520600" cy="607800"/>
              </a:xfrm>
              <a:blipFill>
                <a:blip r:embed="rId2"/>
                <a:stretch>
                  <a:fillRect t="-6000" b="-28000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C236F02-C042-4990-B50A-589655FABC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1" y="938143"/>
            <a:ext cx="3999900" cy="3339000"/>
          </a:xfrm>
        </p:spPr>
        <p:txBody>
          <a:bodyPr/>
          <a:lstStyle/>
          <a:p>
            <a:pPr marL="139700" indent="0">
              <a:buNone/>
            </a:pP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E4A4278-4FE1-41F4-AB90-428AD452FB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2578" y="1223143"/>
            <a:ext cx="6337166" cy="4087647"/>
          </a:xfrm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72F5BCD-8139-4BC7-90AE-C15E4118D622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7880425D-D974-4DDC-8C93-52C0704056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6757" y="1679039"/>
            <a:ext cx="1952625" cy="203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7606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xmlns="" id="{7515799D-C23A-45DE-AEE5-EDC985690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LEMMA</a:t>
            </a:r>
            <a:endParaRPr lang="en-I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 Placeholder 5">
                <a:extLst>
                  <a:ext uri="{FF2B5EF4-FFF2-40B4-BE49-F238E27FC236}">
                    <a16:creationId xmlns:a16="http://schemas.microsoft.com/office/drawing/2014/main" xmlns="" id="{DA0FA1A8-1A8A-4D4F-9178-F4E14E8E5976}"/>
                  </a:ext>
                </a:extLst>
              </p:cNvPr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Lemma C: </a:t>
                </a:r>
                <a:r>
                  <a:rPr lang="en-US" i="1" dirty="0"/>
                  <a:t>Let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𝒴</m:t>
                    </m:r>
                  </m:oMath>
                </a14:m>
                <a:r>
                  <a:rPr lang="en-IN" dirty="0"/>
                  <a:t> </a:t>
                </a:r>
                <a:r>
                  <a:rPr lang="en-IN" i="1" dirty="0"/>
                  <a:t>be an optimal solution of cost C to the MCF instance, then it is possible to construct a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1, 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e>
                    </m:d>
                  </m:oMath>
                </a14:m>
                <a:r>
                  <a:rPr lang="en-IN" dirty="0"/>
                  <a:t>-</a:t>
                </a:r>
                <a:r>
                  <a:rPr lang="en-IN" i="1" dirty="0" err="1"/>
                  <a:t>fairlet</a:t>
                </a:r>
                <a:r>
                  <a:rPr lang="en-IN" i="1" dirty="0"/>
                  <a:t> decomposition 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f>
                      <m:fPr>
                        <m:type m:val="skw"/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IN" dirty="0"/>
                  <a:t>- </a:t>
                </a:r>
                <a:r>
                  <a:rPr lang="en-IN" i="1" dirty="0"/>
                  <a:t>fair </a:t>
                </a:r>
                <a:r>
                  <a:rPr lang="en-IN" i="1" dirty="0" err="1"/>
                  <a:t>center</a:t>
                </a:r>
                <a:r>
                  <a:rPr lang="en-IN" i="1" dirty="0"/>
                  <a:t> problem of cost at most C.</a:t>
                </a:r>
              </a:p>
              <a:p>
                <a:endParaRPr lang="en-US" i="1" dirty="0"/>
              </a:p>
              <a:p>
                <a:pPr marL="114300" indent="0">
                  <a:buNone/>
                </a:pPr>
                <a:endParaRPr lang="en-IN" dirty="0"/>
              </a:p>
            </p:txBody>
          </p:sp>
        </mc:Choice>
        <mc:Fallback xmlns="">
          <p:sp>
            <p:nvSpPr>
              <p:cNvPr id="6" name="Text Placeholder 5">
                <a:extLst>
                  <a:ext uri="{FF2B5EF4-FFF2-40B4-BE49-F238E27FC236}">
                    <a16:creationId xmlns:a16="http://schemas.microsoft.com/office/drawing/2014/main" id="{DA0FA1A8-1A8A-4D4F-9178-F4E14E8E597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t="-548" r="-100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60519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BA03264-C302-4083-82E8-4EDBC0630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Theorem</a:t>
            </a:r>
            <a:endParaRPr lang="en-I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xmlns="" id="{F252148F-9205-46B2-89A7-6A5D8650CD91}"/>
                  </a:ext>
                </a:extLst>
              </p:cNvPr>
              <p:cNvSpPr>
                <a:spLocks noGrp="1"/>
              </p:cNvSpPr>
              <p:nvPr>
                <p:ph type="body" idx="1"/>
              </p:nvPr>
            </p:nvSpPr>
            <p:spPr>
              <a:xfrm>
                <a:off x="311700" y="1832992"/>
                <a:ext cx="8520600" cy="3339000"/>
              </a:xfrm>
            </p:spPr>
            <p:txBody>
              <a:bodyPr/>
              <a:lstStyle/>
              <a:p>
                <a:r>
                  <a:rPr lang="en-US" dirty="0"/>
                  <a:t>For each fixed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′≥3</m:t>
                    </m:r>
                  </m:oMath>
                </a14:m>
                <a:r>
                  <a:rPr lang="en-IN" dirty="0"/>
                  <a:t>, finding an optimal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(1, 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IN" dirty="0"/>
                  <a:t>-</a:t>
                </a:r>
                <a:r>
                  <a:rPr lang="en-IN" dirty="0" err="1"/>
                  <a:t>fairlet</a:t>
                </a:r>
                <a:r>
                  <a:rPr lang="en-IN" dirty="0"/>
                  <a:t> decomposition is </a:t>
                </a:r>
                <a:r>
                  <a:rPr lang="en-IN" b="1" i="1" dirty="0"/>
                  <a:t>NP-hard. </a:t>
                </a:r>
                <a:r>
                  <a:rPr lang="en-IN" dirty="0"/>
                  <a:t>Finding the minimum cost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f>
                      <m:fPr>
                        <m:type m:val="skw"/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IN" dirty="0"/>
                  <a:t>-fair median clustering is </a:t>
                </a:r>
                <a:r>
                  <a:rPr lang="en-IN" b="1" i="1" dirty="0"/>
                  <a:t>NP-hard.</a:t>
                </a:r>
                <a:endParaRPr lang="en-IN" dirty="0"/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F252148F-9205-46B2-89A7-6A5D8650CD9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11700" y="1832992"/>
                <a:ext cx="8520600" cy="3339000"/>
              </a:xfrm>
              <a:blipFill>
                <a:blip r:embed="rId2"/>
                <a:stretch>
                  <a:fillRect t="-548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97666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700" y="377048"/>
            <a:ext cx="8520600" cy="607800"/>
          </a:xfrm>
        </p:spPr>
        <p:txBody>
          <a:bodyPr/>
          <a:lstStyle/>
          <a:p>
            <a:pPr algn="ctr"/>
            <a:r>
              <a:rPr lang="en-US" dirty="0" smtClean="0"/>
              <a:t>Greedy Furthest point Algorithm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008" y="1100911"/>
            <a:ext cx="6096851" cy="3781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9472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2C17BD1-644D-4D96-BE14-1863CD606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Datasets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28D87FF-C6F6-420B-81B9-878CCE886F4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Diabetes (1000 records, gender to be balanced)</a:t>
            </a:r>
          </a:p>
          <a:p>
            <a:r>
              <a:rPr lang="en-US" dirty="0"/>
              <a:t>Bank (1000 records, Married or unmarried to be balanced)</a:t>
            </a:r>
          </a:p>
          <a:p>
            <a:r>
              <a:rPr lang="en-US" dirty="0"/>
              <a:t>Census (600 records, gender to be balanced)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09956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19091BF-1041-4903-BB68-61EF243FD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700" y="195984"/>
            <a:ext cx="8520600" cy="607800"/>
          </a:xfrm>
        </p:spPr>
        <p:txBody>
          <a:bodyPr/>
          <a:lstStyle/>
          <a:p>
            <a:pPr algn="ctr"/>
            <a:r>
              <a:rPr lang="en-US" dirty="0"/>
              <a:t>Results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A2605C7-8DBC-4639-A195-E291AD34C10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EC988294-29B5-437D-BD46-06D47F6FD2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95738"/>
            <a:ext cx="9144000" cy="237066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ACBBAB6B-80EA-44BA-BBFB-EBA863EB81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057829"/>
            <a:ext cx="9144000" cy="2179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615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99697FA-A6FE-4B87-B656-EF43E5B7B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Work		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3CA5D76-4750-4D57-8E42-A0AF29F2EC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2037272"/>
            <a:ext cx="8520600" cy="3339000"/>
          </a:xfrm>
        </p:spPr>
        <p:txBody>
          <a:bodyPr/>
          <a:lstStyle/>
          <a:p>
            <a:r>
              <a:rPr lang="en-US" dirty="0"/>
              <a:t>Extend this idea to situations where the protected class is not binary</a:t>
            </a:r>
          </a:p>
          <a:p>
            <a:r>
              <a:rPr lang="en-US" dirty="0"/>
              <a:t>Extend the idea to other clustering objective functions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27411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Gonzalez, </a:t>
            </a:r>
            <a:r>
              <a:rPr lang="en-US" dirty="0" err="1"/>
              <a:t>Teofilo</a:t>
            </a:r>
            <a:r>
              <a:rPr lang="en-US" dirty="0"/>
              <a:t> F. "Clustering to minimize the maximum </a:t>
            </a:r>
            <a:r>
              <a:rPr lang="en-US" dirty="0" err="1"/>
              <a:t>intercluster</a:t>
            </a:r>
            <a:r>
              <a:rPr lang="en-US" dirty="0"/>
              <a:t> distance." </a:t>
            </a:r>
            <a:r>
              <a:rPr lang="en-US" i="1" dirty="0"/>
              <a:t>Theoretical Computer Science</a:t>
            </a:r>
            <a:r>
              <a:rPr lang="en-US" dirty="0"/>
              <a:t> 38 (1985): </a:t>
            </a:r>
            <a:r>
              <a:rPr lang="en-US" dirty="0" smtClean="0"/>
              <a:t>293-306.[</a:t>
            </a:r>
            <a:r>
              <a:rPr lang="en-US" dirty="0" smtClean="0">
                <a:hlinkClick r:id="rId2"/>
              </a:rPr>
              <a:t>PDF</a:t>
            </a:r>
            <a:r>
              <a:rPr lang="en-US" dirty="0" smtClean="0"/>
              <a:t>]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997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092FE7D-D387-4197-B197-63BDBEDF2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/>
              <a:t>THANK YOU</a:t>
            </a:r>
            <a:endParaRPr lang="en-IN" sz="6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D11E5A4-E726-4289-A0F1-3776BB49F18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02119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Objective</a:t>
            </a:r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311700" y="17632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 </a:t>
            </a:r>
            <a:r>
              <a:rPr lang="en" b="1"/>
              <a:t>Fair Clustering </a:t>
            </a:r>
            <a:r>
              <a:rPr lang="en"/>
              <a:t>algorithm under the </a:t>
            </a:r>
            <a:r>
              <a:rPr lang="en" b="1"/>
              <a:t>Disparate Impact </a:t>
            </a:r>
            <a:r>
              <a:rPr lang="en"/>
              <a:t>doctrine, where each protected class must have approximately equal representation in every cluster</a:t>
            </a:r>
            <a:endParaRPr/>
          </a:p>
          <a:p>
            <a: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Formulation of fair clustering under the </a:t>
            </a:r>
            <a:r>
              <a:rPr lang="en" b="1" i="1"/>
              <a:t>k-</a:t>
            </a:r>
            <a:r>
              <a:rPr lang="en" b="1"/>
              <a:t>center </a:t>
            </a:r>
            <a:r>
              <a:rPr lang="en"/>
              <a:t>and </a:t>
            </a:r>
            <a:r>
              <a:rPr lang="en" b="1" i="1"/>
              <a:t>k</a:t>
            </a:r>
            <a:r>
              <a:rPr lang="en" b="1"/>
              <a:t>-median </a:t>
            </a:r>
            <a:r>
              <a:rPr lang="en"/>
              <a:t>objectives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Clustering and Fairness</a:t>
            </a:r>
            <a:endParaRPr dirty="0"/>
          </a:p>
        </p:txBody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 dirty="0"/>
              <a:t>Given a set </a:t>
            </a:r>
            <a:r>
              <a:rPr lang="en" sz="1800" b="1" i="1" dirty="0"/>
              <a:t>X</a:t>
            </a:r>
            <a:r>
              <a:rPr lang="en" sz="1800" b="1" dirty="0"/>
              <a:t> </a:t>
            </a:r>
            <a:r>
              <a:rPr lang="en" sz="1800" dirty="0"/>
              <a:t>of points lying in some metric space, the goal is to find a partition of </a:t>
            </a:r>
            <a:r>
              <a:rPr lang="en" sz="1800" b="1" i="1" dirty="0"/>
              <a:t>X</a:t>
            </a:r>
            <a:r>
              <a:rPr lang="en" sz="1800" dirty="0"/>
              <a:t> into </a:t>
            </a:r>
            <a:r>
              <a:rPr lang="en" sz="1800" b="1" i="1" dirty="0"/>
              <a:t>k</a:t>
            </a:r>
            <a:r>
              <a:rPr lang="en" sz="1800" dirty="0"/>
              <a:t> different clusters, optimizing a particular objective function</a:t>
            </a:r>
            <a:endParaRPr sz="1800" dirty="0"/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 b="1" dirty="0"/>
              <a:t>Unprotected- </a:t>
            </a:r>
            <a:r>
              <a:rPr lang="en" sz="1800" dirty="0"/>
              <a:t>Coordinates,</a:t>
            </a:r>
            <a:r>
              <a:rPr lang="en" sz="1800" b="1" dirty="0"/>
              <a:t> Protected</a:t>
            </a:r>
            <a:r>
              <a:rPr lang="en" sz="1800" dirty="0"/>
              <a:t>- Color</a:t>
            </a:r>
            <a:endParaRPr sz="1800" dirty="0"/>
          </a:p>
          <a:p>
            <a: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 dirty="0"/>
              <a:t>Disparate impact translates to that of </a:t>
            </a:r>
            <a:r>
              <a:rPr lang="en" sz="1800" b="1" dirty="0"/>
              <a:t>Color Balance </a:t>
            </a:r>
            <a:r>
              <a:rPr lang="en" sz="1800" dirty="0"/>
              <a:t>in each cluster</a:t>
            </a:r>
            <a:endParaRPr sz="1800" dirty="0"/>
          </a:p>
        </p:txBody>
      </p:sp>
      <p:sp>
        <p:nvSpPr>
          <p:cNvPr id="99" name="Shape 99"/>
          <p:cNvSpPr txBox="1">
            <a:spLocks noGrp="1"/>
          </p:cNvSpPr>
          <p:nvPr>
            <p:ph type="body" idx="2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100" name="Shape 10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51488" y="1702275"/>
            <a:ext cx="2771775" cy="2114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two objectives</a:t>
            </a:r>
            <a:endParaRPr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6" name="Shape 106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311700" y="1229975"/>
                <a:ext cx="3999900" cy="3339000"/>
              </a:xfrm>
              <a:prstGeom prst="rect">
                <a:avLst/>
              </a:prstGeom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IN" sz="1800" b="1" i="1" dirty="0" smtClean="0"/>
                  <a:t>K-</a:t>
                </a:r>
                <a:r>
                  <a:rPr lang="en-IN" sz="1800" b="1" dirty="0"/>
                  <a:t> Center</a:t>
                </a:r>
              </a:p>
              <a:p>
                <a:pPr lvl="0" indent="-342900">
                  <a:spcBef>
                    <a:spcPts val="1600"/>
                  </a:spcBef>
                  <a:buSzPts val="1800"/>
                </a:pPr>
                <a:r>
                  <a:rPr lang="en-IN" sz="1800" dirty="0">
                    <a:solidFill>
                      <a:srgbClr val="222222"/>
                    </a:solidFill>
                  </a:rPr>
                  <a:t>Given a set of data points </a:t>
                </a:r>
                <a:r>
                  <a:rPr lang="en-IN" sz="1800" b="1" i="1" dirty="0">
                    <a:solidFill>
                      <a:srgbClr val="222222"/>
                    </a:solidFill>
                  </a:rPr>
                  <a:t>X </a:t>
                </a:r>
                <a:r>
                  <a:rPr lang="en-IN" sz="1800" dirty="0">
                    <a:solidFill>
                      <a:srgbClr val="222222"/>
                    </a:solidFill>
                  </a:rPr>
                  <a:t>with distances </a:t>
                </a:r>
                <a:r>
                  <a:rPr lang="en-IN" sz="1800" b="1" i="1" dirty="0">
                    <a:solidFill>
                      <a:srgbClr val="222222"/>
                    </a:solidFill>
                  </a:rPr>
                  <a:t>d</a:t>
                </a:r>
                <a:r>
                  <a:rPr lang="en-IN" sz="1800" b="1" dirty="0">
                    <a:solidFill>
                      <a:srgbClr val="222222"/>
                    </a:solidFill>
                  </a:rPr>
                  <a:t>(</a:t>
                </a:r>
                <a:r>
                  <a:rPr lang="en-IN" sz="1800" b="1" i="1" dirty="0">
                    <a:solidFill>
                      <a:srgbClr val="222222"/>
                    </a:solidFill>
                  </a:rPr>
                  <a:t>x</a:t>
                </a:r>
                <a:r>
                  <a:rPr lang="en-IN" sz="1800" b="1" i="1" baseline="-25000" dirty="0">
                    <a:solidFill>
                      <a:srgbClr val="222222"/>
                    </a:solidFill>
                  </a:rPr>
                  <a:t>i</a:t>
                </a:r>
                <a:r>
                  <a:rPr lang="en-IN" sz="1800" b="1" dirty="0">
                    <a:solidFill>
                      <a:srgbClr val="222222"/>
                    </a:solidFill>
                  </a:rPr>
                  <a:t>, </a:t>
                </a:r>
                <a:r>
                  <a:rPr lang="en-IN" sz="1800" b="1" i="1" dirty="0" err="1">
                    <a:solidFill>
                      <a:srgbClr val="222222"/>
                    </a:solidFill>
                  </a:rPr>
                  <a:t>x</a:t>
                </a:r>
                <a:r>
                  <a:rPr lang="en-IN" sz="1800" b="1" i="1" baseline="-25000" dirty="0" err="1">
                    <a:solidFill>
                      <a:srgbClr val="222222"/>
                    </a:solidFill>
                  </a:rPr>
                  <a:t>j</a:t>
                </a:r>
                <a:r>
                  <a:rPr lang="en-IN" sz="1800" b="1" dirty="0">
                    <a:solidFill>
                      <a:srgbClr val="222222"/>
                    </a:solidFill>
                  </a:rPr>
                  <a:t>) ∈ </a:t>
                </a:r>
                <a:r>
                  <a:rPr lang="en-IN" sz="1800" b="1" i="1" dirty="0">
                    <a:solidFill>
                      <a:srgbClr val="222222"/>
                    </a:solidFill>
                  </a:rPr>
                  <a:t>N</a:t>
                </a:r>
                <a:r>
                  <a:rPr lang="en-IN" sz="1800" dirty="0">
                    <a:solidFill>
                      <a:srgbClr val="222222"/>
                    </a:solidFill>
                  </a:rPr>
                  <a:t> satisfying the triangle inequality, find a subset </a:t>
                </a:r>
                <a:r>
                  <a:rPr lang="en-IN" sz="1800" b="1" i="1" dirty="0">
                    <a:solidFill>
                      <a:srgbClr val="222222"/>
                    </a:solidFill>
                  </a:rPr>
                  <a:t>C</a:t>
                </a:r>
                <a:r>
                  <a:rPr lang="en-IN" sz="1800" b="1" dirty="0">
                    <a:solidFill>
                      <a:srgbClr val="222222"/>
                    </a:solidFill>
                  </a:rPr>
                  <a:t> ⊆ </a:t>
                </a:r>
                <a:r>
                  <a:rPr lang="en-IN" sz="1800" b="1" i="1" dirty="0">
                    <a:solidFill>
                      <a:srgbClr val="222222"/>
                    </a:solidFill>
                  </a:rPr>
                  <a:t>X</a:t>
                </a:r>
                <a:r>
                  <a:rPr lang="en-IN" sz="1800" dirty="0">
                    <a:solidFill>
                      <a:srgbClr val="222222"/>
                    </a:solidFill>
                  </a:rPr>
                  <a:t> with </a:t>
                </a:r>
                <a:r>
                  <a:rPr lang="en-IN" sz="1800" b="1" dirty="0">
                    <a:solidFill>
                      <a:srgbClr val="222222"/>
                    </a:solidFill>
                  </a:rPr>
                  <a:t>|</a:t>
                </a:r>
                <a:r>
                  <a:rPr lang="en-IN" sz="1800" b="1" i="1" dirty="0">
                    <a:solidFill>
                      <a:srgbClr val="222222"/>
                    </a:solidFill>
                  </a:rPr>
                  <a:t>C</a:t>
                </a:r>
                <a:r>
                  <a:rPr lang="en-IN" sz="1800" b="1" dirty="0">
                    <a:solidFill>
                      <a:srgbClr val="222222"/>
                    </a:solidFill>
                  </a:rPr>
                  <a:t>| = </a:t>
                </a:r>
                <a:r>
                  <a:rPr lang="en-IN" sz="1800" b="1" i="1" dirty="0">
                    <a:solidFill>
                      <a:srgbClr val="222222"/>
                    </a:solidFill>
                  </a:rPr>
                  <a:t>k</a:t>
                </a:r>
                <a:r>
                  <a:rPr lang="en-IN" sz="1800" dirty="0">
                    <a:solidFill>
                      <a:srgbClr val="222222"/>
                    </a:solidFill>
                  </a:rPr>
                  <a:t> while minimizing such that the maximum distance of a point in </a:t>
                </a:r>
                <a:r>
                  <a:rPr lang="en-IN" sz="1800" b="1" i="1" dirty="0">
                    <a:solidFill>
                      <a:srgbClr val="222222"/>
                    </a:solidFill>
                  </a:rPr>
                  <a:t>X </a:t>
                </a:r>
                <a:r>
                  <a:rPr lang="en-IN" sz="1800" dirty="0">
                    <a:solidFill>
                      <a:srgbClr val="222222"/>
                    </a:solidFill>
                  </a:rPr>
                  <a:t>to the closest point in </a:t>
                </a:r>
                <a:r>
                  <a:rPr lang="en-IN" sz="1800" b="1" i="1" dirty="0">
                    <a:solidFill>
                      <a:srgbClr val="222222"/>
                    </a:solidFill>
                  </a:rPr>
                  <a:t>C </a:t>
                </a:r>
                <a:r>
                  <a:rPr lang="en-IN" sz="1800" dirty="0">
                    <a:solidFill>
                      <a:srgbClr val="222222"/>
                    </a:solidFill>
                  </a:rPr>
                  <a:t>is minimized:</a:t>
                </a:r>
              </a:p>
              <a:p>
                <a:pPr lvl="0" indent="-342900">
                  <a:buClr>
                    <a:srgbClr val="FF0000"/>
                  </a:buClr>
                  <a:buSzPts val="1800"/>
                </a:pPr>
                <a14:m>
                  <m:oMath xmlns:m="http://schemas.openxmlformats.org/officeDocument/2006/math">
                    <m:r>
                      <a:rPr lang="en-IN" sz="18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  <m:d>
                      <m:dPr>
                        <m:ctrlPr>
                          <a:rPr lang="en-IN" sz="1800" b="0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  <m:r>
                          <a:rPr lang="en-US" sz="1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 </m:t>
                        </m:r>
                        <m:r>
                          <a:rPr lang="en-US" sz="1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  <m:r>
                          <a:rPr lang="en-US" sz="1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en-US" sz="1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  <m:func>
                      <m:funcPr>
                        <m:ctrlPr>
                          <a:rPr lang="en-US" sz="1800" b="0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1800" b="0" i="1" smtClean="0">
                                <a:solidFill>
                                  <a:srgbClr val="FF0000"/>
                                </a:solidFill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1800" b="0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max</m:t>
                            </m:r>
                          </m:e>
                          <m:lim>
                            <m:r>
                              <a:rPr lang="en-US" sz="1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1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∈</m:t>
                            </m:r>
                            <m:r>
                              <a:rPr lang="en-US" sz="1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𝑋</m:t>
                            </m:r>
                          </m:lim>
                        </m:limLow>
                      </m:fName>
                      <m:e>
                        <m:func>
                          <m:funcPr>
                            <m:ctrlPr>
                              <a:rPr lang="en-US" sz="1800" i="1" smtClean="0">
                                <a:solidFill>
                                  <a:srgbClr val="FF0000"/>
                                </a:solidFill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limLow>
                              <m:limLowPr>
                                <m:ctrlPr>
                                  <a:rPr lang="en-US" sz="180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limLowPr>
                              <m:e>
                                <m:r>
                                  <m:rPr>
                                    <m:sty m:val="p"/>
                                  </m:rPr>
                                  <a:rPr lang="en-US" sz="1800" i="0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  <a:ea typeface="Cambria Math" panose="02040503050406030204" pitchFamily="18" charset="0"/>
                                  </a:rPr>
                                  <m:t>min</m:t>
                                </m:r>
                              </m:e>
                              <m:lim>
                                <m:r>
                                  <a:rPr lang="en-US" sz="1800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  <a:ea typeface="Cambria Math" panose="02040503050406030204" pitchFamily="18" charset="0"/>
                                  </a:rPr>
                                  <m:t>𝑐</m:t>
                                </m:r>
                                <m:r>
                                  <a:rPr lang="en-US" sz="1800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  <a:ea typeface="Cambria Math"/>
                                  </a:rPr>
                                  <m:t>∈</m:t>
                                </m:r>
                                <m:r>
                                  <a:rPr lang="en-US" sz="1800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𝒞</m:t>
                                </m:r>
                              </m:lim>
                            </m:limLow>
                          </m:fName>
                          <m:e>
                            <m:r>
                              <a:rPr lang="en-US" sz="1800" b="0" i="1" smtClean="0">
                                <a:solidFill>
                                  <a:srgbClr val="FF0000"/>
                                </a:solidFill>
                                <a:latin typeface="Cambria Math"/>
                                <a:ea typeface="Cambria Math" panose="02040503050406030204" pitchFamily="18" charset="0"/>
                              </a:rPr>
                              <m:t>𝑑</m:t>
                            </m:r>
                            <m:r>
                              <a:rPr lang="en-US" sz="1800" b="0" i="1" smtClean="0">
                                <a:solidFill>
                                  <a:srgbClr val="FF0000"/>
                                </a:solidFill>
                                <a:latin typeface="Cambria Math"/>
                                <a:ea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1800" b="0" i="1" smtClean="0">
                                <a:solidFill>
                                  <a:srgbClr val="FF0000"/>
                                </a:solidFill>
                                <a:latin typeface="Cambria Math"/>
                                <a:ea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1800" b="0" i="1" smtClean="0">
                                <a:solidFill>
                                  <a:srgbClr val="FF0000"/>
                                </a:solidFill>
                                <a:latin typeface="Cambria Math"/>
                                <a:ea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sz="1800" b="0" i="1" smtClean="0">
                                <a:solidFill>
                                  <a:srgbClr val="FF0000"/>
                                </a:solidFill>
                                <a:latin typeface="Cambria Math"/>
                                <a:ea typeface="Cambria Math" panose="02040503050406030204" pitchFamily="18" charset="0"/>
                              </a:rPr>
                              <m:t>𝑐</m:t>
                            </m:r>
                            <m:r>
                              <a:rPr lang="en-US" sz="1800" b="0" i="1" smtClean="0">
                                <a:solidFill>
                                  <a:srgbClr val="FF0000"/>
                                </a:solidFill>
                                <a:latin typeface="Cambria Math"/>
                                <a:ea typeface="Cambria Math" panose="02040503050406030204" pitchFamily="18" charset="0"/>
                              </a:rPr>
                              <m:t>)</m:t>
                            </m:r>
                          </m:e>
                        </m:func>
                      </m:e>
                    </m:func>
                  </m:oMath>
                </a14:m>
                <a:endParaRPr lang="en-IN" sz="1800" dirty="0">
                  <a:solidFill>
                    <a:srgbClr val="FF0000"/>
                  </a:solidFill>
                </a:endParaRPr>
              </a:p>
              <a:p>
                <a:pPr marL="0" lvl="0" indent="0" rtl="0">
                  <a:spcBef>
                    <a:spcPts val="1600"/>
                  </a:spcBef>
                  <a:spcAft>
                    <a:spcPts val="0"/>
                  </a:spcAft>
                  <a:buNone/>
                </a:pPr>
                <a:r>
                  <a:rPr lang="en-IN" sz="1800" dirty="0">
                    <a:solidFill>
                      <a:srgbClr val="222222"/>
                    </a:solidFill>
                  </a:rPr>
                  <a:t>                    </a:t>
                </a:r>
              </a:p>
              <a:p>
                <a:pPr marL="0" lvl="0" indent="0">
                  <a:spcBef>
                    <a:spcPts val="1600"/>
                  </a:spcBef>
                  <a:spcAft>
                    <a:spcPts val="1600"/>
                  </a:spcAft>
                  <a:buNone/>
                </a:pPr>
                <a:endParaRPr sz="1800" dirty="0"/>
              </a:p>
            </p:txBody>
          </p:sp>
        </mc:Choice>
        <mc:Fallback>
          <p:sp>
            <p:nvSpPr>
              <p:cNvPr id="106" name="Shape 106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11700" y="1229975"/>
                <a:ext cx="3999900" cy="3339000"/>
              </a:xfrm>
              <a:prstGeom prst="rect">
                <a:avLst/>
              </a:prstGeom>
              <a:blipFill rotWithShape="1">
                <a:blip r:embed="rId3"/>
                <a:stretch>
                  <a:fillRect l="-1220" r="-457" b="-78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7" name="Shape 107"/>
              <p:cNvSpPr txBox="1">
                <a:spLocks noGrp="1"/>
              </p:cNvSpPr>
              <p:nvPr>
                <p:ph type="body" idx="2"/>
              </p:nvPr>
            </p:nvSpPr>
            <p:spPr>
              <a:xfrm>
                <a:off x="4832400" y="1229975"/>
                <a:ext cx="3999900" cy="3339000"/>
              </a:xfrm>
              <a:prstGeom prst="rect">
                <a:avLst/>
              </a:prstGeom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IN" sz="1800" b="1" i="1" dirty="0" smtClean="0"/>
                  <a:t>K-</a:t>
                </a:r>
                <a:r>
                  <a:rPr lang="en-IN" sz="1800" b="1" dirty="0"/>
                  <a:t>Median</a:t>
                </a:r>
              </a:p>
              <a:p>
                <a:pPr marL="457200" lvl="0" indent="-342900" rtl="0">
                  <a:spcBef>
                    <a:spcPts val="1600"/>
                  </a:spcBef>
                  <a:spcAft>
                    <a:spcPts val="0"/>
                  </a:spcAft>
                  <a:buSzPts val="1800"/>
                  <a:buChar char="●"/>
                </a:pPr>
                <a:r>
                  <a:rPr lang="en-IN" sz="1800" dirty="0"/>
                  <a:t>Given a set of data points </a:t>
                </a:r>
                <a:r>
                  <a:rPr lang="en-IN" sz="1800" b="1" dirty="0"/>
                  <a:t>X</a:t>
                </a:r>
                <a:r>
                  <a:rPr lang="en-IN" sz="1800" dirty="0"/>
                  <a:t>, the </a:t>
                </a:r>
                <a:r>
                  <a:rPr lang="en-IN" sz="1800" b="1" i="1" dirty="0"/>
                  <a:t>k</a:t>
                </a:r>
                <a:r>
                  <a:rPr lang="en-IN" sz="1800" dirty="0"/>
                  <a:t> centers </a:t>
                </a:r>
                <a:r>
                  <a:rPr lang="en-IN" sz="1800" b="1" i="1" dirty="0">
                    <a:solidFill>
                      <a:srgbClr val="222222"/>
                    </a:solidFill>
                  </a:rPr>
                  <a:t>c</a:t>
                </a:r>
                <a:r>
                  <a:rPr lang="en-IN" sz="1800" b="1" i="1" baseline="-25000" dirty="0">
                    <a:solidFill>
                      <a:srgbClr val="222222"/>
                    </a:solidFill>
                  </a:rPr>
                  <a:t>i</a:t>
                </a:r>
                <a:r>
                  <a:rPr lang="en-IN" sz="1800" dirty="0"/>
                  <a:t> are to be chosen so as to minimize the sum of the distances from each </a:t>
                </a:r>
                <a:r>
                  <a:rPr lang="en-IN" sz="1800" b="1" i="1" dirty="0"/>
                  <a:t>x</a:t>
                </a:r>
                <a:r>
                  <a:rPr lang="en-IN" sz="1800" dirty="0"/>
                  <a:t> to the nearest </a:t>
                </a:r>
                <a:r>
                  <a:rPr lang="en-IN" sz="1800" b="1" i="1" dirty="0">
                    <a:solidFill>
                      <a:srgbClr val="222222"/>
                    </a:solidFill>
                  </a:rPr>
                  <a:t>c</a:t>
                </a:r>
                <a:r>
                  <a:rPr lang="en-IN" sz="1800" b="1" i="1" baseline="-25000" dirty="0">
                    <a:solidFill>
                      <a:srgbClr val="222222"/>
                    </a:solidFill>
                  </a:rPr>
                  <a:t>i</a:t>
                </a:r>
                <a:endParaRPr lang="en-US" sz="1800" dirty="0">
                  <a:solidFill>
                    <a:srgbClr val="FF0000"/>
                  </a:solidFill>
                </a:endParaRPr>
              </a:p>
              <a:p>
                <a:pPr marL="457200" lvl="0" indent="-342900">
                  <a:spcBef>
                    <a:spcPts val="0"/>
                  </a:spcBef>
                  <a:spcAft>
                    <a:spcPts val="0"/>
                  </a:spcAft>
                  <a:buClr>
                    <a:srgbClr val="FF0000"/>
                  </a:buClr>
                  <a:buSzPts val="1800"/>
                  <a:buChar char="●"/>
                </a:pPr>
                <a14:m>
                  <m:oMath xmlns:m="http://schemas.openxmlformats.org/officeDocument/2006/math">
                    <m:r>
                      <a:rPr lang="en-IN" sz="18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𝜓</m:t>
                    </m:r>
                    <m:d>
                      <m:dPr>
                        <m:ctrlPr>
                          <a:rPr lang="en-US" sz="1800" b="0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  <m:r>
                          <a:rPr lang="en-US" sz="1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 </m:t>
                        </m:r>
                        <m:r>
                          <a:rPr lang="en-US" sz="1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</m:d>
                    <m:r>
                      <a:rPr lang="en-US" sz="1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nary>
                      <m:naryPr>
                        <m:chr m:val="∑"/>
                        <m:supHide m:val="on"/>
                        <m:ctrlPr>
                          <a:rPr lang="en-US" sz="1800" b="0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sz="1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sz="1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∈</m:t>
                        </m:r>
                        <m:r>
                          <a:rPr lang="en-US" sz="1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  <m:r>
                          <a:rPr lang="en-US" sz="1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 </m:t>
                        </m:r>
                      </m:sub>
                      <m:sup/>
                      <m:e>
                        <m:func>
                          <m:funcPr>
                            <m:ctrlPr>
                              <a:rPr lang="en-US" sz="1800" b="0" i="1" smtClean="0">
                                <a:solidFill>
                                  <a:srgbClr val="FF0000"/>
                                </a:solidFill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limLow>
                              <m:limLowPr>
                                <m:ctrlPr>
                                  <a:rPr lang="en-US" sz="1800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limLowPr>
                              <m:e>
                                <m:r>
                                  <m:rPr>
                                    <m:sty m:val="p"/>
                                  </m:rPr>
                                  <a:rPr lang="en-US" sz="1800" b="0" i="0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  <a:ea typeface="Cambria Math" panose="02040503050406030204" pitchFamily="18" charset="0"/>
                                  </a:rPr>
                                  <m:t>min</m:t>
                                </m:r>
                              </m:e>
                              <m:lim>
                                <m:r>
                                  <a:rPr lang="en-US" sz="1800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  <a:ea typeface="Cambria Math" panose="02040503050406030204" pitchFamily="18" charset="0"/>
                                  </a:rPr>
                                  <m:t>𝑐</m:t>
                                </m:r>
                                <m:r>
                                  <a:rPr lang="en-US" sz="1800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  <a:ea typeface="Cambria Math"/>
                                  </a:rPr>
                                  <m:t>∈</m:t>
                                </m:r>
                                <m:r>
                                  <a:rPr lang="en-US" sz="1800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𝒞</m:t>
                                </m:r>
                              </m:lim>
                            </m:limLow>
                          </m:fName>
                          <m:e>
                            <m:r>
                              <a:rPr lang="en-US" sz="1800" b="0" i="1" smtClean="0">
                                <a:solidFill>
                                  <a:srgbClr val="FF0000"/>
                                </a:solidFill>
                                <a:latin typeface="Cambria Math"/>
                                <a:ea typeface="Cambria Math" panose="02040503050406030204" pitchFamily="18" charset="0"/>
                              </a:rPr>
                              <m:t>𝑑</m:t>
                            </m:r>
                            <m:r>
                              <a:rPr lang="en-US" sz="1800" b="0" i="1" smtClean="0">
                                <a:solidFill>
                                  <a:srgbClr val="FF0000"/>
                                </a:solidFill>
                                <a:latin typeface="Cambria Math"/>
                                <a:ea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1800" b="0" i="1" smtClean="0">
                                <a:solidFill>
                                  <a:srgbClr val="FF0000"/>
                                </a:solidFill>
                                <a:latin typeface="Cambria Math"/>
                                <a:ea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1800" b="0" i="1" smtClean="0">
                                <a:solidFill>
                                  <a:srgbClr val="FF0000"/>
                                </a:solidFill>
                                <a:latin typeface="Cambria Math"/>
                                <a:ea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sz="1800" b="0" i="1" smtClean="0">
                                <a:solidFill>
                                  <a:srgbClr val="FF0000"/>
                                </a:solidFill>
                                <a:latin typeface="Cambria Math"/>
                                <a:ea typeface="Cambria Math" panose="02040503050406030204" pitchFamily="18" charset="0"/>
                              </a:rPr>
                              <m:t>𝑐</m:t>
                            </m:r>
                            <m:r>
                              <a:rPr lang="en-US" sz="1800" b="0" i="1" smtClean="0">
                                <a:solidFill>
                                  <a:srgbClr val="FF0000"/>
                                </a:solidFill>
                                <a:latin typeface="Cambria Math"/>
                                <a:ea typeface="Cambria Math" panose="02040503050406030204" pitchFamily="18" charset="0"/>
                              </a:rPr>
                              <m:t>)</m:t>
                            </m:r>
                          </m:e>
                        </m:func>
                      </m:e>
                    </m:nary>
                  </m:oMath>
                </a14:m>
                <a:endParaRPr sz="18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07" name="Shape 107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2"/>
              </p:nvPr>
            </p:nvSpPr>
            <p:spPr>
              <a:xfrm>
                <a:off x="4832400" y="1229975"/>
                <a:ext cx="3999900" cy="3339000"/>
              </a:xfrm>
              <a:prstGeom prst="rect">
                <a:avLst/>
              </a:prstGeom>
              <a:blipFill rotWithShape="1">
                <a:blip r:embed="rId4"/>
                <a:stretch>
                  <a:fillRect l="-13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Balance</a:t>
            </a:r>
            <a:endParaRPr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3" name="Shape 113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311700" y="1229875"/>
                <a:ext cx="8520600" cy="3339000"/>
              </a:xfrm>
              <a:prstGeom prst="rect">
                <a:avLst/>
              </a:prstGeom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285750" indent="-285750">
                  <a:spcAft>
                    <a:spcPts val="1600"/>
                  </a:spcAft>
                </a:pPr>
                <a:r>
                  <a:rPr lang="en-US" b="0" dirty="0"/>
                  <a:t>For,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𝒀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⊆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𝑿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 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𝒃𝒂𝒍𝒂𝒏𝒄𝒆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b="1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𝒀</m:t>
                        </m:r>
                      </m:e>
                    </m:d>
                    <m:r>
                      <a:rPr lang="en-US" b="1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b="1" i="1" smtClean="0">
                            <a:latin typeface="Cambria Math"/>
                          </a:rPr>
                        </m:ctrlPr>
                      </m:funcPr>
                      <m:fName>
                        <m:r>
                          <a:rPr lang="en-US" b="1" i="0" smtClean="0">
                            <a:latin typeface="Cambria Math" panose="02040503050406030204" pitchFamily="18" charset="0"/>
                          </a:rPr>
                          <m:t>𝐦𝐢𝐧</m:t>
                        </m:r>
                      </m:fName>
                      <m:e>
                        <m:d>
                          <m:dPr>
                            <m:ctrlPr>
                              <a:rPr lang="en-US" b="1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b="1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#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𝑹𝑬𝑫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𝒀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num>
                              <m:den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#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𝑩𝑳𝑼𝑬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𝒀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den>
                            </m:f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f>
                              <m:fPr>
                                <m:ctrlPr>
                                  <a:rPr lang="en-US" b="1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#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𝑩𝑳𝑼𝑬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𝒀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num>
                              <m:den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#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𝑹𝑬𝑫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𝒀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den>
                            </m:f>
                          </m:e>
                        </m:d>
                      </m:e>
                    </m:func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 </m:t>
                    </m:r>
                    <m:d>
                      <m:dPr>
                        <m:begChr m:val="["/>
                        <m:endChr m:val="]"/>
                        <m:ctrlPr>
                          <a:rPr lang="en-US" b="1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 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e>
                    </m:d>
                  </m:oMath>
                </a14:m>
                <a:endParaRPr lang="en-US" b="1" dirty="0"/>
              </a:p>
              <a:p>
                <a:pPr marL="285750" indent="-285750">
                  <a:spcAft>
                    <a:spcPts val="1600"/>
                  </a:spcAft>
                </a:pP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𝒃𝒂𝒍𝒂𝒏𝒄𝒆</m:t>
                    </m:r>
                    <m:d>
                      <m:dPr>
                        <m:ctrlPr>
                          <a:rPr lang="en-US" b="1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</m:d>
                    <m:r>
                      <a:rPr lang="en-US" b="1" i="1" smtClean="0">
                        <a:latin typeface="Cambria Math" panose="02040503050406030204" pitchFamily="18" charset="0"/>
                      </a:rPr>
                      <m:t>= </m:t>
                    </m:r>
                    <m:func>
                      <m:funcPr>
                        <m:ctrlPr>
                          <a:rPr lang="en-US" b="1" i="1" smtClean="0"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b="1" i="1" smtClean="0"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a:rPr lang="en-US" b="1" i="0" smtClean="0">
                                <a:latin typeface="Cambria Math" panose="02040503050406030204" pitchFamily="18" charset="0"/>
                              </a:rPr>
                              <m:t>𝐦𝐢𝐧</m:t>
                            </m:r>
                          </m:e>
                          <m:lim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𝒄</m:t>
                            </m:r>
                            <m:r>
                              <a:rPr lang="en-US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∈</m:t>
                            </m:r>
                            <m:r>
                              <a:rPr lang="en-US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𝑪</m:t>
                            </m:r>
                          </m:lim>
                        </m:limLow>
                      </m:fName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𝒃𝒂𝒍𝒂𝒏𝒄𝒆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𝒄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endParaRPr lang="en-US" b="1" dirty="0"/>
              </a:p>
              <a:p>
                <a:pPr marL="285750" indent="-285750">
                  <a:spcAft>
                    <a:spcPts val="1600"/>
                  </a:spcAft>
                </a:pPr>
                <a:r>
                  <a:rPr lang="en-US" dirty="0"/>
                  <a:t>A subset with equal number of red and blue points has balance 1, while a monochromatic subset has balance 0.</a:t>
                </a:r>
                <a:endParaRPr dirty="0"/>
              </a:p>
            </p:txBody>
          </p:sp>
        </mc:Choice>
        <mc:Fallback xmlns="">
          <p:sp>
            <p:nvSpPr>
              <p:cNvPr id="113" name="Shape 113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11700" y="1229875"/>
                <a:ext cx="8520600" cy="3339000"/>
              </a:xfrm>
              <a:prstGeom prst="rect">
                <a:avLst/>
              </a:prstGeom>
              <a:blipFill>
                <a:blip r:embed="rId6"/>
                <a:stretch>
                  <a:fillRect l="-429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0A01663-82C5-4280-A879-4A36B4FC5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700" y="337263"/>
            <a:ext cx="8520600" cy="607800"/>
          </a:xfrm>
        </p:spPr>
        <p:txBody>
          <a:bodyPr/>
          <a:lstStyle/>
          <a:p>
            <a:pPr algn="ctr"/>
            <a:r>
              <a:rPr lang="en-US" dirty="0"/>
              <a:t>LEMMA</a:t>
            </a:r>
            <a:endParaRPr lang="en-I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xmlns="" id="{5E9F3BB0-6E05-497A-9411-3D088FBBC13D}"/>
                  </a:ext>
                </a:extLst>
              </p:cNvPr>
              <p:cNvSpPr>
                <a:spLocks noGrp="1"/>
              </p:cNvSpPr>
              <p:nvPr>
                <p:ph type="body" idx="1"/>
              </p:nvPr>
            </p:nvSpPr>
            <p:spPr>
              <a:xfrm>
                <a:off x="311700" y="1053228"/>
                <a:ext cx="8520600" cy="3339000"/>
              </a:xfrm>
            </p:spPr>
            <p:txBody>
              <a:bodyPr/>
              <a:lstStyle/>
              <a:p>
                <a:r>
                  <a:rPr lang="en-US" dirty="0"/>
                  <a:t>Lemma A: </a:t>
                </a:r>
                <a:r>
                  <a:rPr lang="en-US" i="1" dirty="0"/>
                  <a:t>Let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𝒀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𝒀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′⊆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𝑿</m:t>
                    </m:r>
                  </m:oMath>
                </a14:m>
                <a:r>
                  <a:rPr lang="en-IN" dirty="0"/>
                  <a:t> </a:t>
                </a:r>
                <a:r>
                  <a:rPr lang="en-IN" i="1" dirty="0"/>
                  <a:t>be disjoint. If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𝑪</m:t>
                    </m:r>
                  </m:oMath>
                </a14:m>
                <a:r>
                  <a:rPr lang="en-IN" dirty="0"/>
                  <a:t> </a:t>
                </a:r>
                <a:r>
                  <a:rPr lang="en-IN" i="1" dirty="0"/>
                  <a:t>is a clustering of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𝒀</m:t>
                    </m:r>
                  </m:oMath>
                </a14:m>
                <a:r>
                  <a:rPr lang="en-IN" i="1" dirty="0"/>
                  <a:t> and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𝑪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IN" dirty="0"/>
                  <a:t> </a:t>
                </a:r>
                <a:r>
                  <a:rPr lang="en-IN" i="1" dirty="0"/>
                  <a:t>be a clustering of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𝒀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IN" dirty="0"/>
                  <a:t>, </a:t>
                </a:r>
                <a:r>
                  <a:rPr lang="en-IN" i="1" dirty="0"/>
                  <a:t>then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𝒃𝒂𝒍𝒂𝒏𝒄𝒆</m:t>
                    </m:r>
                    <m:d>
                      <m:dPr>
                        <m:ctrlPr>
                          <a:rPr lang="en-US" b="1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𝑪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⋃</m:t>
                        </m:r>
                        <m:sSup>
                          <m:sSupPr>
                            <m:ctrlPr>
                              <a:rPr lang="en-US" b="1" i="1" smtClean="0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𝑪</m:t>
                            </m:r>
                          </m:e>
                          <m:sup>
                            <m:r>
                              <a:rPr lang="en-US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e>
                    </m:d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𝐦𝐢𝐧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⁡(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𝒃𝒂𝒍𝒂𝒏𝒄𝒆</m:t>
                    </m:r>
                    <m:d>
                      <m:dPr>
                        <m:ctrlPr>
                          <a:rPr lang="en-US" b="1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𝑪</m:t>
                        </m:r>
                      </m:e>
                    </m:d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 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𝒃𝒂𝒍𝒂𝒏𝒄𝒆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b="1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𝑪</m:t>
                        </m:r>
                      </m:e>
                      <m:sup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))</m:t>
                    </m:r>
                  </m:oMath>
                </a14:m>
                <a:r>
                  <a:rPr lang="en-IN" dirty="0"/>
                  <a:t>.</a:t>
                </a:r>
              </a:p>
              <a:p>
                <a:endParaRPr lang="en-IN" dirty="0"/>
              </a:p>
              <a:p>
                <a:r>
                  <a:rPr lang="en-IN" dirty="0"/>
                  <a:t>Lemma B:  </a:t>
                </a:r>
                <a:r>
                  <a:rPr lang="en-IN" i="1" dirty="0"/>
                  <a:t>Let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𝒃𝒂𝒍𝒂𝒏𝒄𝒆</m:t>
                    </m:r>
                    <m:d>
                      <m:dPr>
                        <m:ctrlPr>
                          <a:rPr lang="en-US" b="1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𝑿</m:t>
                        </m:r>
                      </m:e>
                    </m:d>
                    <m:r>
                      <a:rPr lang="en-US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type m:val="skw"/>
                        <m:ctrlPr>
                          <a:rPr lang="en-US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𝒃</m:t>
                        </m:r>
                      </m:num>
                      <m:den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𝒓</m:t>
                        </m:r>
                      </m:den>
                    </m:f>
                  </m:oMath>
                </a14:m>
                <a:r>
                  <a:rPr lang="en-IN" dirty="0"/>
                  <a:t> </a:t>
                </a:r>
                <a:r>
                  <a:rPr lang="en-IN" i="1" dirty="0"/>
                  <a:t>for some integers</a:t>
                </a:r>
                <a:r>
                  <a:rPr lang="en-IN" b="1" i="1" dirty="0"/>
                  <a:t>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𝒃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𝒓</m:t>
                    </m:r>
                  </m:oMath>
                </a14:m>
                <a:r>
                  <a:rPr lang="en-IN" dirty="0"/>
                  <a:t> </a:t>
                </a:r>
                <a:r>
                  <a:rPr lang="en-IN" i="1" dirty="0"/>
                  <a:t>such that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1" i="1" smtClean="0">
                            <a:latin typeface="Cambria Math"/>
                          </a:rPr>
                        </m:ctrlPr>
                      </m:funcPr>
                      <m:fName>
                        <m:r>
                          <a:rPr lang="en-US" b="1" i="0" smtClean="0">
                            <a:latin typeface="Cambria Math" panose="02040503050406030204" pitchFamily="18" charset="0"/>
                          </a:rPr>
                          <m:t>𝐠𝐜𝐝</m:t>
                        </m:r>
                      </m:fName>
                      <m:e>
                        <m:d>
                          <m:dPr>
                            <m:ctrlPr>
                              <a:rPr lang="en-US" b="1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𝒃</m:t>
                            </m:r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𝒓</m:t>
                            </m:r>
                          </m:e>
                        </m:d>
                      </m:e>
                    </m:func>
                    <m:r>
                      <a:rPr lang="en-US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IN" i="1" dirty="0"/>
                  <a:t>then there exists a clustering </a:t>
                </a:r>
                <a14:m>
                  <m:oMath xmlns:m="http://schemas.openxmlformats.org/officeDocument/2006/math">
                    <m:r>
                      <a:rPr lang="en-IN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𝓨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  <m:d>
                      <m:dPr>
                        <m:begChr m:val="{"/>
                        <m:endChr m:val="}"/>
                        <m:ctrlPr>
                          <a:rPr lang="en-US" b="1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1" i="1" smtClean="0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𝒀</m:t>
                            </m:r>
                          </m:e>
                          <m:sub>
                            <m:r>
                              <a:rPr lang="en-US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 …, </m:t>
                        </m:r>
                        <m:sSub>
                          <m:sSubPr>
                            <m:ctrlPr>
                              <a:rPr lang="en-US" b="1" i="1" smtClean="0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𝒀</m:t>
                            </m:r>
                          </m:e>
                          <m:sub>
                            <m:r>
                              <a:rPr lang="en-US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𝒎</m:t>
                            </m:r>
                          </m:sub>
                        </m:sSub>
                      </m:e>
                    </m:d>
                  </m:oMath>
                </a14:m>
                <a:r>
                  <a:rPr lang="en-IN" dirty="0"/>
                  <a:t> </a:t>
                </a:r>
                <a:r>
                  <a:rPr lang="en-IN" i="1" dirty="0"/>
                  <a:t>of 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𝑿</m:t>
                    </m:r>
                  </m:oMath>
                </a14:m>
                <a:r>
                  <a:rPr lang="en-IN" dirty="0"/>
                  <a:t> </a:t>
                </a:r>
                <a:r>
                  <a:rPr lang="en-IN" i="1" dirty="0"/>
                  <a:t>such that</a:t>
                </a:r>
                <a:r>
                  <a:rPr lang="en-IN" b="1" i="1" dirty="0"/>
                  <a:t> </a:t>
                </a:r>
              </a:p>
              <a:p>
                <a:pPr lvl="1"/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IN" b="1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IN" b="1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𝒀</m:t>
                            </m:r>
                          </m:e>
                          <m:sub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𝒋</m:t>
                            </m:r>
                          </m:sub>
                        </m:sSub>
                      </m:e>
                    </m:d>
                    <m:r>
                      <a:rPr lang="en-IN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𝒃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𝒓</m:t>
                    </m:r>
                  </m:oMath>
                </a14:m>
                <a:r>
                  <a:rPr lang="en-IN" b="1" dirty="0"/>
                  <a:t> </a:t>
                </a:r>
                <a:r>
                  <a:rPr lang="en-IN" b="1" i="1" dirty="0"/>
                  <a:t>for each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𝒀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sub>
                    </m:sSub>
                    <m:r>
                      <a:rPr lang="en-IN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IN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𝓨</m:t>
                    </m:r>
                  </m:oMath>
                </a14:m>
                <a:r>
                  <a:rPr lang="en-IN" dirty="0"/>
                  <a:t>, </a:t>
                </a:r>
                <a:r>
                  <a:rPr lang="en-IN" i="1" dirty="0"/>
                  <a:t>i.e., each cluster is small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𝒃𝒂𝒍𝒂𝒏𝒄𝒆</m:t>
                    </m:r>
                    <m:d>
                      <m:dPr>
                        <m:ctrlPr>
                          <a:rPr lang="en-US" b="1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𝓨</m:t>
                        </m:r>
                      </m:e>
                    </m:d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type m:val="skw"/>
                        <m:ctrlPr>
                          <a:rPr lang="en-US" b="1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𝒃</m:t>
                        </m:r>
                      </m:num>
                      <m:den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𝒓</m:t>
                        </m:r>
                      </m:den>
                    </m:f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𝒃𝒂𝒍𝒂𝒏𝒄𝒆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𝑿</m:t>
                    </m:r>
                  </m:oMath>
                </a14:m>
                <a:endParaRPr lang="en-US" b="1" dirty="0"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𝓨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is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</m:d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𝑓𝑎𝑖𝑟𝑙𝑒𝑡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𝑑𝑒𝑐𝑜𝑚𝑝𝑜𝑠𝑖𝑡𝑖𝑜𝑛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𝑜𝑓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b="1" dirty="0"/>
                  <a:t> </a:t>
                </a:r>
                <a:r>
                  <a:rPr lang="en-US" dirty="0"/>
                  <a:t>and each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𝒀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𝓨</m:t>
                    </m:r>
                  </m:oMath>
                </a14:m>
                <a:r>
                  <a:rPr lang="en-US" b="1" dirty="0"/>
                  <a:t> </a:t>
                </a:r>
                <a:r>
                  <a:rPr lang="en-US" dirty="0"/>
                  <a:t>a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𝑓𝑎𝑖𝑟𝑙𝑒𝑡</m:t>
                    </m:r>
                  </m:oMath>
                </a14:m>
                <a:endParaRPr lang="en-US" b="1" i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5E9F3BB0-6E05-497A-9411-3D088FBBC13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11700" y="1053228"/>
                <a:ext cx="8520600" cy="3339000"/>
              </a:xfr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320948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xmlns="" id="{AA1D57B1-9091-4065-8FE8-F052B2A21838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𝑓𝑎𝑖𝑟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𝑐𝑙𝑢𝑠𝑡𝑒𝑟𝑖𝑛𝑔</m:t>
                      </m:r>
                    </m:oMath>
                  </m:oMathPara>
                </a14:m>
                <a:endParaRPr lang="en-IN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AA1D57B1-9091-4065-8FE8-F052B2A2183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xmlns="" id="{34B6C507-708A-478D-9F20-84C4D0BE4F1C}"/>
                  </a:ext>
                </a:extLst>
              </p:cNvPr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i="1" dirty="0"/>
                  <a:t>In the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</m:oMath>
                </a14:m>
                <a:r>
                  <a:rPr lang="en-IN" i="1" dirty="0"/>
                  <a:t>-fair </a:t>
                </a:r>
                <a:r>
                  <a:rPr lang="en-IN" i="1" dirty="0" err="1"/>
                  <a:t>center</a:t>
                </a:r>
                <a:r>
                  <a:rPr lang="en-IN" i="1" dirty="0"/>
                  <a:t> (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𝑟𝑒𝑠𝑝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. 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𝑓𝑎𝑖𝑟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𝑚𝑒𝑑𝑖𝑎𝑛</m:t>
                    </m:r>
                  </m:oMath>
                </a14:m>
                <a:r>
                  <a:rPr lang="en-IN" i="1" dirty="0"/>
                  <a:t>) problem, the goal is to partition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IN" i="1" dirty="0"/>
                  <a:t> into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IN" i="1" dirty="0"/>
                  <a:t> such that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IN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𝑏𝑎𝑙𝑎𝑛𝑐𝑒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𝑎𝑛𝑑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 (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𝑟𝑒𝑠𝑝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𝜓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))</m:t>
                    </m:r>
                  </m:oMath>
                </a14:m>
                <a:r>
                  <a:rPr lang="en-IN" i="1" dirty="0"/>
                  <a:t> is minimized.</a:t>
                </a:r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34B6C507-708A-478D-9F20-84C4D0BE4F1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05377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005BFEB-A909-49D0-9244-772E614D8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Fair </a:t>
            </a:r>
            <a:r>
              <a:rPr lang="en-US" i="1" dirty="0"/>
              <a:t>k-</a:t>
            </a:r>
            <a:r>
              <a:rPr lang="en-US" dirty="0"/>
              <a:t> center: (1, 1)- </a:t>
            </a:r>
            <a:r>
              <a:rPr lang="en-US" dirty="0" err="1"/>
              <a:t>fairlets</a:t>
            </a:r>
            <a:endParaRPr lang="en-I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xmlns="" id="{B63C9D38-B0AB-4984-8D83-F4643B6C8562}"/>
                  </a:ext>
                </a:extLst>
              </p:cNvPr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Create a graph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𝐺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⋃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𝐸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𝐸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={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𝑖𝑗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)}</m:t>
                    </m:r>
                  </m:oMath>
                </a14:m>
                <a:endParaRPr lang="en-IN" dirty="0"/>
              </a:p>
              <a:p>
                <a:r>
                  <a:rPr lang="en-IN" dirty="0"/>
                  <a:t>Decomposition into </a:t>
                </a:r>
                <a:r>
                  <a:rPr lang="en-IN" dirty="0" err="1"/>
                  <a:t>fairlets</a:t>
                </a:r>
                <a:r>
                  <a:rPr lang="en-IN" dirty="0"/>
                  <a:t> corresponds to some perfect matching in the graph.</a:t>
                </a:r>
              </a:p>
              <a:p>
                <a14:m>
                  <m:oMath xmlns:m="http://schemas.openxmlformats.org/officeDocument/2006/math">
                    <m:r>
                      <a:rPr lang="en-IN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𝑌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IN" dirty="0"/>
                  <a:t> is exactly the cost of the maximum weight edge in the matching.</a:t>
                </a:r>
              </a:p>
              <a:p>
                <a:r>
                  <a:rPr lang="en-IN" dirty="0"/>
                  <a:t>Define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IN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𝜏</m:t>
                        </m:r>
                      </m:sub>
                    </m:sSub>
                  </m:oMath>
                </a14:m>
                <a:r>
                  <a:rPr lang="en-IN" dirty="0"/>
                  <a:t> as a threshold graph that has the same nodes as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IN" dirty="0"/>
                  <a:t>but only those edges who has weight at most </a:t>
                </a:r>
                <a14:m>
                  <m:oMath xmlns:m="http://schemas.openxmlformats.org/officeDocument/2006/math">
                    <m:r>
                      <a:rPr lang="en-IN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𝜏</m:t>
                    </m:r>
                  </m:oMath>
                </a14:m>
                <a:endParaRPr lang="en-US" dirty="0">
                  <a:ea typeface="Cambria Math" panose="02040503050406030204" pitchFamily="18" charset="0"/>
                </a:endParaRPr>
              </a:p>
              <a:p>
                <a:r>
                  <a:rPr lang="en-US" dirty="0"/>
                  <a:t>We can then look for the minimum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𝜏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IN" dirty="0"/>
                  <a:t>where the corresponding graph has a perfect matching</a:t>
                </a:r>
              </a:p>
              <a:p>
                <a:r>
                  <a:rPr lang="en-IN" dirty="0"/>
                  <a:t>Finally for each </a:t>
                </a:r>
                <a:r>
                  <a:rPr lang="en-IN" dirty="0" err="1"/>
                  <a:t>fairlet</a:t>
                </a:r>
                <a:r>
                  <a:rPr lang="en-IN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IN" dirty="0"/>
                  <a:t> we can arbitrarily set one of the two nodes as the </a:t>
                </a:r>
                <a:r>
                  <a:rPr lang="en-IN" dirty="0" err="1"/>
                  <a:t>center</a:t>
                </a:r>
                <a:r>
                  <a:rPr lang="en-IN" dirty="0"/>
                  <a:t> </a:t>
                </a:r>
              </a:p>
              <a:p>
                <a:endParaRPr lang="en-IN" dirty="0"/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B63C9D38-B0AB-4984-8D83-F4643B6C856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b="-2377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01785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xmlns="" id="{135B5366-F4BC-4127-9F83-C54307E0AD31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pPr algn="ctr"/>
                <a:r>
                  <a:rPr lang="en-US" dirty="0"/>
                  <a:t>Fair </a:t>
                </a:r>
                <a:r>
                  <a:rPr lang="en-US" i="1" dirty="0"/>
                  <a:t>k-</a:t>
                </a:r>
                <a:r>
                  <a:rPr lang="en-US" dirty="0"/>
                  <a:t>center: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(1,</m:t>
                    </m:r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IN" dirty="0"/>
                  <a:t>-</a:t>
                </a:r>
                <a:r>
                  <a:rPr lang="en-IN" dirty="0" err="1"/>
                  <a:t>fairlets</a:t>
                </a:r>
                <a:endParaRPr lang="en-IN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135B5366-F4BC-4127-9F83-C54307E0AD3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t="-5000" b="-29000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xmlns="" id="{A00B05E2-61E0-4F5E-9CFC-FCA740E058F4}"/>
                  </a:ext>
                </a:extLst>
              </p:cNvPr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114300" indent="0">
                  <a:buNone/>
                </a:pPr>
                <a:r>
                  <a:rPr lang="en-US" dirty="0"/>
                  <a:t>Transform the problem into a </a:t>
                </a:r>
                <a:r>
                  <a:rPr lang="en-US" b="1" dirty="0"/>
                  <a:t>minimum cost flow(MCF)</a:t>
                </a:r>
                <a:r>
                  <a:rPr lang="en-US" dirty="0"/>
                  <a:t> problem</a:t>
                </a:r>
              </a:p>
              <a:p>
                <a:r>
                  <a:rPr lang="en-US" dirty="0"/>
                  <a:t>A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IN" dirty="0"/>
                  <a:t> edge with cost 0 and capacity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min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⁡(</m:t>
                    </m:r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IN" dirty="0"/>
              </a:p>
              <a:p>
                <a:r>
                  <a:rPr lang="en-US" dirty="0"/>
                  <a:t>A</a:t>
                </a:r>
                <a:r>
                  <a:rPr lang="en-IN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IN" dirty="0"/>
                  <a:t> edge for each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IN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IN" dirty="0"/>
                  <a:t>and an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IN" dirty="0"/>
                  <a:t> for each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IN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𝑅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IN" dirty="0"/>
                  <a:t>[cost 0 capacity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IN" dirty="0"/>
                  <a:t>]</a:t>
                </a:r>
              </a:p>
              <a:p>
                <a:r>
                  <a:rPr lang="en-US" dirty="0"/>
                  <a:t>F</a:t>
                </a:r>
                <a:r>
                  <a:rPr lang="en-IN" dirty="0"/>
                  <a:t>or each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IN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IN" dirty="0"/>
                  <a:t> and for each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e>
                    </m:d>
                  </m:oMath>
                </a14:m>
                <a:r>
                  <a:rPr lang="en-IN" dirty="0"/>
                  <a:t>, a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Sup>
                      <m:sSubSupPr>
                        <m:ctrlPr>
                          <a:rPr lang="en-US" b="0" i="1" smtClean="0">
                            <a:latin typeface="Cambria Math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IN" dirty="0"/>
                  <a:t> edge and similarly for each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IN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IN" dirty="0"/>
                  <a:t> [cost 0 and capacity 1]</a:t>
                </a:r>
              </a:p>
              <a:p>
                <a:r>
                  <a:rPr lang="en-US" dirty="0"/>
                  <a:t>F</a:t>
                </a:r>
                <a:r>
                  <a:rPr lang="en-IN" dirty="0"/>
                  <a:t>or each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IN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IN" dirty="0"/>
                  <a:t> and for each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𝑙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(</m:t>
                    </m:r>
                    <m:sSubSup>
                      <m:sSubSupPr>
                        <m:ctrlPr>
                          <a:rPr lang="en-US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sSubSup>
                      <m:sSubSupPr>
                        <m:ctrlPr>
                          <a:rPr lang="en-US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𝑙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IN" dirty="0"/>
                  <a:t> edge with capacity 1. The cost of each edge is 1 if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𝑑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𝜏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IN" dirty="0"/>
                  <a:t> and  </a:t>
                </a:r>
                <a14:m>
                  <m:oMath xmlns:m="http://schemas.openxmlformats.org/officeDocument/2006/math">
                    <m:r>
                      <a:rPr lang="en-IN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∞</m:t>
                    </m:r>
                  </m:oMath>
                </a14:m>
                <a:r>
                  <a:rPr lang="en-IN" dirty="0"/>
                  <a:t> otherwise.</a:t>
                </a:r>
              </a:p>
              <a:p>
                <a:pPr marL="114300" indent="0">
                  <a:buNone/>
                </a:pPr>
                <a:endParaRPr lang="en-IN" dirty="0"/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A00B05E2-61E0-4F5E-9CFC-FCA740E058F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73008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1179</TotalTime>
  <Words>1075</Words>
  <Application>Microsoft Office PowerPoint</Application>
  <PresentationFormat>On-screen Show (16:9)</PresentationFormat>
  <Paragraphs>63</Paragraphs>
  <Slides>18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Roboto</vt:lpstr>
      <vt:lpstr>Cambria Math</vt:lpstr>
      <vt:lpstr>Geometric</vt:lpstr>
      <vt:lpstr>Fair Clustering through Fairlets                     ( NIPS 2017) </vt:lpstr>
      <vt:lpstr>Objective</vt:lpstr>
      <vt:lpstr>Clustering and Fairness</vt:lpstr>
      <vt:lpstr>The two objectives</vt:lpstr>
      <vt:lpstr>Balance</vt:lpstr>
      <vt:lpstr>LEMMA</vt:lpstr>
      <vt:lpstr>(t, k)-fair clustering</vt:lpstr>
      <vt:lpstr>Fair k- center: (1, 1)- fairlets</vt:lpstr>
      <vt:lpstr>Fair k-center: (1,t^′)-fairlets</vt:lpstr>
      <vt:lpstr>Fair k-center: (1,t^′)-fairlets</vt:lpstr>
      <vt:lpstr>LEMMA</vt:lpstr>
      <vt:lpstr>Theorem</vt:lpstr>
      <vt:lpstr>Greedy Furthest point Algorithm </vt:lpstr>
      <vt:lpstr>Datasets</vt:lpstr>
      <vt:lpstr>Results</vt:lpstr>
      <vt:lpstr>Future Work  </vt:lpstr>
      <vt:lpstr>References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Fair Clustering through Fairlets                     ( NIPS 2017)</dc:title>
  <dc:creator>Abhisek Dash</dc:creator>
  <cp:lastModifiedBy>user</cp:lastModifiedBy>
  <cp:revision>32</cp:revision>
  <dcterms:modified xsi:type="dcterms:W3CDTF">2018-04-11T03:29:54Z</dcterms:modified>
</cp:coreProperties>
</file>