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61"/>
  </p:notesMasterIdLst>
  <p:handoutMasterIdLst>
    <p:handoutMasterId r:id="rId62"/>
  </p:handoutMasterIdLst>
  <p:sldIdLst>
    <p:sldId id="256" r:id="rId2"/>
    <p:sldId id="417" r:id="rId3"/>
    <p:sldId id="420" r:id="rId4"/>
    <p:sldId id="421" r:id="rId5"/>
    <p:sldId id="422" r:id="rId6"/>
    <p:sldId id="423" r:id="rId7"/>
    <p:sldId id="424" r:id="rId8"/>
    <p:sldId id="493" r:id="rId9"/>
    <p:sldId id="482" r:id="rId10"/>
    <p:sldId id="425" r:id="rId11"/>
    <p:sldId id="428" r:id="rId12"/>
    <p:sldId id="429" r:id="rId13"/>
    <p:sldId id="430" r:id="rId14"/>
    <p:sldId id="431" r:id="rId15"/>
    <p:sldId id="455" r:id="rId16"/>
    <p:sldId id="434" r:id="rId17"/>
    <p:sldId id="435" r:id="rId18"/>
    <p:sldId id="436" r:id="rId19"/>
    <p:sldId id="437" r:id="rId20"/>
    <p:sldId id="438" r:id="rId21"/>
    <p:sldId id="440" r:id="rId22"/>
    <p:sldId id="441" r:id="rId23"/>
    <p:sldId id="442" r:id="rId24"/>
    <p:sldId id="443" r:id="rId25"/>
    <p:sldId id="444" r:id="rId26"/>
    <p:sldId id="445" r:id="rId27"/>
    <p:sldId id="446" r:id="rId28"/>
    <p:sldId id="447" r:id="rId29"/>
    <p:sldId id="448" r:id="rId30"/>
    <p:sldId id="469" r:id="rId31"/>
    <p:sldId id="470" r:id="rId32"/>
    <p:sldId id="471" r:id="rId33"/>
    <p:sldId id="457" r:id="rId34"/>
    <p:sldId id="458" r:id="rId35"/>
    <p:sldId id="459" r:id="rId36"/>
    <p:sldId id="494" r:id="rId37"/>
    <p:sldId id="461" r:id="rId38"/>
    <p:sldId id="462" r:id="rId39"/>
    <p:sldId id="463" r:id="rId40"/>
    <p:sldId id="484" r:id="rId41"/>
    <p:sldId id="464" r:id="rId42"/>
    <p:sldId id="465" r:id="rId43"/>
    <p:sldId id="466" r:id="rId44"/>
    <p:sldId id="472" r:id="rId45"/>
    <p:sldId id="467" r:id="rId46"/>
    <p:sldId id="468" r:id="rId47"/>
    <p:sldId id="474" r:id="rId48"/>
    <p:sldId id="473" r:id="rId49"/>
    <p:sldId id="475" r:id="rId50"/>
    <p:sldId id="476" r:id="rId51"/>
    <p:sldId id="479" r:id="rId52"/>
    <p:sldId id="480" r:id="rId53"/>
    <p:sldId id="488" r:id="rId54"/>
    <p:sldId id="489" r:id="rId55"/>
    <p:sldId id="477" r:id="rId56"/>
    <p:sldId id="478" r:id="rId57"/>
    <p:sldId id="491" r:id="rId58"/>
    <p:sldId id="490" r:id="rId59"/>
    <p:sldId id="483" r:id="rId6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06" autoAdjust="0"/>
    <p:restoredTop sz="83033" autoAdjust="0"/>
  </p:normalViewPr>
  <p:slideViewPr>
    <p:cSldViewPr>
      <p:cViewPr varScale="1">
        <p:scale>
          <a:sx n="95" d="100"/>
          <a:sy n="95" d="100"/>
        </p:scale>
        <p:origin x="912" y="16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7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7BEC5A18-A8B6-46D9-8C87-5D1E29EC48E2}" type="datetimeFigureOut">
              <a:rPr lang="en-US" smtClean="0"/>
              <a:t>3/16/17</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E554CD11-DD2F-43F9-A437-C4920653D54D}" type="slidenum">
              <a:rPr lang="en-US" smtClean="0"/>
              <a:t>‹#›</a:t>
            </a:fld>
            <a:endParaRPr lang="en-US"/>
          </a:p>
        </p:txBody>
      </p:sp>
    </p:spTree>
    <p:extLst>
      <p:ext uri="{BB962C8B-B14F-4D97-AF65-F5344CB8AC3E}">
        <p14:creationId xmlns:p14="http://schemas.microsoft.com/office/powerpoint/2010/main" val="2792770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96081E02-7D1C-45F5-87EA-38E930A7B5D1}" type="datetimeFigureOut">
              <a:rPr lang="en-US" smtClean="0"/>
              <a:t>3/16/17</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1E11144A-AB2C-4A26-A9AC-D44EAB4EC4FE}" type="slidenum">
              <a:rPr lang="en-US" smtClean="0"/>
              <a:t>‹#›</a:t>
            </a:fld>
            <a:endParaRPr lang="en-US"/>
          </a:p>
        </p:txBody>
      </p:sp>
    </p:spTree>
    <p:extLst>
      <p:ext uri="{BB962C8B-B14F-4D97-AF65-F5344CB8AC3E}">
        <p14:creationId xmlns:p14="http://schemas.microsoft.com/office/powerpoint/2010/main" val="306660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smtClean="0"/>
              <a:t>Use acrylic </a:t>
            </a:r>
            <a:r>
              <a:rPr lang="en-US" dirty="0" err="1" smtClean="0"/>
              <a:t>wifi</a:t>
            </a:r>
            <a:r>
              <a:rPr lang="en-US" dirty="0" smtClean="0"/>
              <a:t> program</a:t>
            </a:r>
            <a:r>
              <a:rPr lang="en-US" baseline="0" dirty="0" smtClean="0"/>
              <a:t> to show </a:t>
            </a:r>
            <a:r>
              <a:rPr lang="en-US" baseline="0" dirty="0" err="1" smtClean="0"/>
              <a:t>ssids</a:t>
            </a:r>
            <a:r>
              <a:rPr lang="en-US" baseline="0" dirty="0" smtClean="0"/>
              <a:t> that are visible right now</a:t>
            </a:r>
            <a:endParaRPr lang="en-US" dirty="0"/>
          </a:p>
        </p:txBody>
      </p:sp>
      <p:sp>
        <p:nvSpPr>
          <p:cNvPr id="4" name="Slide Number Placeholder 3"/>
          <p:cNvSpPr>
            <a:spLocks noGrp="1"/>
          </p:cNvSpPr>
          <p:nvPr>
            <p:ph type="sldNum" sz="quarter" idx="10"/>
          </p:nvPr>
        </p:nvSpPr>
        <p:spPr/>
        <p:txBody>
          <a:bodyPr/>
          <a:lstStyle/>
          <a:p>
            <a:fld id="{1E11144A-AB2C-4A26-A9AC-D44EAB4EC4FE}" type="slidenum">
              <a:rPr lang="en-US" smtClean="0"/>
              <a:t>3</a:t>
            </a:fld>
            <a:endParaRPr lang="en-US"/>
          </a:p>
        </p:txBody>
      </p:sp>
    </p:spTree>
    <p:extLst>
      <p:ext uri="{BB962C8B-B14F-4D97-AF65-F5344CB8AC3E}">
        <p14:creationId xmlns:p14="http://schemas.microsoft.com/office/powerpoint/2010/main" val="1370311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smtClean="0"/>
              <a:t>Draw out RTS/CTS</a:t>
            </a:r>
            <a:r>
              <a:rPr lang="en-US" baseline="0" dirty="0" smtClean="0"/>
              <a:t> or simply DATA/ACK</a:t>
            </a:r>
          </a:p>
        </p:txBody>
      </p:sp>
      <p:sp>
        <p:nvSpPr>
          <p:cNvPr id="4" name="Slide Number Placeholder 3"/>
          <p:cNvSpPr>
            <a:spLocks noGrp="1"/>
          </p:cNvSpPr>
          <p:nvPr>
            <p:ph type="sldNum" sz="quarter" idx="10"/>
          </p:nvPr>
        </p:nvSpPr>
        <p:spPr/>
        <p:txBody>
          <a:bodyPr/>
          <a:lstStyle/>
          <a:p>
            <a:fld id="{1E11144A-AB2C-4A26-A9AC-D44EAB4EC4FE}" type="slidenum">
              <a:rPr lang="en-US" smtClean="0"/>
              <a:t>4</a:t>
            </a:fld>
            <a:endParaRPr lang="en-US"/>
          </a:p>
        </p:txBody>
      </p:sp>
    </p:spTree>
    <p:extLst>
      <p:ext uri="{BB962C8B-B14F-4D97-AF65-F5344CB8AC3E}">
        <p14:creationId xmlns:p14="http://schemas.microsoft.com/office/powerpoint/2010/main" val="1761327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11144A-AB2C-4A26-A9AC-D44EAB4EC4FE}" type="slidenum">
              <a:rPr lang="en-US" smtClean="0"/>
              <a:t>5</a:t>
            </a:fld>
            <a:endParaRPr lang="en-US"/>
          </a:p>
        </p:txBody>
      </p:sp>
    </p:spTree>
    <p:extLst>
      <p:ext uri="{BB962C8B-B14F-4D97-AF65-F5344CB8AC3E}">
        <p14:creationId xmlns:p14="http://schemas.microsoft.com/office/powerpoint/2010/main" val="640589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smtClean="0"/>
              <a:t>Minimum</a:t>
            </a:r>
            <a:r>
              <a:rPr lang="en-US" baseline="0" dirty="0" smtClean="0"/>
              <a:t> size frame</a:t>
            </a:r>
            <a:endParaRPr lang="en-US" dirty="0" smtClean="0"/>
          </a:p>
        </p:txBody>
      </p:sp>
      <p:sp>
        <p:nvSpPr>
          <p:cNvPr id="4" name="Slide Number Placeholder 3"/>
          <p:cNvSpPr>
            <a:spLocks noGrp="1"/>
          </p:cNvSpPr>
          <p:nvPr>
            <p:ph type="sldNum" sz="quarter" idx="10"/>
          </p:nvPr>
        </p:nvSpPr>
        <p:spPr/>
        <p:txBody>
          <a:bodyPr/>
          <a:lstStyle/>
          <a:p>
            <a:fld id="{1E11144A-AB2C-4A26-A9AC-D44EAB4EC4FE}" type="slidenum">
              <a:rPr lang="en-US" smtClean="0"/>
              <a:t>7</a:t>
            </a:fld>
            <a:endParaRPr lang="en-US"/>
          </a:p>
        </p:txBody>
      </p:sp>
    </p:spTree>
    <p:extLst>
      <p:ext uri="{BB962C8B-B14F-4D97-AF65-F5344CB8AC3E}">
        <p14:creationId xmlns:p14="http://schemas.microsoft.com/office/powerpoint/2010/main" val="1795291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smtClean="0"/>
              <a:t>Minimum</a:t>
            </a:r>
            <a:r>
              <a:rPr lang="en-US" baseline="0" dirty="0" smtClean="0"/>
              <a:t> size frame</a:t>
            </a:r>
            <a:endParaRPr lang="en-US" dirty="0" smtClean="0"/>
          </a:p>
        </p:txBody>
      </p:sp>
      <p:sp>
        <p:nvSpPr>
          <p:cNvPr id="4" name="Slide Number Placeholder 3"/>
          <p:cNvSpPr>
            <a:spLocks noGrp="1"/>
          </p:cNvSpPr>
          <p:nvPr>
            <p:ph type="sldNum" sz="quarter" idx="10"/>
          </p:nvPr>
        </p:nvSpPr>
        <p:spPr/>
        <p:txBody>
          <a:bodyPr/>
          <a:lstStyle/>
          <a:p>
            <a:fld id="{1E11144A-AB2C-4A26-A9AC-D44EAB4EC4FE}" type="slidenum">
              <a:rPr lang="en-US" smtClean="0"/>
              <a:t>8</a:t>
            </a:fld>
            <a:endParaRPr lang="en-US"/>
          </a:p>
        </p:txBody>
      </p:sp>
    </p:spTree>
    <p:extLst>
      <p:ext uri="{BB962C8B-B14F-4D97-AF65-F5344CB8AC3E}">
        <p14:creationId xmlns:p14="http://schemas.microsoft.com/office/powerpoint/2010/main" val="1225667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smtClean="0"/>
              <a:t>Ask why do we need a request and acknowledge and not just a discover and offer?</a:t>
            </a:r>
            <a:endParaRPr lang="en-US" dirty="0"/>
          </a:p>
        </p:txBody>
      </p:sp>
      <p:sp>
        <p:nvSpPr>
          <p:cNvPr id="4" name="Slide Number Placeholder 3"/>
          <p:cNvSpPr>
            <a:spLocks noGrp="1"/>
          </p:cNvSpPr>
          <p:nvPr>
            <p:ph type="sldNum" sz="quarter" idx="10"/>
          </p:nvPr>
        </p:nvSpPr>
        <p:spPr/>
        <p:txBody>
          <a:bodyPr/>
          <a:lstStyle/>
          <a:p>
            <a:fld id="{1E11144A-AB2C-4A26-A9AC-D44EAB4EC4FE}" type="slidenum">
              <a:rPr lang="en-US" smtClean="0"/>
              <a:t>12</a:t>
            </a:fld>
            <a:endParaRPr lang="en-US"/>
          </a:p>
        </p:txBody>
      </p:sp>
    </p:spTree>
    <p:extLst>
      <p:ext uri="{BB962C8B-B14F-4D97-AF65-F5344CB8AC3E}">
        <p14:creationId xmlns:p14="http://schemas.microsoft.com/office/powerpoint/2010/main" val="1156668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11144A-AB2C-4A26-A9AC-D44EAB4EC4FE}" type="slidenum">
              <a:rPr lang="en-US" smtClean="0"/>
              <a:t>28</a:t>
            </a:fld>
            <a:endParaRPr lang="en-US"/>
          </a:p>
        </p:txBody>
      </p:sp>
    </p:spTree>
    <p:extLst>
      <p:ext uri="{BB962C8B-B14F-4D97-AF65-F5344CB8AC3E}">
        <p14:creationId xmlns:p14="http://schemas.microsoft.com/office/powerpoint/2010/main" val="1288136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endParaRPr lang="en-US" dirty="0"/>
          </a:p>
        </p:txBody>
      </p:sp>
      <p:sp>
        <p:nvSpPr>
          <p:cNvPr id="4" name="Slide Number Placeholder 3"/>
          <p:cNvSpPr>
            <a:spLocks noGrp="1"/>
          </p:cNvSpPr>
          <p:nvPr>
            <p:ph type="sldNum" sz="quarter" idx="10"/>
          </p:nvPr>
        </p:nvSpPr>
        <p:spPr/>
        <p:txBody>
          <a:bodyPr/>
          <a:lstStyle/>
          <a:p>
            <a:fld id="{1E11144A-AB2C-4A26-A9AC-D44EAB4EC4FE}" type="slidenum">
              <a:rPr lang="en-US" smtClean="0"/>
              <a:t>50</a:t>
            </a:fld>
            <a:endParaRPr lang="en-US"/>
          </a:p>
        </p:txBody>
      </p:sp>
    </p:spTree>
    <p:extLst>
      <p:ext uri="{BB962C8B-B14F-4D97-AF65-F5344CB8AC3E}">
        <p14:creationId xmlns:p14="http://schemas.microsoft.com/office/powerpoint/2010/main" val="2057645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3/16/17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3/16/17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3/16/17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8BD707-D9CF-40AE-B4C6-C98DA3205C09}" type="datetimeFigureOut">
              <a:rPr lang="en-US" smtClean="0"/>
              <a:pPr/>
              <a:t>3/16/17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D8BD707-D9CF-40AE-B4C6-C98DA3205C09}" type="datetimeFigureOut">
              <a:rPr lang="en-US" smtClean="0"/>
              <a:pPr/>
              <a:t>3/16/17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D8BD707-D9CF-40AE-B4C6-C98DA3205C09}" type="datetimeFigureOut">
              <a:rPr lang="en-US" smtClean="0"/>
              <a:pPr/>
              <a:t>3/16/17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6F15528-21DE-4FAA-801E-634DDDAF4B2B}"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40200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g"/><Relationship Id="rId6"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4" Type="http://schemas.openxmlformats.org/officeDocument/2006/relationships/image" Target="../media/image13.png"/><Relationship Id="rId5"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gif"/><Relationship Id="rId3" Type="http://schemas.openxmlformats.org/officeDocument/2006/relationships/image" Target="../media/image17.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15.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 Id="rId3" Type="http://schemas.openxmlformats.org/officeDocument/2006/relationships/hyperlink" Target="http://www.iana.org/domains/root/db"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oot-servers.or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 Id="rId3"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 Id="rId3"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jpeg"/><Relationship Id="rId3" Type="http://schemas.openxmlformats.org/officeDocument/2006/relationships/image" Target="../media/image3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4.jpeg"/><Relationship Id="rId3" Type="http://schemas.openxmlformats.org/officeDocument/2006/relationships/image" Target="../media/image3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youtube.com/watch?v=hdvYgLuxQKc"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etherealmind.com/tcam-detail-review/" TargetMode="External"/><Relationship Id="rId3" Type="http://schemas.openxmlformats.org/officeDocument/2006/relationships/hyperlink" Target="http://etherealmind.com/what-is-the-definition-of-switch-fabric/"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image" Target="../media/image41.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Computer Networking</a:t>
            </a:r>
            <a:br>
              <a:rPr lang="en-US" dirty="0" smtClean="0"/>
            </a:br>
            <a:r>
              <a:rPr lang="en-US" sz="4000" dirty="0"/>
              <a:t>Industry Perspective</a:t>
            </a:r>
          </a:p>
        </p:txBody>
      </p:sp>
      <p:sp>
        <p:nvSpPr>
          <p:cNvPr id="3" name="Subtitle 2"/>
          <p:cNvSpPr>
            <a:spLocks noGrp="1"/>
          </p:cNvSpPr>
          <p:nvPr>
            <p:ph type="subTitle" idx="1"/>
          </p:nvPr>
        </p:nvSpPr>
        <p:spPr/>
        <p:txBody>
          <a:bodyPr>
            <a:noAutofit/>
          </a:bodyPr>
          <a:lstStyle/>
          <a:p>
            <a:r>
              <a:rPr lang="en-US" sz="2000" b="1" dirty="0"/>
              <a:t>IIT Kharagpur, Spring 2017</a:t>
            </a:r>
          </a:p>
          <a:p>
            <a:endParaRPr lang="en-US" sz="2000" b="1" dirty="0"/>
          </a:p>
          <a:p>
            <a:r>
              <a:rPr lang="en-US" sz="2000" b="1" dirty="0"/>
              <a:t>Amit Saha</a:t>
            </a:r>
          </a:p>
        </p:txBody>
      </p:sp>
    </p:spTree>
    <p:extLst>
      <p:ext uri="{BB962C8B-B14F-4D97-AF65-F5344CB8AC3E}">
        <p14:creationId xmlns:p14="http://schemas.microsoft.com/office/powerpoint/2010/main" val="1394575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2040845"/>
            <a:ext cx="3223311" cy="1809578"/>
          </a:xfrm>
          <a:prstGeom prst="rect">
            <a:avLst/>
          </a:prstGeom>
        </p:spPr>
      </p:pic>
      <p:sp>
        <p:nvSpPr>
          <p:cNvPr id="2" name="Title 1"/>
          <p:cNvSpPr>
            <a:spLocks noGrp="1"/>
          </p:cNvSpPr>
          <p:nvPr>
            <p:ph type="title"/>
          </p:nvPr>
        </p:nvSpPr>
        <p:spPr/>
        <p:txBody>
          <a:bodyPr/>
          <a:lstStyle/>
          <a:p>
            <a:r>
              <a:rPr lang="en-US" dirty="0" smtClean="0"/>
              <a:t>Ethernet Equipment</a:t>
            </a:r>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261912" y="2438689"/>
            <a:ext cx="4267200" cy="805078"/>
          </a:xfr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0" y="4038600"/>
            <a:ext cx="3429000" cy="221742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02451" y="3919365"/>
            <a:ext cx="2057400" cy="20574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9813" y="1809302"/>
            <a:ext cx="2864662" cy="2540000"/>
          </a:xfrm>
          <a:prstGeom prst="rect">
            <a:avLst/>
          </a:prstGeom>
        </p:spPr>
      </p:pic>
    </p:spTree>
    <p:extLst>
      <p:ext uri="{BB962C8B-B14F-4D97-AF65-F5344CB8AC3E}">
        <p14:creationId xmlns:p14="http://schemas.microsoft.com/office/powerpoint/2010/main" val="1320445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an IP address</a:t>
            </a:r>
            <a:endParaRPr lang="en-US" dirty="0"/>
          </a:p>
        </p:txBody>
      </p:sp>
      <p:sp>
        <p:nvSpPr>
          <p:cNvPr id="3" name="Content Placeholder 2"/>
          <p:cNvSpPr>
            <a:spLocks noGrp="1"/>
          </p:cNvSpPr>
          <p:nvPr>
            <p:ph idx="1"/>
          </p:nvPr>
        </p:nvSpPr>
        <p:spPr/>
        <p:txBody>
          <a:bodyPr/>
          <a:lstStyle/>
          <a:p>
            <a:r>
              <a:rPr lang="en-US" dirty="0" smtClean="0"/>
              <a:t>DHCP – DHCP clients get IP addresses </a:t>
            </a:r>
            <a:r>
              <a:rPr lang="en-US" dirty="0"/>
              <a:t>and networking </a:t>
            </a:r>
            <a:r>
              <a:rPr lang="en-US" dirty="0" smtClean="0"/>
              <a:t>parameters from DHCP server </a:t>
            </a:r>
          </a:p>
          <a:p>
            <a:r>
              <a:rPr lang="en-US" dirty="0" smtClean="0"/>
              <a:t>Based on BOOTP</a:t>
            </a:r>
          </a:p>
          <a:p>
            <a:r>
              <a:rPr lang="en-US" dirty="0" smtClean="0"/>
              <a:t>DHCPv6 (for IPv6) is also available</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92011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DHCP Packets</a:t>
            </a:r>
            <a:endParaRPr lang="en-US" dirty="0"/>
          </a:p>
        </p:txBody>
      </p:sp>
      <p:sp>
        <p:nvSpPr>
          <p:cNvPr id="3" name="Content Placeholder 2"/>
          <p:cNvSpPr>
            <a:spLocks noGrp="1"/>
          </p:cNvSpPr>
          <p:nvPr>
            <p:ph idx="1"/>
          </p:nvPr>
        </p:nvSpPr>
        <p:spPr/>
        <p:txBody>
          <a:bodyPr/>
          <a:lstStyle/>
          <a:p>
            <a:r>
              <a:rPr lang="en-US" dirty="0" smtClean="0"/>
              <a:t>Discovery</a:t>
            </a:r>
          </a:p>
          <a:p>
            <a:r>
              <a:rPr lang="en-US" dirty="0" smtClean="0"/>
              <a:t>Offer (possibly multiple)</a:t>
            </a:r>
          </a:p>
          <a:p>
            <a:r>
              <a:rPr lang="en-US" dirty="0" smtClean="0"/>
              <a:t>Request </a:t>
            </a:r>
          </a:p>
          <a:p>
            <a:r>
              <a:rPr lang="en-US" dirty="0" smtClean="0"/>
              <a:t>Acknowledge</a:t>
            </a:r>
          </a:p>
          <a:p>
            <a:r>
              <a:rPr lang="en-US" dirty="0" smtClean="0"/>
              <a:t>Renew</a:t>
            </a:r>
          </a:p>
          <a:p>
            <a:r>
              <a:rPr lang="en-US" dirty="0" smtClean="0"/>
              <a:t>Release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228600"/>
            <a:ext cx="3657600" cy="592843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1490183"/>
            <a:ext cx="3071758" cy="4343400"/>
          </a:xfrm>
          <a:prstGeom prst="rect">
            <a:avLst/>
          </a:prstGeom>
        </p:spPr>
      </p:pic>
      <p:grpSp>
        <p:nvGrpSpPr>
          <p:cNvPr id="8" name="Group 7"/>
          <p:cNvGrpSpPr/>
          <p:nvPr/>
        </p:nvGrpSpPr>
        <p:grpSpPr>
          <a:xfrm>
            <a:off x="1676401" y="4479729"/>
            <a:ext cx="3168111" cy="1844871"/>
            <a:chOff x="152400" y="4648200"/>
            <a:chExt cx="3168111" cy="1844871"/>
          </a:xfrm>
        </p:grpSpPr>
        <p:pic>
          <p:nvPicPr>
            <p:cNvPr id="1026" name="Picture 2" descr="C:\Users\amisaha\AppData\Local\Microsoft\Windows\Temporary Internet Files\Content.IE5\VZQNV4G7\Questionmark[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6855" y="4648200"/>
              <a:ext cx="1219200" cy="15240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152400" y="6123739"/>
              <a:ext cx="3168111" cy="369332"/>
            </a:xfrm>
            <a:prstGeom prst="rect">
              <a:avLst/>
            </a:prstGeom>
            <a:noFill/>
          </p:spPr>
          <p:txBody>
            <a:bodyPr wrap="none" rtlCol="0">
              <a:spAutoFit/>
            </a:bodyPr>
            <a:lstStyle/>
            <a:p>
              <a:r>
                <a:rPr lang="en-US" dirty="0"/>
                <a:t>Why do we need an IP address?</a:t>
              </a:r>
            </a:p>
          </p:txBody>
        </p:sp>
      </p:grpSp>
    </p:spTree>
    <p:extLst>
      <p:ext uri="{BB962C8B-B14F-4D97-AF65-F5344CB8AC3E}">
        <p14:creationId xmlns:p14="http://schemas.microsoft.com/office/powerpoint/2010/main" val="83481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Packet Format</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4019" y="1846264"/>
            <a:ext cx="6448413" cy="4022725"/>
          </a:xfrm>
        </p:spPr>
      </p:pic>
    </p:spTree>
    <p:extLst>
      <p:ext uri="{BB962C8B-B14F-4D97-AF65-F5344CB8AC3E}">
        <p14:creationId xmlns:p14="http://schemas.microsoft.com/office/powerpoint/2010/main" val="11016916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IPv4 Header Format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5620" y="2202180"/>
            <a:ext cx="6080760" cy="3131820"/>
          </a:xfrm>
        </p:spPr>
      </p:pic>
    </p:spTree>
    <p:extLst>
      <p:ext uri="{BB962C8B-B14F-4D97-AF65-F5344CB8AC3E}">
        <p14:creationId xmlns:p14="http://schemas.microsoft.com/office/powerpoint/2010/main" val="527842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5620" y="609600"/>
            <a:ext cx="6080760" cy="313182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3733800"/>
            <a:ext cx="6096000" cy="2102338"/>
          </a:xfrm>
          <a:prstGeom prst="rect">
            <a:avLst/>
          </a:prstGeom>
        </p:spPr>
      </p:pic>
      <p:sp>
        <p:nvSpPr>
          <p:cNvPr id="4" name="Rounded Rectangle 3"/>
          <p:cNvSpPr/>
          <p:nvPr/>
        </p:nvSpPr>
        <p:spPr>
          <a:xfrm>
            <a:off x="3276600" y="2286000"/>
            <a:ext cx="5715000" cy="381000"/>
          </a:xfrm>
          <a:prstGeom prst="roundRect">
            <a:avLst/>
          </a:prstGeom>
          <a:noFill/>
          <a:ln w="38100">
            <a:solidFill>
              <a:srgbClr val="FF0000"/>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Rounded Rectangle 4"/>
          <p:cNvSpPr/>
          <p:nvPr/>
        </p:nvSpPr>
        <p:spPr>
          <a:xfrm>
            <a:off x="3276600" y="2819400"/>
            <a:ext cx="5715000" cy="381000"/>
          </a:xfrm>
          <a:prstGeom prst="roundRect">
            <a:avLst/>
          </a:prstGeom>
          <a:noFill/>
          <a:ln w="38100">
            <a:solidFill>
              <a:srgbClr val="FF0000"/>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Rounded Rectangle 5"/>
          <p:cNvSpPr/>
          <p:nvPr/>
        </p:nvSpPr>
        <p:spPr>
          <a:xfrm>
            <a:off x="3276600" y="4038600"/>
            <a:ext cx="2514600" cy="381000"/>
          </a:xfrm>
          <a:prstGeom prst="roundRect">
            <a:avLst/>
          </a:prstGeom>
          <a:noFill/>
          <a:ln w="38100">
            <a:solidFill>
              <a:srgbClr val="FF0000"/>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Rounded Rectangle 6"/>
          <p:cNvSpPr/>
          <p:nvPr/>
        </p:nvSpPr>
        <p:spPr>
          <a:xfrm>
            <a:off x="6400800" y="4038600"/>
            <a:ext cx="2514600" cy="381000"/>
          </a:xfrm>
          <a:prstGeom prst="roundRect">
            <a:avLst/>
          </a:prstGeom>
          <a:noFill/>
          <a:ln w="38100">
            <a:solidFill>
              <a:srgbClr val="FF0000"/>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Rounded Rectangle 7"/>
          <p:cNvSpPr/>
          <p:nvPr/>
        </p:nvSpPr>
        <p:spPr>
          <a:xfrm>
            <a:off x="4800600" y="1828800"/>
            <a:ext cx="1181100" cy="381000"/>
          </a:xfrm>
          <a:prstGeom prst="roundRect">
            <a:avLst/>
          </a:prstGeom>
          <a:noFill/>
          <a:ln w="38100">
            <a:solidFill>
              <a:srgbClr val="FF0000"/>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95030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TCP/UDP Header</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7278" y="1846264"/>
            <a:ext cx="7181895" cy="4022725"/>
          </a:xfrm>
        </p:spPr>
      </p:pic>
    </p:spTree>
    <p:extLst>
      <p:ext uri="{BB962C8B-B14F-4D97-AF65-F5344CB8AC3E}">
        <p14:creationId xmlns:p14="http://schemas.microsoft.com/office/powerpoint/2010/main" val="877278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Got an IP! Hurray! </a:t>
            </a:r>
            <a:endParaRPr lang="en-US" dirty="0"/>
          </a:p>
        </p:txBody>
      </p:sp>
      <p:sp>
        <p:nvSpPr>
          <p:cNvPr id="3" name="Content Placeholder 2"/>
          <p:cNvSpPr>
            <a:spLocks noGrp="1"/>
          </p:cNvSpPr>
          <p:nvPr>
            <p:ph idx="1"/>
          </p:nvPr>
        </p:nvSpPr>
        <p:spPr/>
        <p:txBody>
          <a:bodyPr/>
          <a:lstStyle/>
          <a:p>
            <a:r>
              <a:rPr lang="en-US" dirty="0" smtClean="0"/>
              <a:t>But now what? How do I “go to” some website?</a:t>
            </a:r>
          </a:p>
          <a:p>
            <a:r>
              <a:rPr lang="en-US" dirty="0" smtClean="0"/>
              <a:t>IP is just an identity</a:t>
            </a:r>
          </a:p>
          <a:p>
            <a:r>
              <a:rPr lang="en-US" dirty="0" smtClean="0"/>
              <a:t>Still need to “route” to somewhere</a:t>
            </a:r>
          </a:p>
          <a:p>
            <a:endParaRPr lang="en-US" dirty="0"/>
          </a:p>
        </p:txBody>
      </p:sp>
    </p:spTree>
    <p:extLst>
      <p:ext uri="{BB962C8B-B14F-4D97-AF65-F5344CB8AC3E}">
        <p14:creationId xmlns:p14="http://schemas.microsoft.com/office/powerpoint/2010/main" val="19490507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Name Service</a:t>
            </a:r>
            <a:endParaRPr lang="en-US" dirty="0"/>
          </a:p>
        </p:txBody>
      </p:sp>
      <p:sp>
        <p:nvSpPr>
          <p:cNvPr id="3" name="Content Placeholder 2"/>
          <p:cNvSpPr>
            <a:spLocks noGrp="1"/>
          </p:cNvSpPr>
          <p:nvPr>
            <p:ph idx="1"/>
          </p:nvPr>
        </p:nvSpPr>
        <p:spPr/>
        <p:txBody>
          <a:bodyPr/>
          <a:lstStyle/>
          <a:p>
            <a:r>
              <a:rPr lang="en-US" dirty="0"/>
              <a:t>We almost always try to reach a human readable name</a:t>
            </a:r>
          </a:p>
          <a:p>
            <a:r>
              <a:rPr lang="en-US" dirty="0"/>
              <a:t>But machines route based on IP addresses</a:t>
            </a:r>
          </a:p>
          <a:p>
            <a:r>
              <a:rPr lang="en-US" b="1" dirty="0">
                <a:solidFill>
                  <a:srgbClr val="FF0000"/>
                </a:solidFill>
              </a:rPr>
              <a:t>There must be a mapping from names to IP </a:t>
            </a:r>
            <a:r>
              <a:rPr lang="en-US" b="1" dirty="0" smtClean="0">
                <a:solidFill>
                  <a:srgbClr val="FF0000"/>
                </a:solidFill>
              </a:rPr>
              <a:t>addresses</a:t>
            </a:r>
          </a:p>
          <a:p>
            <a:r>
              <a:rPr lang="en-US" dirty="0" smtClean="0"/>
              <a:t>But who is going to do this translation? </a:t>
            </a:r>
          </a:p>
          <a:p>
            <a:endParaRPr lang="en-US" dirty="0"/>
          </a:p>
        </p:txBody>
      </p:sp>
    </p:spTree>
    <p:extLst>
      <p:ext uri="{BB962C8B-B14F-4D97-AF65-F5344CB8AC3E}">
        <p14:creationId xmlns:p14="http://schemas.microsoft.com/office/powerpoint/2010/main" val="2127635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Default Gateway</a:t>
            </a:r>
            <a:endParaRPr lang="en-US" dirty="0"/>
          </a:p>
        </p:txBody>
      </p:sp>
      <p:sp>
        <p:nvSpPr>
          <p:cNvPr id="3" name="Content Placeholder 2"/>
          <p:cNvSpPr>
            <a:spLocks noGrp="1"/>
          </p:cNvSpPr>
          <p:nvPr>
            <p:ph idx="1"/>
          </p:nvPr>
        </p:nvSpPr>
        <p:spPr/>
        <p:txBody>
          <a:bodyPr/>
          <a:lstStyle/>
          <a:p>
            <a:r>
              <a:rPr lang="en-US" dirty="0" smtClean="0"/>
              <a:t>If host does not know how to route, who does it ask?</a:t>
            </a:r>
          </a:p>
          <a:p>
            <a:r>
              <a:rPr lang="en-US" b="1" dirty="0" smtClean="0">
                <a:solidFill>
                  <a:srgbClr val="FF0000"/>
                </a:solidFill>
              </a:rPr>
              <a:t>There must be a “</a:t>
            </a:r>
            <a:r>
              <a:rPr lang="en-US" b="1" dirty="0" err="1" smtClean="0">
                <a:solidFill>
                  <a:srgbClr val="FF0000"/>
                </a:solidFill>
              </a:rPr>
              <a:t>goto</a:t>
            </a:r>
            <a:r>
              <a:rPr lang="en-US" b="1" dirty="0" smtClean="0">
                <a:solidFill>
                  <a:srgbClr val="FF0000"/>
                </a:solidFill>
              </a:rPr>
              <a:t>” guy in the network</a:t>
            </a:r>
            <a:endParaRPr lang="en-US" b="1" dirty="0">
              <a:solidFill>
                <a:srgbClr val="FF0000"/>
              </a:solidFill>
            </a:endParaRPr>
          </a:p>
        </p:txBody>
      </p:sp>
    </p:spTree>
    <p:extLst>
      <p:ext uri="{BB962C8B-B14F-4D97-AF65-F5344CB8AC3E}">
        <p14:creationId xmlns:p14="http://schemas.microsoft.com/office/powerpoint/2010/main" val="1418869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337457"/>
            <a:ext cx="8763000" cy="5758543"/>
          </a:xfrm>
          <a:prstGeom prst="rect">
            <a:avLst/>
          </a:prstGeom>
        </p:spPr>
      </p:pic>
    </p:spTree>
    <p:extLst>
      <p:ext uri="{BB962C8B-B14F-4D97-AF65-F5344CB8AC3E}">
        <p14:creationId xmlns:p14="http://schemas.microsoft.com/office/powerpoint/2010/main" val="18374073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Routing table – Host </a:t>
            </a:r>
            <a:endParaRPr lang="en-US" dirty="0"/>
          </a:p>
        </p:txBody>
      </p:sp>
      <p:sp>
        <p:nvSpPr>
          <p:cNvPr id="3" name="Content Placeholder 2"/>
          <p:cNvSpPr>
            <a:spLocks noGrp="1"/>
          </p:cNvSpPr>
          <p:nvPr>
            <p:ph idx="1"/>
          </p:nvPr>
        </p:nvSpPr>
        <p:spPr/>
        <p:txBody>
          <a:bodyPr>
            <a:normAutofit/>
          </a:bodyPr>
          <a:lstStyle/>
          <a:p>
            <a:pPr marL="0" indent="0">
              <a:buNone/>
            </a:pPr>
            <a:r>
              <a:rPr lang="en-US" sz="1200" dirty="0" err="1">
                <a:latin typeface="Courier New" panose="02070309020205020404" pitchFamily="49" charset="0"/>
                <a:cs typeface="Courier New" panose="02070309020205020404" pitchFamily="49" charset="0"/>
              </a:rPr>
              <a:t>ubuntu@ubuntu-VirtualBox</a:t>
            </a:r>
            <a:r>
              <a:rPr lang="en-US" sz="1200" dirty="0">
                <a:latin typeface="Courier New" panose="02070309020205020404" pitchFamily="49" charset="0"/>
                <a:cs typeface="Courier New" panose="02070309020205020404" pitchFamily="49" charset="0"/>
              </a:rPr>
              <a:t>:~/Projects/</a:t>
            </a:r>
            <a:r>
              <a:rPr lang="en-US" sz="1200" dirty="0" err="1">
                <a:latin typeface="Courier New" panose="02070309020205020404" pitchFamily="49" charset="0"/>
                <a:cs typeface="Courier New" panose="02070309020205020404" pitchFamily="49" charset="0"/>
              </a:rPr>
              <a:t>OpenStack</a:t>
            </a:r>
            <a:r>
              <a:rPr lang="en-US" sz="1200" dirty="0">
                <a:latin typeface="Courier New" panose="02070309020205020404" pitchFamily="49" charset="0"/>
                <a:cs typeface="Courier New" panose="02070309020205020404" pitchFamily="49" charset="0"/>
              </a:rPr>
              <a:t>/New/cinder$ </a:t>
            </a:r>
            <a:r>
              <a:rPr lang="en-US" sz="1200" b="1" dirty="0">
                <a:latin typeface="Courier New" panose="02070309020205020404" pitchFamily="49" charset="0"/>
                <a:cs typeface="Courier New" panose="02070309020205020404" pitchFamily="49" charset="0"/>
              </a:rPr>
              <a:t>route</a:t>
            </a:r>
          </a:p>
          <a:p>
            <a:pPr marL="0" indent="0">
              <a:buNone/>
            </a:pPr>
            <a:r>
              <a:rPr lang="en-US" sz="1200" dirty="0">
                <a:latin typeface="Courier New" panose="02070309020205020404" pitchFamily="49" charset="0"/>
                <a:cs typeface="Courier New" panose="02070309020205020404" pitchFamily="49" charset="0"/>
              </a:rPr>
              <a:t>Kernel IP routing table</a:t>
            </a:r>
          </a:p>
          <a:p>
            <a:pPr marL="0" indent="0">
              <a:buNone/>
            </a:pPr>
            <a:r>
              <a:rPr lang="en-US" sz="1200" b="1" dirty="0">
                <a:latin typeface="Courier New" panose="02070309020205020404" pitchFamily="49" charset="0"/>
                <a:cs typeface="Courier New" panose="02070309020205020404" pitchFamily="49" charset="0"/>
              </a:rPr>
              <a:t>Destination     Gateway         </a:t>
            </a:r>
            <a:r>
              <a:rPr lang="en-US" sz="1200" b="1" dirty="0" err="1">
                <a:latin typeface="Courier New" panose="02070309020205020404" pitchFamily="49" charset="0"/>
                <a:cs typeface="Courier New" panose="02070309020205020404" pitchFamily="49" charset="0"/>
              </a:rPr>
              <a:t>Genmask</a:t>
            </a:r>
            <a:r>
              <a:rPr lang="en-US" sz="1200" b="1" dirty="0">
                <a:latin typeface="Courier New" panose="02070309020205020404" pitchFamily="49" charset="0"/>
                <a:cs typeface="Courier New" panose="02070309020205020404" pitchFamily="49" charset="0"/>
              </a:rPr>
              <a:t>         Flags Metric Ref    Use </a:t>
            </a:r>
            <a:r>
              <a:rPr lang="en-US" sz="1200" b="1" dirty="0" err="1">
                <a:latin typeface="Courier New" panose="02070309020205020404" pitchFamily="49" charset="0"/>
                <a:cs typeface="Courier New" panose="02070309020205020404" pitchFamily="49" charset="0"/>
              </a:rPr>
              <a:t>Iface</a:t>
            </a:r>
            <a:endParaRPr lang="en-US" sz="1200" b="1" dirty="0">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default         10.0.2.2        0.0.0.0         UG    0      0        0 eth0</a:t>
            </a:r>
          </a:p>
          <a:p>
            <a:pPr marL="0" indent="0">
              <a:buNone/>
            </a:pPr>
            <a:r>
              <a:rPr lang="en-US" sz="1200" dirty="0">
                <a:latin typeface="Courier New" panose="02070309020205020404" pitchFamily="49" charset="0"/>
                <a:cs typeface="Courier New" panose="02070309020205020404" pitchFamily="49" charset="0"/>
              </a:rPr>
              <a:t>10.0.2.0        *               255.255.255.0   U     1      0        0 eth0</a:t>
            </a:r>
          </a:p>
          <a:p>
            <a:endParaRPr lang="en-US" dirty="0" smtClean="0">
              <a:cs typeface="Courier New" panose="02070309020205020404" pitchFamily="49" charset="0"/>
            </a:endParaRPr>
          </a:p>
          <a:p>
            <a:pPr marL="0" indent="0">
              <a:buNone/>
            </a:pPr>
            <a:endParaRPr lang="en-US" dirty="0">
              <a:cs typeface="Courier New" panose="02070309020205020404" pitchFamily="49" charset="0"/>
            </a:endParaRPr>
          </a:p>
          <a:p>
            <a:endParaRPr lang="en-US" dirty="0">
              <a:cs typeface="Courier New" panose="02070309020205020404" pitchFamily="49" charset="0"/>
            </a:endParaRPr>
          </a:p>
          <a:p>
            <a:endParaRPr lang="en-US" dirty="0">
              <a:cs typeface="Courier New" panose="02070309020205020404" pitchFamily="49" charset="0"/>
            </a:endParaRPr>
          </a:p>
        </p:txBody>
      </p:sp>
    </p:spTree>
    <p:extLst>
      <p:ext uri="{BB962C8B-B14F-4D97-AF65-F5344CB8AC3E}">
        <p14:creationId xmlns:p14="http://schemas.microsoft.com/office/powerpoint/2010/main" val="12759087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we ready to send?</a:t>
            </a:r>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06863" y="1846264"/>
            <a:ext cx="4022725" cy="4022725"/>
          </a:xfrm>
        </p:spPr>
      </p:pic>
      <p:pic>
        <p:nvPicPr>
          <p:cNvPr id="4"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4640" y="2004060"/>
            <a:ext cx="6522720" cy="4069080"/>
          </a:xfrm>
          <a:prstGeom prst="rect">
            <a:avLst/>
          </a:prstGeom>
        </p:spPr>
      </p:pic>
    </p:spTree>
    <p:extLst>
      <p:ext uri="{BB962C8B-B14F-4D97-AF65-F5344CB8AC3E}">
        <p14:creationId xmlns:p14="http://schemas.microsoft.com/office/powerpoint/2010/main" val="14218659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a:t>
            </a:r>
            <a:endParaRPr lang="en-US" dirty="0"/>
          </a:p>
        </p:txBody>
      </p:sp>
      <p:sp>
        <p:nvSpPr>
          <p:cNvPr id="3" name="Content Placeholder 2"/>
          <p:cNvSpPr>
            <a:spLocks noGrp="1"/>
          </p:cNvSpPr>
          <p:nvPr>
            <p:ph idx="1"/>
          </p:nvPr>
        </p:nvSpPr>
        <p:spPr/>
        <p:txBody>
          <a:bodyPr/>
          <a:lstStyle/>
          <a:p>
            <a:r>
              <a:rPr lang="en-US" dirty="0" smtClean="0"/>
              <a:t>What is the MAC address for a given IP?</a:t>
            </a:r>
          </a:p>
          <a:p>
            <a:r>
              <a:rPr lang="en-US" dirty="0" smtClean="0"/>
              <a:t>ARP resolves network layer address to link layer address</a:t>
            </a:r>
            <a:endParaRPr lang="en-US" dirty="0"/>
          </a:p>
        </p:txBody>
      </p:sp>
    </p:spTree>
    <p:extLst>
      <p:ext uri="{BB962C8B-B14F-4D97-AF65-F5344CB8AC3E}">
        <p14:creationId xmlns:p14="http://schemas.microsoft.com/office/powerpoint/2010/main" val="1025776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 in packet format</a:t>
            </a:r>
            <a:endParaRPr lang="en-US" dirty="0"/>
          </a:p>
        </p:txBody>
      </p:sp>
      <p:sp>
        <p:nvSpPr>
          <p:cNvPr id="3" name="Content Placeholder 2"/>
          <p:cNvSpPr>
            <a:spLocks noGrp="1"/>
          </p:cNvSpPr>
          <p:nvPr>
            <p:ph idx="1"/>
          </p:nvPr>
        </p:nvSpPr>
        <p:spPr/>
        <p:txBody>
          <a:bodyPr/>
          <a:lstStyle/>
          <a:p>
            <a:r>
              <a:rPr lang="en-US" dirty="0" smtClean="0"/>
              <a:t>We can now send</a:t>
            </a:r>
            <a:endParaRPr lang="en-US" dirty="0"/>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2280" y="2255520"/>
            <a:ext cx="6522720" cy="4069080"/>
          </a:xfrm>
          <a:prstGeom prst="rect">
            <a:avLst/>
          </a:prstGeom>
        </p:spPr>
      </p:pic>
    </p:spTree>
    <p:extLst>
      <p:ext uri="{BB962C8B-B14F-4D97-AF65-F5344CB8AC3E}">
        <p14:creationId xmlns:p14="http://schemas.microsoft.com/office/powerpoint/2010/main" val="1740829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r>
              <a:rPr lang="en-US" dirty="0" err="1" smtClean="0"/>
              <a:t>Wireshark</a:t>
            </a:r>
            <a:endParaRPr lang="en-US" dirty="0" smtClean="0"/>
          </a:p>
          <a:p>
            <a:r>
              <a:rPr lang="en-US" dirty="0" smtClean="0"/>
              <a:t>Download </a:t>
            </a:r>
            <a:r>
              <a:rPr lang="en-US" dirty="0" err="1" smtClean="0"/>
              <a:t>wireshark</a:t>
            </a:r>
            <a:r>
              <a:rPr lang="en-US" dirty="0" smtClean="0"/>
              <a:t> and capture packets to see for yourselves</a:t>
            </a:r>
            <a:endParaRPr lang="en-US" dirty="0"/>
          </a:p>
        </p:txBody>
      </p:sp>
    </p:spTree>
    <p:extLst>
      <p:ext uri="{BB962C8B-B14F-4D97-AF65-F5344CB8AC3E}">
        <p14:creationId xmlns:p14="http://schemas.microsoft.com/office/powerpoint/2010/main" val="8112419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2742003"/>
            <a:ext cx="9144000" cy="3582597"/>
          </a:xfrm>
          <a:prstGeom prst="rect">
            <a:avLst/>
          </a:prstGeom>
        </p:spPr>
      </p:pic>
      <p:sp>
        <p:nvSpPr>
          <p:cNvPr id="2" name="Title 1"/>
          <p:cNvSpPr>
            <a:spLocks noGrp="1"/>
          </p:cNvSpPr>
          <p:nvPr>
            <p:ph type="title"/>
          </p:nvPr>
        </p:nvSpPr>
        <p:spPr/>
        <p:txBody>
          <a:bodyPr/>
          <a:lstStyle/>
          <a:p>
            <a:r>
              <a:rPr lang="en-US" dirty="0" smtClean="0"/>
              <a:t>DNS – Domain Name Service</a:t>
            </a:r>
            <a:endParaRPr lang="en-US" dirty="0"/>
          </a:p>
        </p:txBody>
      </p:sp>
      <p:sp>
        <p:nvSpPr>
          <p:cNvPr id="3" name="Content Placeholder 2"/>
          <p:cNvSpPr>
            <a:spLocks noGrp="1"/>
          </p:cNvSpPr>
          <p:nvPr>
            <p:ph idx="1"/>
          </p:nvPr>
        </p:nvSpPr>
        <p:spPr/>
        <p:txBody>
          <a:bodyPr/>
          <a:lstStyle/>
          <a:p>
            <a:r>
              <a:rPr lang="en-US" dirty="0" smtClean="0"/>
              <a:t>Hierarchical way of managing name space</a:t>
            </a:r>
          </a:p>
          <a:p>
            <a:r>
              <a:rPr lang="en-US" dirty="0" smtClean="0"/>
              <a:t>Managed by Internet </a:t>
            </a:r>
            <a:r>
              <a:rPr lang="en-US" dirty="0"/>
              <a:t>Assigned Numbers Authority (IANA) </a:t>
            </a:r>
            <a:endParaRPr lang="en-US" dirty="0" smtClean="0"/>
          </a:p>
          <a:p>
            <a:r>
              <a:rPr lang="en-US" dirty="0">
                <a:hlinkClick r:id="rId3"/>
              </a:rPr>
              <a:t>http://</a:t>
            </a:r>
            <a:r>
              <a:rPr lang="en-US" dirty="0" smtClean="0">
                <a:hlinkClick r:id="rId3"/>
              </a:rPr>
              <a:t>www.iana.org/domains/root/db</a:t>
            </a:r>
            <a:endParaRPr lang="en-US" dirty="0" smtClean="0"/>
          </a:p>
          <a:p>
            <a:endParaRPr lang="en-US" dirty="0" smtClean="0"/>
          </a:p>
        </p:txBody>
      </p:sp>
    </p:spTree>
    <p:extLst>
      <p:ext uri="{BB962C8B-B14F-4D97-AF65-F5344CB8AC3E}">
        <p14:creationId xmlns:p14="http://schemas.microsoft.com/office/powerpoint/2010/main" val="1690225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457200"/>
            <a:ext cx="6363956" cy="5791200"/>
          </a:xfrm>
          <a:prstGeom prst="rect">
            <a:avLst/>
          </a:prstGeom>
        </p:spPr>
      </p:pic>
    </p:spTree>
    <p:extLst>
      <p:ext uri="{BB962C8B-B14F-4D97-AF65-F5344CB8AC3E}">
        <p14:creationId xmlns:p14="http://schemas.microsoft.com/office/powerpoint/2010/main" val="17883139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 – Root Servers</a:t>
            </a:r>
            <a:endParaRPr lang="en-US" dirty="0"/>
          </a:p>
        </p:txBody>
      </p:sp>
      <p:sp>
        <p:nvSpPr>
          <p:cNvPr id="3" name="Content Placeholder 2"/>
          <p:cNvSpPr>
            <a:spLocks noGrp="1"/>
          </p:cNvSpPr>
          <p:nvPr>
            <p:ph idx="1"/>
          </p:nvPr>
        </p:nvSpPr>
        <p:spPr/>
        <p:txBody>
          <a:bodyPr>
            <a:normAutofit/>
          </a:bodyPr>
          <a:lstStyle/>
          <a:p>
            <a:r>
              <a:rPr lang="en-US" dirty="0" smtClean="0"/>
              <a:t>&lt;a-m&gt;.root-servers.net – 13 hostnames, around 500 instances</a:t>
            </a:r>
          </a:p>
          <a:p>
            <a:pPr lvl="1"/>
            <a:r>
              <a:rPr lang="en-US" dirty="0" smtClean="0"/>
              <a:t>Use </a:t>
            </a:r>
            <a:r>
              <a:rPr lang="en-US" dirty="0" err="1" smtClean="0"/>
              <a:t>anycast</a:t>
            </a:r>
            <a:r>
              <a:rPr lang="en-US" dirty="0" smtClean="0"/>
              <a:t> to reach “nearest” instance – BGP supports this</a:t>
            </a:r>
          </a:p>
          <a:p>
            <a:pPr lvl="1"/>
            <a:r>
              <a:rPr lang="en-US" dirty="0" smtClean="0"/>
              <a:t>12 </a:t>
            </a:r>
            <a:r>
              <a:rPr lang="en-US" dirty="0"/>
              <a:t>of the 13 root servers A-M exist in multiple </a:t>
            </a:r>
            <a:r>
              <a:rPr lang="en-US" dirty="0" smtClean="0"/>
              <a:t>locations</a:t>
            </a:r>
          </a:p>
          <a:p>
            <a:pPr lvl="1"/>
            <a:r>
              <a:rPr lang="en-US" dirty="0" smtClean="0"/>
              <a:t>11 </a:t>
            </a:r>
            <a:r>
              <a:rPr lang="en-US" dirty="0"/>
              <a:t>on multiple </a:t>
            </a:r>
            <a:r>
              <a:rPr lang="en-US" dirty="0" smtClean="0"/>
              <a:t>continents </a:t>
            </a:r>
          </a:p>
          <a:p>
            <a:pPr lvl="2"/>
            <a:r>
              <a:rPr lang="en-US" dirty="0" smtClean="0"/>
              <a:t>Root </a:t>
            </a:r>
            <a:r>
              <a:rPr lang="en-US" dirty="0"/>
              <a:t>server </a:t>
            </a:r>
            <a:r>
              <a:rPr lang="en-US" dirty="0" smtClean="0"/>
              <a:t>‘h’ </a:t>
            </a:r>
            <a:r>
              <a:rPr lang="en-US" dirty="0"/>
              <a:t>exists in two U.S. locations. </a:t>
            </a:r>
            <a:endParaRPr lang="en-US" dirty="0" smtClean="0"/>
          </a:p>
          <a:p>
            <a:pPr lvl="2"/>
            <a:r>
              <a:rPr lang="en-US" dirty="0" smtClean="0"/>
              <a:t>Root </a:t>
            </a:r>
            <a:r>
              <a:rPr lang="en-US" dirty="0"/>
              <a:t>server </a:t>
            </a:r>
            <a:r>
              <a:rPr lang="en-US" dirty="0" smtClean="0"/>
              <a:t>‘b’ </a:t>
            </a:r>
            <a:r>
              <a:rPr lang="en-US" dirty="0"/>
              <a:t>exists in a single location in the Los Angeles Area</a:t>
            </a:r>
            <a:endParaRPr lang="en-US" dirty="0" smtClean="0"/>
          </a:p>
          <a:p>
            <a:endParaRPr lang="en-US" dirty="0" smtClean="0"/>
          </a:p>
          <a:p>
            <a:r>
              <a:rPr lang="en-US" dirty="0" smtClean="0">
                <a:hlinkClick r:id="rId2"/>
              </a:rPr>
              <a:t>http</a:t>
            </a:r>
            <a:r>
              <a:rPr lang="en-US" dirty="0">
                <a:hlinkClick r:id="rId2"/>
              </a:rPr>
              <a:t>://www.root-servers.org</a:t>
            </a:r>
            <a:r>
              <a:rPr lang="en-US" dirty="0" smtClean="0">
                <a:hlinkClick r:id="rId2"/>
              </a:rPr>
              <a:t>/</a:t>
            </a:r>
            <a:r>
              <a:rPr lang="en-US" dirty="0" smtClean="0"/>
              <a:t> </a:t>
            </a:r>
          </a:p>
          <a:p>
            <a:endParaRPr lang="en-US" dirty="0"/>
          </a:p>
        </p:txBody>
      </p:sp>
    </p:spTree>
    <p:extLst>
      <p:ext uri="{BB962C8B-B14F-4D97-AF65-F5344CB8AC3E}">
        <p14:creationId xmlns:p14="http://schemas.microsoft.com/office/powerpoint/2010/main" val="121065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1807" y="2689860"/>
            <a:ext cx="7408387" cy="3634740"/>
          </a:xfrm>
          <a:prstGeom prst="rect">
            <a:avLst/>
          </a:prstGeom>
        </p:spPr>
      </p:pic>
      <p:sp>
        <p:nvSpPr>
          <p:cNvPr id="2" name="Title 1"/>
          <p:cNvSpPr>
            <a:spLocks noGrp="1"/>
          </p:cNvSpPr>
          <p:nvPr>
            <p:ph type="title"/>
          </p:nvPr>
        </p:nvSpPr>
        <p:spPr/>
        <p:txBody>
          <a:bodyPr/>
          <a:lstStyle/>
          <a:p>
            <a:r>
              <a:rPr lang="en-US" dirty="0" err="1" smtClean="0"/>
              <a:t>Subnetting</a:t>
            </a:r>
            <a:endParaRPr lang="en-US" dirty="0"/>
          </a:p>
        </p:txBody>
      </p:sp>
      <p:sp>
        <p:nvSpPr>
          <p:cNvPr id="3" name="Content Placeholder 2"/>
          <p:cNvSpPr>
            <a:spLocks noGrp="1"/>
          </p:cNvSpPr>
          <p:nvPr>
            <p:ph idx="1"/>
          </p:nvPr>
        </p:nvSpPr>
        <p:spPr/>
        <p:txBody>
          <a:bodyPr/>
          <a:lstStyle/>
          <a:p>
            <a:r>
              <a:rPr lang="en-US" dirty="0" smtClean="0"/>
              <a:t>Routing to each individual hosts does not scale</a:t>
            </a:r>
          </a:p>
          <a:p>
            <a:r>
              <a:rPr lang="en-US" dirty="0" smtClean="0"/>
              <a:t>Addresses grouped into different classes</a:t>
            </a:r>
          </a:p>
          <a:p>
            <a:endParaRPr lang="en-US" dirty="0" smtClean="0"/>
          </a:p>
          <a:p>
            <a:endParaRPr lang="en-US" dirty="0" smtClean="0"/>
          </a:p>
        </p:txBody>
      </p:sp>
    </p:spTree>
    <p:extLst>
      <p:ext uri="{BB962C8B-B14F-4D97-AF65-F5344CB8AC3E}">
        <p14:creationId xmlns:p14="http://schemas.microsoft.com/office/powerpoint/2010/main" val="16107852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CIDR</a:t>
            </a:r>
            <a:endParaRPr lang="en-US" dirty="0"/>
          </a:p>
        </p:txBody>
      </p:sp>
      <p:sp>
        <p:nvSpPr>
          <p:cNvPr id="3" name="Content Placeholder 2"/>
          <p:cNvSpPr>
            <a:spLocks noGrp="1"/>
          </p:cNvSpPr>
          <p:nvPr>
            <p:ph idx="1"/>
          </p:nvPr>
        </p:nvSpPr>
        <p:spPr/>
        <p:txBody>
          <a:bodyPr/>
          <a:lstStyle/>
          <a:p>
            <a:r>
              <a:rPr lang="en-US" dirty="0" smtClean="0"/>
              <a:t>Any “class system” is bad </a:t>
            </a:r>
            <a:r>
              <a:rPr lang="en-US" dirty="0" smtClean="0">
                <a:sym typeface="Wingdings" panose="05000000000000000000" pitchFamily="2" charset="2"/>
              </a:rPr>
              <a:t></a:t>
            </a:r>
          </a:p>
          <a:p>
            <a:r>
              <a:rPr lang="en-US" dirty="0" smtClean="0">
                <a:sym typeface="Wingdings" panose="05000000000000000000" pitchFamily="2" charset="2"/>
              </a:rPr>
              <a:t>IPv4 was running out of unique IP addresses</a:t>
            </a:r>
          </a:p>
          <a:p>
            <a:pPr lvl="1"/>
            <a:r>
              <a:rPr lang="en-US" dirty="0" smtClean="0">
                <a:sym typeface="Wingdings" panose="05000000000000000000" pitchFamily="2" charset="2"/>
              </a:rPr>
              <a:t>Hence IPv6 but… </a:t>
            </a:r>
          </a:p>
          <a:p>
            <a:endParaRPr lang="en-US" dirty="0" smtClean="0">
              <a:sym typeface="Wingdings" panose="05000000000000000000" pitchFamily="2" charset="2"/>
            </a:endParaRPr>
          </a:p>
          <a:p>
            <a:r>
              <a:rPr lang="en-US" dirty="0" smtClean="0">
                <a:sym typeface="Wingdings" panose="05000000000000000000" pitchFamily="2" charset="2"/>
              </a:rPr>
              <a:t>Classless Inter Domain Routing</a:t>
            </a:r>
          </a:p>
          <a:p>
            <a:pPr lvl="1"/>
            <a:r>
              <a:rPr lang="en-US" dirty="0" smtClean="0">
                <a:sym typeface="Wingdings" panose="05000000000000000000" pitchFamily="2" charset="2"/>
              </a:rPr>
              <a:t>Network portion can be of any size </a:t>
            </a:r>
            <a:endParaRPr lang="en-US" dirty="0">
              <a:sym typeface="Wingdings" panose="05000000000000000000" pitchFamily="2" charset="2"/>
            </a:endParaRPr>
          </a:p>
          <a:p>
            <a:pPr lvl="1"/>
            <a:r>
              <a:rPr lang="en-US" dirty="0" smtClean="0">
                <a:sym typeface="Wingdings" panose="05000000000000000000" pitchFamily="2" charset="2"/>
              </a:rPr>
              <a:t>Addresses need to specify subnet mask as well</a:t>
            </a:r>
          </a:p>
        </p:txBody>
      </p:sp>
    </p:spTree>
    <p:extLst>
      <p:ext uri="{BB962C8B-B14F-4D97-AF65-F5344CB8AC3E}">
        <p14:creationId xmlns:p14="http://schemas.microsoft.com/office/powerpoint/2010/main" val="932115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to a </a:t>
            </a:r>
            <a:r>
              <a:rPr lang="en-US" dirty="0" err="1" smtClean="0"/>
              <a:t>WiFi</a:t>
            </a:r>
            <a:r>
              <a:rPr lang="en-US" dirty="0" smtClean="0"/>
              <a:t> Access Point</a:t>
            </a:r>
            <a:endParaRPr lang="en-US" dirty="0"/>
          </a:p>
        </p:txBody>
      </p:sp>
      <p:sp>
        <p:nvSpPr>
          <p:cNvPr id="3" name="Content Placeholder 2"/>
          <p:cNvSpPr>
            <a:spLocks noGrp="1"/>
          </p:cNvSpPr>
          <p:nvPr>
            <p:ph idx="1"/>
          </p:nvPr>
        </p:nvSpPr>
        <p:spPr/>
        <p:txBody>
          <a:bodyPr/>
          <a:lstStyle/>
          <a:p>
            <a:r>
              <a:rPr lang="en-US" dirty="0" smtClean="0"/>
              <a:t>Scanning </a:t>
            </a:r>
          </a:p>
          <a:p>
            <a:r>
              <a:rPr lang="en-US" dirty="0" smtClean="0"/>
              <a:t>Joining</a:t>
            </a:r>
          </a:p>
          <a:p>
            <a:r>
              <a:rPr lang="en-US" dirty="0" smtClean="0"/>
              <a:t>Authentication</a:t>
            </a:r>
          </a:p>
          <a:p>
            <a:r>
              <a:rPr lang="en-US" dirty="0" smtClean="0"/>
              <a:t>Association</a:t>
            </a:r>
          </a:p>
          <a:p>
            <a:endParaRPr lang="en-US" dirty="0"/>
          </a:p>
          <a:p>
            <a:r>
              <a:rPr lang="en-US" dirty="0" smtClean="0"/>
              <a:t>The station feels as if it is “plugged” into a wired network</a:t>
            </a:r>
          </a:p>
          <a:p>
            <a:endParaRPr lang="en-US" dirty="0"/>
          </a:p>
        </p:txBody>
      </p:sp>
    </p:spTree>
    <p:extLst>
      <p:ext uri="{BB962C8B-B14F-4D97-AF65-F5344CB8AC3E}">
        <p14:creationId xmlns:p14="http://schemas.microsoft.com/office/powerpoint/2010/main" val="17559404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 Lookup – Longest Prefix Match</a:t>
            </a:r>
            <a:endParaRPr lang="en-US" dirty="0"/>
          </a:p>
        </p:txBody>
      </p:sp>
      <p:pic>
        <p:nvPicPr>
          <p:cNvPr id="8" name="Content Placeholder 7" descr="longestprefix.png"/>
          <p:cNvPicPr>
            <a:picLocks noGrp="1" noChangeAspect="1"/>
          </p:cNvPicPr>
          <p:nvPr>
            <p:ph idx="1"/>
          </p:nvPr>
        </p:nvPicPr>
        <p:blipFill>
          <a:blip r:embed="rId2">
            <a:extLst>
              <a:ext uri="{28A0092B-C50C-407E-A947-70E740481C1C}">
                <a14:useLocalDpi xmlns:a14="http://schemas.microsoft.com/office/drawing/2010/main" val="0"/>
              </a:ext>
            </a:extLst>
          </a:blip>
          <a:srcRect t="-15029" b="-15029"/>
          <a:stretch>
            <a:fillRect/>
          </a:stretch>
        </p:blipFill>
        <p:spPr>
          <a:xfrm>
            <a:off x="1981200" y="1524000"/>
            <a:ext cx="8229600" cy="4876800"/>
          </a:xfrm>
        </p:spPr>
      </p:pic>
    </p:spTree>
    <p:extLst>
      <p:ext uri="{BB962C8B-B14F-4D97-AF65-F5344CB8AC3E}">
        <p14:creationId xmlns:p14="http://schemas.microsoft.com/office/powerpoint/2010/main" val="11316868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7" descr="longestprefix.png"/>
          <p:cNvPicPr>
            <a:picLocks noChangeAspect="1"/>
          </p:cNvPicPr>
          <p:nvPr/>
        </p:nvPicPr>
        <p:blipFill>
          <a:blip r:embed="rId2">
            <a:extLst>
              <a:ext uri="{28A0092B-C50C-407E-A947-70E740481C1C}">
                <a14:useLocalDpi xmlns:a14="http://schemas.microsoft.com/office/drawing/2010/main" val="0"/>
              </a:ext>
            </a:extLst>
          </a:blip>
          <a:srcRect t="-15029" b="-15029"/>
          <a:stretch>
            <a:fillRect/>
          </a:stretch>
        </p:blipFill>
        <p:spPr>
          <a:xfrm>
            <a:off x="2286000" y="-152400"/>
            <a:ext cx="8229600" cy="4876800"/>
          </a:xfrm>
          <a:prstGeom prst="rect">
            <a:avLst/>
          </a:prstGeom>
        </p:spPr>
      </p:pic>
      <p:grpSp>
        <p:nvGrpSpPr>
          <p:cNvPr id="2" name="Group 1"/>
          <p:cNvGrpSpPr/>
          <p:nvPr/>
        </p:nvGrpSpPr>
        <p:grpSpPr>
          <a:xfrm>
            <a:off x="2133600" y="3200400"/>
            <a:ext cx="6934200" cy="2897327"/>
            <a:chOff x="609600" y="3810000"/>
            <a:chExt cx="6934200" cy="2897327"/>
          </a:xfrm>
        </p:grpSpPr>
        <p:pic>
          <p:nvPicPr>
            <p:cNvPr id="3" name="Picture 2" descr="GATE-C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810000"/>
              <a:ext cx="2362200" cy="1132562"/>
            </a:xfrm>
            <a:prstGeom prst="rect">
              <a:avLst/>
            </a:prstGeom>
          </p:spPr>
        </p:pic>
        <p:sp>
          <p:nvSpPr>
            <p:cNvPr id="4" name="Rectangle 3"/>
            <p:cNvSpPr/>
            <p:nvPr/>
          </p:nvSpPr>
          <p:spPr>
            <a:xfrm>
              <a:off x="762000" y="4953000"/>
              <a:ext cx="6781800" cy="1754327"/>
            </a:xfrm>
            <a:prstGeom prst="rect">
              <a:avLst/>
            </a:prstGeom>
          </p:spPr>
          <p:txBody>
            <a:bodyPr wrap="square">
              <a:spAutoFit/>
            </a:bodyPr>
            <a:lstStyle/>
            <a:p>
              <a:r>
                <a:rPr lang="en-US" b="1" dirty="0"/>
                <a:t>How are the packets with above three destination IP addresses </a:t>
              </a:r>
              <a:r>
                <a:rPr lang="en-US" b="1" dirty="0" smtClean="0"/>
                <a:t>forwarded</a:t>
              </a:r>
              <a:r>
                <a:rPr lang="en-US" b="1" dirty="0"/>
                <a:t>?</a:t>
              </a:r>
            </a:p>
            <a:p>
              <a:pPr marL="457200" indent="-457200">
                <a:buFont typeface="+mj-lt"/>
                <a:buAutoNum type="alphaUcPeriod"/>
              </a:pPr>
              <a:r>
                <a:rPr lang="en-US" dirty="0"/>
                <a:t>1-&gt;D, 2-&gt;B, 3-&gt;B</a:t>
              </a:r>
            </a:p>
            <a:p>
              <a:pPr marL="457200" indent="-457200">
                <a:buFont typeface="+mj-lt"/>
                <a:buAutoNum type="alphaUcPeriod"/>
              </a:pPr>
              <a:r>
                <a:rPr lang="en-US" dirty="0"/>
                <a:t>1-&gt;D, 2-&gt;B, 3-&gt;D</a:t>
              </a:r>
            </a:p>
            <a:p>
              <a:pPr marL="457200" indent="-457200">
                <a:buFont typeface="+mj-lt"/>
                <a:buAutoNum type="alphaUcPeriod"/>
              </a:pPr>
              <a:r>
                <a:rPr lang="en-US" dirty="0"/>
                <a:t>1-&gt;B, 2-&gt;D, 3-&gt;D</a:t>
              </a:r>
            </a:p>
            <a:p>
              <a:pPr marL="457200" indent="-457200">
                <a:buFont typeface="+mj-lt"/>
                <a:buAutoNum type="alphaUcPeriod"/>
              </a:pPr>
              <a:r>
                <a:rPr lang="en-US" dirty="0"/>
                <a:t>1-&gt;D, 2-&gt;D, 3-&gt;D</a:t>
              </a:r>
            </a:p>
          </p:txBody>
        </p:sp>
      </p:grpSp>
    </p:spTree>
    <p:extLst>
      <p:ext uri="{BB962C8B-B14F-4D97-AF65-F5344CB8AC3E}">
        <p14:creationId xmlns:p14="http://schemas.microsoft.com/office/powerpoint/2010/main" val="21461975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Longest Prefix Match</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77269" y="1846264"/>
            <a:ext cx="4081912" cy="4022725"/>
          </a:xfrm>
        </p:spPr>
      </p:pic>
    </p:spTree>
    <p:extLst>
      <p:ext uri="{BB962C8B-B14F-4D97-AF65-F5344CB8AC3E}">
        <p14:creationId xmlns:p14="http://schemas.microsoft.com/office/powerpoint/2010/main" val="20064004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 Lookup – Longest Prefix Match</a:t>
            </a:r>
            <a:endParaRPr lang="en-US" dirty="0"/>
          </a:p>
        </p:txBody>
      </p:sp>
      <p:pic>
        <p:nvPicPr>
          <p:cNvPr id="8" name="Content Placeholder 7" descr="longestprefix.png"/>
          <p:cNvPicPr>
            <a:picLocks noGrp="1" noChangeAspect="1"/>
          </p:cNvPicPr>
          <p:nvPr>
            <p:ph idx="1"/>
          </p:nvPr>
        </p:nvPicPr>
        <p:blipFill>
          <a:blip r:embed="rId2">
            <a:extLst>
              <a:ext uri="{28A0092B-C50C-407E-A947-70E740481C1C}">
                <a14:useLocalDpi xmlns:a14="http://schemas.microsoft.com/office/drawing/2010/main" val="0"/>
              </a:ext>
            </a:extLst>
          </a:blip>
          <a:srcRect t="-15029" b="-15029"/>
          <a:stretch>
            <a:fillRect/>
          </a:stretch>
        </p:blipFill>
        <p:spPr>
          <a:xfrm>
            <a:off x="1981200" y="1524000"/>
            <a:ext cx="8229600" cy="4876800"/>
          </a:xfrm>
        </p:spPr>
      </p:pic>
    </p:spTree>
    <p:extLst>
      <p:ext uri="{BB962C8B-B14F-4D97-AF65-F5344CB8AC3E}">
        <p14:creationId xmlns:p14="http://schemas.microsoft.com/office/powerpoint/2010/main" val="14601544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7" descr="longestprefix.png"/>
          <p:cNvPicPr>
            <a:picLocks noChangeAspect="1"/>
          </p:cNvPicPr>
          <p:nvPr/>
        </p:nvPicPr>
        <p:blipFill>
          <a:blip r:embed="rId2">
            <a:extLst>
              <a:ext uri="{28A0092B-C50C-407E-A947-70E740481C1C}">
                <a14:useLocalDpi xmlns:a14="http://schemas.microsoft.com/office/drawing/2010/main" val="0"/>
              </a:ext>
            </a:extLst>
          </a:blip>
          <a:srcRect t="-15029" b="-15029"/>
          <a:stretch>
            <a:fillRect/>
          </a:stretch>
        </p:blipFill>
        <p:spPr>
          <a:xfrm>
            <a:off x="2286000" y="-152400"/>
            <a:ext cx="8229600" cy="4876800"/>
          </a:xfrm>
          <a:prstGeom prst="rect">
            <a:avLst/>
          </a:prstGeom>
        </p:spPr>
      </p:pic>
      <p:grpSp>
        <p:nvGrpSpPr>
          <p:cNvPr id="2" name="Group 1"/>
          <p:cNvGrpSpPr/>
          <p:nvPr/>
        </p:nvGrpSpPr>
        <p:grpSpPr>
          <a:xfrm>
            <a:off x="2133600" y="3200400"/>
            <a:ext cx="6934200" cy="2897327"/>
            <a:chOff x="609600" y="3810000"/>
            <a:chExt cx="6934200" cy="2897327"/>
          </a:xfrm>
        </p:grpSpPr>
        <p:pic>
          <p:nvPicPr>
            <p:cNvPr id="3" name="Picture 2" descr="GATE-C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810000"/>
              <a:ext cx="2362200" cy="1132562"/>
            </a:xfrm>
            <a:prstGeom prst="rect">
              <a:avLst/>
            </a:prstGeom>
          </p:spPr>
        </p:pic>
        <p:sp>
          <p:nvSpPr>
            <p:cNvPr id="4" name="Rectangle 3"/>
            <p:cNvSpPr/>
            <p:nvPr/>
          </p:nvSpPr>
          <p:spPr>
            <a:xfrm>
              <a:off x="762000" y="4953000"/>
              <a:ext cx="6781800" cy="1754327"/>
            </a:xfrm>
            <a:prstGeom prst="rect">
              <a:avLst/>
            </a:prstGeom>
          </p:spPr>
          <p:txBody>
            <a:bodyPr wrap="square">
              <a:spAutoFit/>
            </a:bodyPr>
            <a:lstStyle/>
            <a:p>
              <a:r>
                <a:rPr lang="en-US" b="1" dirty="0"/>
                <a:t>How are the packets with above three destination IP addresses </a:t>
              </a:r>
              <a:r>
                <a:rPr lang="en-US" b="1" dirty="0" smtClean="0"/>
                <a:t>forwarded</a:t>
              </a:r>
              <a:r>
                <a:rPr lang="en-US" b="1" dirty="0"/>
                <a:t>?</a:t>
              </a:r>
            </a:p>
            <a:p>
              <a:pPr marL="457200" indent="-457200">
                <a:buFont typeface="+mj-lt"/>
                <a:buAutoNum type="alphaUcPeriod"/>
              </a:pPr>
              <a:r>
                <a:rPr lang="en-US" dirty="0"/>
                <a:t>1-&gt;D, 2-&gt;B, 3-&gt;B</a:t>
              </a:r>
            </a:p>
            <a:p>
              <a:pPr marL="457200" indent="-457200">
                <a:buFont typeface="+mj-lt"/>
                <a:buAutoNum type="alphaUcPeriod"/>
              </a:pPr>
              <a:r>
                <a:rPr lang="en-US" dirty="0"/>
                <a:t>1-&gt;D, 2-&gt;B, 3-&gt;D</a:t>
              </a:r>
            </a:p>
            <a:p>
              <a:pPr marL="457200" indent="-457200">
                <a:buFont typeface="+mj-lt"/>
                <a:buAutoNum type="alphaUcPeriod"/>
              </a:pPr>
              <a:r>
                <a:rPr lang="en-US" dirty="0"/>
                <a:t>1-&gt;B, 2-&gt;D, 3-&gt;D</a:t>
              </a:r>
            </a:p>
            <a:p>
              <a:pPr marL="457200" indent="-457200">
                <a:buFont typeface="+mj-lt"/>
                <a:buAutoNum type="alphaUcPeriod"/>
              </a:pPr>
              <a:r>
                <a:rPr lang="en-US" dirty="0"/>
                <a:t>1-&gt;D, 2-&gt;D, 3-&gt;D</a:t>
              </a:r>
            </a:p>
          </p:txBody>
        </p:sp>
      </p:grpSp>
    </p:spTree>
    <p:extLst>
      <p:ext uri="{BB962C8B-B14F-4D97-AF65-F5344CB8AC3E}">
        <p14:creationId xmlns:p14="http://schemas.microsoft.com/office/powerpoint/2010/main" val="15205262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Longest Prefix Match</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77269" y="1846264"/>
            <a:ext cx="4081912" cy="4022725"/>
          </a:xfrm>
        </p:spPr>
      </p:pic>
    </p:spTree>
    <p:extLst>
      <p:ext uri="{BB962C8B-B14F-4D97-AF65-F5344CB8AC3E}">
        <p14:creationId xmlns:p14="http://schemas.microsoft.com/office/powerpoint/2010/main" val="4286793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Real Products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97009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151" y="762000"/>
            <a:ext cx="10609699" cy="1905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000563"/>
            <a:ext cx="9923899" cy="2409637"/>
          </a:xfrm>
          <a:prstGeom prst="rect">
            <a:avLst/>
          </a:prstGeom>
        </p:spPr>
      </p:pic>
    </p:spTree>
    <p:extLst>
      <p:ext uri="{BB962C8B-B14F-4D97-AF65-F5344CB8AC3E}">
        <p14:creationId xmlns:p14="http://schemas.microsoft.com/office/powerpoint/2010/main" val="17941453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151" y="762000"/>
            <a:ext cx="10609699" cy="1905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971800"/>
            <a:ext cx="9835303" cy="2438400"/>
          </a:xfrm>
          <a:prstGeom prst="rect">
            <a:avLst/>
          </a:prstGeom>
        </p:spPr>
      </p:pic>
    </p:spTree>
    <p:extLst>
      <p:ext uri="{BB962C8B-B14F-4D97-AF65-F5344CB8AC3E}">
        <p14:creationId xmlns:p14="http://schemas.microsoft.com/office/powerpoint/2010/main" val="13833292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189" y="76200"/>
            <a:ext cx="10465623" cy="2895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925155"/>
            <a:ext cx="9957212" cy="3375486"/>
          </a:xfrm>
          <a:prstGeom prst="rect">
            <a:avLst/>
          </a:prstGeom>
        </p:spPr>
      </p:pic>
    </p:spTree>
    <p:extLst>
      <p:ext uri="{BB962C8B-B14F-4D97-AF65-F5344CB8AC3E}">
        <p14:creationId xmlns:p14="http://schemas.microsoft.com/office/powerpoint/2010/main" val="956843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Communicating with a </a:t>
            </a:r>
            <a:r>
              <a:rPr lang="en-US" dirty="0" err="1" smtClean="0"/>
              <a:t>WiFi</a:t>
            </a:r>
            <a:r>
              <a:rPr lang="en-US" dirty="0" smtClean="0"/>
              <a:t> AP</a:t>
            </a:r>
            <a:endParaRPr lang="en-US" dirty="0"/>
          </a:p>
        </p:txBody>
      </p:sp>
      <p:sp>
        <p:nvSpPr>
          <p:cNvPr id="3" name="Content Placeholder 2"/>
          <p:cNvSpPr>
            <a:spLocks noGrp="1"/>
          </p:cNvSpPr>
          <p:nvPr>
            <p:ph idx="1"/>
          </p:nvPr>
        </p:nvSpPr>
        <p:spPr/>
        <p:txBody>
          <a:bodyPr>
            <a:normAutofit/>
          </a:bodyPr>
          <a:lstStyle/>
          <a:p>
            <a:r>
              <a:rPr lang="en-US" dirty="0" smtClean="0"/>
              <a:t>Wireless is a half duplex channel – either speak or listen</a:t>
            </a:r>
          </a:p>
          <a:p>
            <a:pPr lvl="1"/>
            <a:r>
              <a:rPr lang="en-US" dirty="0" smtClean="0"/>
              <a:t>Signal strength is inversely proportion to square of distance</a:t>
            </a:r>
          </a:p>
          <a:p>
            <a:pPr lvl="1"/>
            <a:endParaRPr lang="en-US" dirty="0" smtClean="0"/>
          </a:p>
          <a:p>
            <a:r>
              <a:rPr lang="en-US" dirty="0" smtClean="0"/>
              <a:t>Carrier Sense Multiple Access / Collision Avoidance (CSMA/CA)</a:t>
            </a:r>
          </a:p>
          <a:p>
            <a:pPr lvl="1"/>
            <a:r>
              <a:rPr lang="en-US" dirty="0" smtClean="0"/>
              <a:t>Fancy name for how humans talk </a:t>
            </a:r>
            <a:r>
              <a:rPr lang="en-US" dirty="0" smtClean="0">
                <a:sym typeface="Wingdings" panose="05000000000000000000" pitchFamily="2" charset="2"/>
              </a:rPr>
              <a:t></a:t>
            </a:r>
            <a:endParaRPr lang="en-US" dirty="0" smtClean="0"/>
          </a:p>
          <a:p>
            <a:endParaRPr lang="en-US" dirty="0"/>
          </a:p>
          <a:p>
            <a:r>
              <a:rPr lang="en-US" dirty="0" smtClean="0"/>
              <a:t>This is generally true of all wireless systems (including humans)</a:t>
            </a:r>
          </a:p>
        </p:txBody>
      </p:sp>
    </p:spTree>
    <p:extLst>
      <p:ext uri="{BB962C8B-B14F-4D97-AF65-F5344CB8AC3E}">
        <p14:creationId xmlns:p14="http://schemas.microsoft.com/office/powerpoint/2010/main" val="370312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5706742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RJ45 Port and Connector</a:t>
            </a:r>
            <a:endParaRPr lang="en-US" dirty="0"/>
          </a:p>
        </p:txBody>
      </p:sp>
      <p:grpSp>
        <p:nvGrpSpPr>
          <p:cNvPr id="3" name="Group 2"/>
          <p:cNvGrpSpPr/>
          <p:nvPr/>
        </p:nvGrpSpPr>
        <p:grpSpPr>
          <a:xfrm>
            <a:off x="1878668" y="1981618"/>
            <a:ext cx="8434664" cy="4266782"/>
            <a:chOff x="1905000" y="1143000"/>
            <a:chExt cx="8434664" cy="4266782"/>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6999" y="1670050"/>
              <a:ext cx="3862665" cy="29019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143000"/>
              <a:ext cx="3962400" cy="4266782"/>
            </a:xfrm>
            <a:prstGeom prst="rect">
              <a:avLst/>
            </a:prstGeom>
          </p:spPr>
        </p:pic>
      </p:grpSp>
      <p:sp>
        <p:nvSpPr>
          <p:cNvPr id="7" name="Rounded Rectangle 6"/>
          <p:cNvSpPr/>
          <p:nvPr/>
        </p:nvSpPr>
        <p:spPr>
          <a:xfrm>
            <a:off x="9677400" y="3959643"/>
            <a:ext cx="1828800" cy="844132"/>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Copper</a:t>
            </a:r>
            <a:endParaRPr lang="en-US" sz="2000" dirty="0">
              <a:solidFill>
                <a:schemeClr val="tx1"/>
              </a:solidFill>
            </a:endParaRPr>
          </a:p>
        </p:txBody>
      </p:sp>
    </p:spTree>
    <p:extLst>
      <p:ext uri="{BB962C8B-B14F-4D97-AF65-F5344CB8AC3E}">
        <p14:creationId xmlns:p14="http://schemas.microsoft.com/office/powerpoint/2010/main" val="13056094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SFP and QSFP</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6263" y="1828800"/>
            <a:ext cx="5672790" cy="419974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010" y="1981200"/>
            <a:ext cx="4290359" cy="4290359"/>
          </a:xfrm>
          <a:prstGeom prst="rect">
            <a:avLst/>
          </a:prstGeom>
        </p:spPr>
      </p:pic>
      <p:sp>
        <p:nvSpPr>
          <p:cNvPr id="8" name="Rounded Rectangle 7"/>
          <p:cNvSpPr/>
          <p:nvPr/>
        </p:nvSpPr>
        <p:spPr>
          <a:xfrm>
            <a:off x="9982200" y="4495800"/>
            <a:ext cx="1828800" cy="844132"/>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Fiber Optic</a:t>
            </a:r>
            <a:endParaRPr lang="en-US" sz="2000" dirty="0">
              <a:solidFill>
                <a:schemeClr val="tx1"/>
              </a:solidFill>
            </a:endParaRPr>
          </a:p>
        </p:txBody>
      </p:sp>
      <p:sp>
        <p:nvSpPr>
          <p:cNvPr id="9" name="Rounded Rectangle 8"/>
          <p:cNvSpPr/>
          <p:nvPr/>
        </p:nvSpPr>
        <p:spPr>
          <a:xfrm>
            <a:off x="9982200" y="5391560"/>
            <a:ext cx="1828800" cy="844132"/>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Higher Capacity</a:t>
            </a:r>
            <a:endParaRPr lang="en-US" sz="2000" dirty="0">
              <a:solidFill>
                <a:schemeClr val="tx1"/>
              </a:solidFill>
            </a:endParaRPr>
          </a:p>
        </p:txBody>
      </p:sp>
    </p:spTree>
    <p:extLst>
      <p:ext uri="{BB962C8B-B14F-4D97-AF65-F5344CB8AC3E}">
        <p14:creationId xmlns:p14="http://schemas.microsoft.com/office/powerpoint/2010/main" val="3901883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25400"/>
            <a:ext cx="9296400" cy="6197600"/>
          </a:xfrm>
          <a:prstGeom prst="rect">
            <a:avLst/>
          </a:prstGeom>
        </p:spPr>
      </p:pic>
    </p:spTree>
    <p:extLst>
      <p:ext uri="{BB962C8B-B14F-4D97-AF65-F5344CB8AC3E}">
        <p14:creationId xmlns:p14="http://schemas.microsoft.com/office/powerpoint/2010/main" val="16277216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ction Button: Movie 1">
            <a:hlinkClick r:id="rId2" highlightClick="1"/>
          </p:cNvPr>
          <p:cNvSpPr/>
          <p:nvPr/>
        </p:nvSpPr>
        <p:spPr>
          <a:xfrm>
            <a:off x="3810000" y="1981200"/>
            <a:ext cx="4191000" cy="2743200"/>
          </a:xfrm>
          <a:prstGeom prst="actionButtonMovi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838858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100" y="0"/>
            <a:ext cx="9555920" cy="6858000"/>
          </a:xfrm>
          <a:prstGeom prst="rect">
            <a:avLst/>
          </a:prstGeom>
        </p:spPr>
      </p:pic>
    </p:spTree>
    <p:extLst>
      <p:ext uri="{BB962C8B-B14F-4D97-AF65-F5344CB8AC3E}">
        <p14:creationId xmlns:p14="http://schemas.microsoft.com/office/powerpoint/2010/main" val="6820463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0"/>
            <a:ext cx="9729013" cy="6858000"/>
          </a:xfrm>
          <a:prstGeom prst="rect">
            <a:avLst/>
          </a:prstGeom>
        </p:spPr>
      </p:pic>
    </p:spTree>
    <p:extLst>
      <p:ext uri="{BB962C8B-B14F-4D97-AF65-F5344CB8AC3E}">
        <p14:creationId xmlns:p14="http://schemas.microsoft.com/office/powerpoint/2010/main" val="20332173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8762" y="118223"/>
            <a:ext cx="8394477" cy="5987302"/>
          </a:xfrm>
          <a:prstGeom prst="rect">
            <a:avLst/>
          </a:prstGeom>
        </p:spPr>
      </p:pic>
    </p:spTree>
    <p:extLst>
      <p:ext uri="{BB962C8B-B14F-4D97-AF65-F5344CB8AC3E}">
        <p14:creationId xmlns:p14="http://schemas.microsoft.com/office/powerpoint/2010/main" val="10165660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2250" y="152400"/>
            <a:ext cx="9207500" cy="6175090"/>
          </a:xfrm>
          <a:prstGeom prst="rect">
            <a:avLst/>
          </a:prstGeom>
        </p:spPr>
      </p:pic>
    </p:spTree>
    <p:extLst>
      <p:ext uri="{BB962C8B-B14F-4D97-AF65-F5344CB8AC3E}">
        <p14:creationId xmlns:p14="http://schemas.microsoft.com/office/powerpoint/2010/main" val="9184449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7738035"/>
              </p:ext>
            </p:extLst>
          </p:nvPr>
        </p:nvGraphicFramePr>
        <p:xfrm>
          <a:off x="1219197" y="152401"/>
          <a:ext cx="10134603" cy="5899842"/>
        </p:xfrm>
        <a:graphic>
          <a:graphicData uri="http://schemas.openxmlformats.org/drawingml/2006/table">
            <a:tbl>
              <a:tblPr/>
              <a:tblGrid>
                <a:gridCol w="2971803"/>
                <a:gridCol w="7162800"/>
              </a:tblGrid>
              <a:tr h="828262">
                <a:tc>
                  <a:txBody>
                    <a:bodyPr/>
                    <a:lstStyle/>
                    <a:p>
                      <a:r>
                        <a:rPr lang="en-US" sz="2000" b="1" dirty="0"/>
                        <a:t>Replication Engine</a:t>
                      </a:r>
                    </a:p>
                  </a:txBody>
                  <a:tcPr marL="58300" marR="58300" marT="29150" marB="29150" anchor="ctr">
                    <a:lnL>
                      <a:noFill/>
                    </a:lnL>
                    <a:lnR>
                      <a:noFill/>
                    </a:lnR>
                    <a:lnT>
                      <a:noFill/>
                    </a:lnT>
                    <a:lnB>
                      <a:noFill/>
                    </a:lnB>
                  </a:tcPr>
                </a:tc>
                <a:tc>
                  <a:txBody>
                    <a:bodyPr/>
                    <a:lstStyle/>
                    <a:p>
                      <a:r>
                        <a:rPr lang="en-US" sz="2000"/>
                        <a:t>Frames that must be sent to multiple ports are duplicated and dispatched from this chip as needed (more below)</a:t>
                      </a:r>
                    </a:p>
                  </a:txBody>
                  <a:tcPr marL="58300" marR="58300" marT="29150" marB="29150" anchor="ctr">
                    <a:lnL>
                      <a:noFill/>
                    </a:lnL>
                    <a:lnR>
                      <a:noFill/>
                    </a:lnR>
                    <a:lnT>
                      <a:noFill/>
                    </a:lnT>
                    <a:lnB>
                      <a:noFill/>
                    </a:lnB>
                  </a:tcPr>
                </a:tc>
              </a:tr>
              <a:tr h="1325218">
                <a:tc>
                  <a:txBody>
                    <a:bodyPr/>
                    <a:lstStyle/>
                    <a:p>
                      <a:r>
                        <a:rPr lang="en-US" sz="2000" b="1" dirty="0"/>
                        <a:t>Forwarding Engine</a:t>
                      </a:r>
                    </a:p>
                  </a:txBody>
                  <a:tcPr marL="58300" marR="58300" marT="29150" marB="29150" anchor="ctr">
                    <a:lnL>
                      <a:noFill/>
                    </a:lnL>
                    <a:lnR>
                      <a:noFill/>
                    </a:lnR>
                    <a:lnT>
                      <a:noFill/>
                    </a:lnT>
                    <a:lnB>
                      <a:noFill/>
                    </a:lnB>
                  </a:tcPr>
                </a:tc>
                <a:tc>
                  <a:txBody>
                    <a:bodyPr/>
                    <a:lstStyle/>
                    <a:p>
                      <a:r>
                        <a:rPr lang="en-US" sz="2000" dirty="0"/>
                        <a:t>This is the chip with </a:t>
                      </a:r>
                      <a:r>
                        <a:rPr lang="en-US" sz="2000" dirty="0">
                          <a:hlinkClick r:id="rId2"/>
                        </a:rPr>
                        <a:t>TCAM</a:t>
                      </a:r>
                      <a:r>
                        <a:rPr lang="en-US" sz="2000" dirty="0"/>
                        <a:t> lookup tables and makes the routing and/or switching decisions. In other words, a table of addresses and output ports </a:t>
                      </a:r>
                      <a:r>
                        <a:rPr lang="en-US" sz="2000" dirty="0" err="1"/>
                        <a:t>eg</a:t>
                      </a:r>
                      <a:r>
                        <a:rPr lang="en-US" sz="2000" dirty="0"/>
                        <a:t>. an Ethernet frame with a destination MAC address 000c:1234:4567 is dispatched to Port 2.</a:t>
                      </a:r>
                    </a:p>
                  </a:txBody>
                  <a:tcPr marL="58300" marR="58300" marT="29150" marB="29150" anchor="ctr">
                    <a:lnL>
                      <a:noFill/>
                    </a:lnL>
                    <a:lnR>
                      <a:noFill/>
                    </a:lnR>
                    <a:lnT>
                      <a:noFill/>
                    </a:lnT>
                    <a:lnB>
                      <a:noFill/>
                    </a:lnB>
                  </a:tcPr>
                </a:tc>
              </a:tr>
              <a:tr h="1573695">
                <a:tc>
                  <a:txBody>
                    <a:bodyPr/>
                    <a:lstStyle/>
                    <a:p>
                      <a:r>
                        <a:rPr lang="en-US" sz="2000" b="1" dirty="0"/>
                        <a:t>VOQs</a:t>
                      </a:r>
                    </a:p>
                  </a:txBody>
                  <a:tcPr marL="58300" marR="58300" marT="29150" marB="29150" anchor="ctr">
                    <a:lnL>
                      <a:noFill/>
                    </a:lnL>
                    <a:lnR>
                      <a:noFill/>
                    </a:lnR>
                    <a:lnT>
                      <a:noFill/>
                    </a:lnT>
                    <a:lnB>
                      <a:noFill/>
                    </a:lnB>
                  </a:tcPr>
                </a:tc>
                <a:tc>
                  <a:txBody>
                    <a:bodyPr/>
                    <a:lstStyle/>
                    <a:p>
                      <a:r>
                        <a:rPr lang="en-US" sz="2000" dirty="0"/>
                        <a:t>Virtual Output Queues. This is a very high speed memory modules that performs frame queueing in silicon. Queueing is needed to ensure that the fabric is not overrun in the outbound direction. Also, packets arriving from the fabric must </a:t>
                      </a:r>
                      <a:r>
                        <a:rPr lang="en-US" sz="2000" dirty="0" smtClean="0"/>
                        <a:t>not </a:t>
                      </a:r>
                      <a:r>
                        <a:rPr lang="en-US" sz="2000" dirty="0"/>
                        <a:t>overrun the MAC interfaces.</a:t>
                      </a:r>
                    </a:p>
                  </a:txBody>
                  <a:tcPr marL="58300" marR="58300" marT="29150" marB="29150" anchor="ctr">
                    <a:lnL>
                      <a:noFill/>
                    </a:lnL>
                    <a:lnR>
                      <a:noFill/>
                    </a:lnR>
                    <a:lnT>
                      <a:noFill/>
                    </a:lnT>
                    <a:lnB>
                      <a:noFill/>
                    </a:lnB>
                  </a:tcPr>
                </a:tc>
              </a:tr>
              <a:tr h="828262">
                <a:tc>
                  <a:txBody>
                    <a:bodyPr/>
                    <a:lstStyle/>
                    <a:p>
                      <a:r>
                        <a:rPr lang="en-US" sz="2000" b="1" dirty="0"/>
                        <a:t>Fabric</a:t>
                      </a:r>
                    </a:p>
                  </a:txBody>
                  <a:tcPr marL="58300" marR="58300" marT="29150" marB="29150" anchor="ctr">
                    <a:lnL>
                      <a:noFill/>
                    </a:lnL>
                    <a:lnR>
                      <a:noFill/>
                    </a:lnR>
                    <a:lnT>
                      <a:noFill/>
                    </a:lnT>
                    <a:lnB>
                      <a:noFill/>
                    </a:lnB>
                  </a:tcPr>
                </a:tc>
                <a:tc>
                  <a:txBody>
                    <a:bodyPr/>
                    <a:lstStyle/>
                    <a:p>
                      <a:r>
                        <a:rPr lang="en-US" sz="2000" dirty="0"/>
                        <a:t>Interface chip to the </a:t>
                      </a:r>
                      <a:r>
                        <a:rPr lang="en-US" sz="2000" dirty="0">
                          <a:hlinkClick r:id="rId3"/>
                        </a:rPr>
                        <a:t>switch fabric</a:t>
                      </a:r>
                      <a:r>
                        <a:rPr lang="en-US" sz="2000" dirty="0"/>
                        <a:t>. For the NX7K, this is a five interface connection to the fabric modules on a clos switch design.</a:t>
                      </a:r>
                    </a:p>
                  </a:txBody>
                  <a:tcPr marL="58300" marR="58300" marT="29150" marB="29150" anchor="ctr">
                    <a:lnL>
                      <a:noFill/>
                    </a:lnL>
                    <a:lnR>
                      <a:noFill/>
                    </a:lnR>
                    <a:lnT>
                      <a:noFill/>
                    </a:lnT>
                    <a:lnB>
                      <a:noFill/>
                    </a:lnB>
                  </a:tcPr>
                </a:tc>
              </a:tr>
              <a:tr h="579782">
                <a:tc>
                  <a:txBody>
                    <a:bodyPr/>
                    <a:lstStyle/>
                    <a:p>
                      <a:r>
                        <a:rPr lang="de-DE" sz="2000" b="1" dirty="0"/>
                        <a:t>10G MAC</a:t>
                      </a:r>
                    </a:p>
                  </a:txBody>
                  <a:tcPr marL="58300" marR="58300" marT="29150" marB="29150" anchor="ctr">
                    <a:lnL>
                      <a:noFill/>
                    </a:lnL>
                    <a:lnR>
                      <a:noFill/>
                    </a:lnR>
                    <a:lnT>
                      <a:noFill/>
                    </a:lnT>
                    <a:lnB>
                      <a:noFill/>
                    </a:lnB>
                  </a:tcPr>
                </a:tc>
                <a:tc>
                  <a:txBody>
                    <a:bodyPr/>
                    <a:lstStyle/>
                    <a:p>
                      <a:r>
                        <a:rPr lang="en-US" sz="2000"/>
                        <a:t>Media Access Control for 10 gigabit Ethernet port. Think of it as the signal encoder for SFP interface.</a:t>
                      </a:r>
                    </a:p>
                  </a:txBody>
                  <a:tcPr marL="58300" marR="58300" marT="29150" marB="29150" anchor="ctr">
                    <a:lnL>
                      <a:noFill/>
                    </a:lnL>
                    <a:lnR>
                      <a:noFill/>
                    </a:lnR>
                    <a:lnT>
                      <a:noFill/>
                    </a:lnT>
                    <a:lnB>
                      <a:noFill/>
                    </a:lnB>
                  </a:tcPr>
                </a:tc>
              </a:tr>
              <a:tr h="579782">
                <a:tc>
                  <a:txBody>
                    <a:bodyPr/>
                    <a:lstStyle/>
                    <a:p>
                      <a:r>
                        <a:rPr lang="en-US" sz="2000" b="1" dirty="0" err="1"/>
                        <a:t>Linksec</a:t>
                      </a:r>
                      <a:endParaRPr lang="en-US" sz="2000" b="1" dirty="0"/>
                    </a:p>
                  </a:txBody>
                  <a:tcPr marL="58300" marR="58300" marT="29150" marB="29150" anchor="ctr">
                    <a:lnL>
                      <a:noFill/>
                    </a:lnL>
                    <a:lnR>
                      <a:noFill/>
                    </a:lnR>
                    <a:lnT>
                      <a:noFill/>
                    </a:lnT>
                    <a:lnB>
                      <a:noFill/>
                    </a:lnB>
                  </a:tcPr>
                </a:tc>
                <a:tc>
                  <a:txBody>
                    <a:bodyPr/>
                    <a:lstStyle/>
                    <a:p>
                      <a:r>
                        <a:rPr lang="en-US" sz="2000" dirty="0"/>
                        <a:t>Encryption processor for line rate cryptography if you are using </a:t>
                      </a:r>
                      <a:r>
                        <a:rPr lang="en-US" sz="2000" dirty="0" err="1"/>
                        <a:t>Linksec</a:t>
                      </a:r>
                      <a:r>
                        <a:rPr lang="en-US" sz="2000" dirty="0"/>
                        <a:t>.</a:t>
                      </a:r>
                    </a:p>
                  </a:txBody>
                  <a:tcPr marL="58300" marR="58300" marT="29150" marB="29150" anchor="ctr">
                    <a:lnL>
                      <a:noFill/>
                    </a:lnL>
                    <a:lnR>
                      <a:noFill/>
                    </a:lnR>
                    <a:lnT>
                      <a:noFill/>
                    </a:lnT>
                    <a:lnB>
                      <a:noFill/>
                    </a:lnB>
                  </a:tcPr>
                </a:tc>
              </a:tr>
            </a:tbl>
          </a:graphicData>
        </a:graphic>
      </p:graphicFrame>
    </p:spTree>
    <p:extLst>
      <p:ext uri="{BB962C8B-B14F-4D97-AF65-F5344CB8AC3E}">
        <p14:creationId xmlns:p14="http://schemas.microsoft.com/office/powerpoint/2010/main" val="1038258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WiFi</a:t>
            </a:r>
            <a:r>
              <a:rPr lang="en-US" dirty="0" smtClean="0"/>
              <a:t> Equipment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2109537"/>
            <a:ext cx="4114800" cy="2310063"/>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4191000"/>
            <a:ext cx="3276600" cy="205879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1400" y="1828114"/>
            <a:ext cx="1725930" cy="259148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98330" y="3886200"/>
            <a:ext cx="1981200" cy="1981200"/>
          </a:xfrm>
          <a:prstGeom prst="rect">
            <a:avLst/>
          </a:prstGeom>
        </p:spPr>
      </p:pic>
    </p:spTree>
    <p:extLst>
      <p:ext uri="{BB962C8B-B14F-4D97-AF65-F5344CB8AC3E}">
        <p14:creationId xmlns:p14="http://schemas.microsoft.com/office/powerpoint/2010/main" val="17102819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Separation of duty</a:t>
            </a:r>
            <a:endParaRPr lang="en-US" dirty="0"/>
          </a:p>
        </p:txBody>
      </p:sp>
      <p:sp>
        <p:nvSpPr>
          <p:cNvPr id="3" name="Content Placeholder 2"/>
          <p:cNvSpPr>
            <a:spLocks noGrp="1"/>
          </p:cNvSpPr>
          <p:nvPr>
            <p:ph idx="1"/>
          </p:nvPr>
        </p:nvSpPr>
        <p:spPr/>
        <p:txBody>
          <a:bodyPr/>
          <a:lstStyle/>
          <a:p>
            <a:r>
              <a:rPr lang="en-US" dirty="0" smtClean="0"/>
              <a:t>Decouple control plane and data plane</a:t>
            </a:r>
          </a:p>
          <a:p>
            <a:r>
              <a:rPr lang="en-US" b="1" dirty="0" smtClean="0"/>
              <a:t>Routing tables </a:t>
            </a:r>
            <a:r>
              <a:rPr lang="en-US" dirty="0" smtClean="0"/>
              <a:t>built in control plane</a:t>
            </a:r>
          </a:p>
          <a:p>
            <a:pPr lvl="1"/>
            <a:r>
              <a:rPr lang="en-US" dirty="0" smtClean="0"/>
              <a:t>Static configuration or routing protocols (OSPF, RIP, BGP, etc.)</a:t>
            </a:r>
          </a:p>
          <a:p>
            <a:r>
              <a:rPr lang="en-US" dirty="0" smtClean="0"/>
              <a:t>Downloaded to data plane/forwarding engine where it is called </a:t>
            </a:r>
            <a:r>
              <a:rPr lang="en-US" b="1" dirty="0" smtClean="0"/>
              <a:t>forwarding information base (FIB)</a:t>
            </a:r>
            <a:endParaRPr lang="en-US" b="1" dirty="0"/>
          </a:p>
        </p:txBody>
      </p:sp>
    </p:spTree>
    <p:extLst>
      <p:ext uri="{BB962C8B-B14F-4D97-AF65-F5344CB8AC3E}">
        <p14:creationId xmlns:p14="http://schemas.microsoft.com/office/powerpoint/2010/main" val="5161865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Plane</a:t>
            </a:r>
            <a:endParaRPr lang="en-US" dirty="0"/>
          </a:p>
        </p:txBody>
      </p:sp>
      <p:sp>
        <p:nvSpPr>
          <p:cNvPr id="3" name="Content Placeholder 2"/>
          <p:cNvSpPr>
            <a:spLocks noGrp="1"/>
          </p:cNvSpPr>
          <p:nvPr>
            <p:ph idx="1"/>
          </p:nvPr>
        </p:nvSpPr>
        <p:spPr/>
        <p:txBody>
          <a:bodyPr/>
          <a:lstStyle/>
          <a:p>
            <a:r>
              <a:rPr lang="en-US" dirty="0" smtClean="0"/>
              <a:t>More like a regular computer running multiple programs</a:t>
            </a:r>
            <a:endParaRPr lang="en-US" dirty="0"/>
          </a:p>
        </p:txBody>
      </p:sp>
    </p:spTree>
    <p:extLst>
      <p:ext uri="{BB962C8B-B14F-4D97-AF65-F5344CB8AC3E}">
        <p14:creationId xmlns:p14="http://schemas.microsoft.com/office/powerpoint/2010/main" val="8810102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Plane - ASIC</a:t>
            </a:r>
            <a:endParaRPr lang="en-US" dirty="0"/>
          </a:p>
        </p:txBody>
      </p:sp>
      <p:sp>
        <p:nvSpPr>
          <p:cNvPr id="3" name="Content Placeholder 2"/>
          <p:cNvSpPr>
            <a:spLocks noGrp="1"/>
          </p:cNvSpPr>
          <p:nvPr>
            <p:ph idx="1"/>
          </p:nvPr>
        </p:nvSpPr>
        <p:spPr/>
        <p:txBody>
          <a:bodyPr/>
          <a:lstStyle/>
          <a:p>
            <a:r>
              <a:rPr lang="en-US" dirty="0" smtClean="0"/>
              <a:t>Speed, speed, speed! But how fast?</a:t>
            </a:r>
          </a:p>
          <a:p>
            <a:r>
              <a:rPr lang="en-US" dirty="0" smtClean="0"/>
              <a:t>No need to look at entire packet</a:t>
            </a:r>
          </a:p>
        </p:txBody>
      </p:sp>
    </p:spTree>
    <p:extLst>
      <p:ext uri="{BB962C8B-B14F-4D97-AF65-F5344CB8AC3E}">
        <p14:creationId xmlns:p14="http://schemas.microsoft.com/office/powerpoint/2010/main" val="2388870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67970850"/>
              </p:ext>
            </p:extLst>
          </p:nvPr>
        </p:nvGraphicFramePr>
        <p:xfrm>
          <a:off x="685800" y="719666"/>
          <a:ext cx="10515601" cy="2743200"/>
        </p:xfrm>
        <a:graphic>
          <a:graphicData uri="http://schemas.openxmlformats.org/drawingml/2006/table">
            <a:tbl>
              <a:tblPr firstRow="1" bandRow="1">
                <a:tableStyleId>{6E25E649-3F16-4E02-A733-19D2CDBF48F0}</a:tableStyleId>
              </a:tblPr>
              <a:tblGrid>
                <a:gridCol w="5791200"/>
                <a:gridCol w="4724401"/>
              </a:tblGrid>
              <a:tr h="370840">
                <a:tc>
                  <a:txBody>
                    <a:bodyPr/>
                    <a:lstStyle/>
                    <a:p>
                      <a:r>
                        <a:rPr lang="en-US" sz="2400" dirty="0" smtClean="0"/>
                        <a:t>Event</a:t>
                      </a:r>
                      <a:endParaRPr lang="en-US" sz="2400" dirty="0"/>
                    </a:p>
                  </a:txBody>
                  <a:tcPr/>
                </a:tc>
                <a:tc>
                  <a:txBody>
                    <a:bodyPr/>
                    <a:lstStyle/>
                    <a:p>
                      <a:r>
                        <a:rPr lang="en-US" sz="2400" dirty="0" smtClean="0"/>
                        <a:t>Latency</a:t>
                      </a:r>
                      <a:endParaRPr lang="en-US" sz="2400" dirty="0"/>
                    </a:p>
                  </a:txBody>
                  <a:tcPr/>
                </a:tc>
              </a:tr>
              <a:tr h="370840">
                <a:tc>
                  <a:txBody>
                    <a:bodyPr/>
                    <a:lstStyle/>
                    <a:p>
                      <a:r>
                        <a:rPr lang="en-US" sz="2400" dirty="0" smtClean="0"/>
                        <a:t>L1 cache</a:t>
                      </a:r>
                      <a:r>
                        <a:rPr lang="en-US" sz="2400" baseline="0" dirty="0" smtClean="0"/>
                        <a:t> hit</a:t>
                      </a:r>
                      <a:endParaRPr lang="en-US" sz="2400" dirty="0"/>
                    </a:p>
                  </a:txBody>
                  <a:tcPr/>
                </a:tc>
                <a:tc>
                  <a:txBody>
                    <a:bodyPr/>
                    <a:lstStyle/>
                    <a:p>
                      <a:r>
                        <a:rPr lang="en-US" sz="2400" dirty="0" smtClean="0"/>
                        <a:t>0.5</a:t>
                      </a:r>
                      <a:r>
                        <a:rPr lang="en-US" sz="2400" baseline="0" dirty="0" smtClean="0"/>
                        <a:t> </a:t>
                      </a:r>
                      <a:r>
                        <a:rPr lang="en-US" sz="2400" baseline="0" dirty="0" err="1" smtClean="0"/>
                        <a:t>nano</a:t>
                      </a:r>
                      <a:r>
                        <a:rPr lang="en-US" sz="2400" baseline="0" dirty="0" smtClean="0"/>
                        <a:t> seconds (ns)</a:t>
                      </a:r>
                      <a:endParaRPr lang="en-US" sz="2400" dirty="0"/>
                    </a:p>
                  </a:txBody>
                  <a:tcPr/>
                </a:tc>
              </a:tr>
              <a:tr h="370840">
                <a:tc>
                  <a:txBody>
                    <a:bodyPr/>
                    <a:lstStyle/>
                    <a:p>
                      <a:r>
                        <a:rPr lang="en-US" sz="2400" dirty="0" smtClean="0"/>
                        <a:t>L2 cache hit</a:t>
                      </a:r>
                      <a:endParaRPr lang="en-US" sz="2400" dirty="0"/>
                    </a:p>
                  </a:txBody>
                  <a:tcPr/>
                </a:tc>
                <a:tc>
                  <a:txBody>
                    <a:bodyPr/>
                    <a:lstStyle/>
                    <a:p>
                      <a:r>
                        <a:rPr lang="en-US" sz="2400" dirty="0" smtClean="0"/>
                        <a:t>7</a:t>
                      </a:r>
                      <a:r>
                        <a:rPr lang="en-US" sz="2400" baseline="0" dirty="0" smtClean="0"/>
                        <a:t> ns</a:t>
                      </a:r>
                      <a:endParaRPr lang="en-US" sz="2400" dirty="0"/>
                    </a:p>
                  </a:txBody>
                  <a:tcPr/>
                </a:tc>
              </a:tr>
              <a:tr h="370840">
                <a:tc>
                  <a:txBody>
                    <a:bodyPr/>
                    <a:lstStyle/>
                    <a:p>
                      <a:r>
                        <a:rPr lang="en-US" sz="2400" dirty="0" smtClean="0"/>
                        <a:t>Main memory hit</a:t>
                      </a:r>
                      <a:endParaRPr lang="en-US" sz="2400" dirty="0"/>
                    </a:p>
                  </a:txBody>
                  <a:tcPr/>
                </a:tc>
                <a:tc>
                  <a:txBody>
                    <a:bodyPr/>
                    <a:lstStyle/>
                    <a:p>
                      <a:r>
                        <a:rPr lang="en-US" sz="2400" dirty="0" smtClean="0"/>
                        <a:t>100 ns</a:t>
                      </a:r>
                      <a:endParaRPr lang="en-US" sz="2400" dirty="0"/>
                    </a:p>
                  </a:txBody>
                  <a:tcPr/>
                </a:tc>
              </a:tr>
              <a:tr h="370840">
                <a:tc>
                  <a:txBody>
                    <a:bodyPr/>
                    <a:lstStyle/>
                    <a:p>
                      <a:r>
                        <a:rPr lang="en-US" sz="2400" dirty="0" smtClean="0"/>
                        <a:t>Disk seek</a:t>
                      </a:r>
                      <a:endParaRPr lang="en-US" sz="2400" dirty="0"/>
                    </a:p>
                  </a:txBody>
                  <a:tcPr/>
                </a:tc>
                <a:tc>
                  <a:txBody>
                    <a:bodyPr/>
                    <a:lstStyle/>
                    <a:p>
                      <a:r>
                        <a:rPr lang="en-US" sz="2400" dirty="0" smtClean="0"/>
                        <a:t>10,000,000 ns</a:t>
                      </a:r>
                      <a:endParaRPr lang="en-US" sz="2400" dirty="0"/>
                    </a:p>
                  </a:txBody>
                  <a:tcPr/>
                </a:tc>
              </a:tr>
              <a:tr h="370840">
                <a:tc>
                  <a:txBody>
                    <a:bodyPr/>
                    <a:lstStyle/>
                    <a:p>
                      <a:r>
                        <a:rPr lang="en-US" sz="2400" dirty="0" smtClean="0"/>
                        <a:t>Time to</a:t>
                      </a:r>
                      <a:r>
                        <a:rPr lang="en-US" sz="2400" baseline="0" dirty="0" smtClean="0"/>
                        <a:t> process line rate packet (10Gbps)</a:t>
                      </a:r>
                      <a:endParaRPr lang="en-US" sz="2400" dirty="0"/>
                    </a:p>
                  </a:txBody>
                  <a:tcPr/>
                </a:tc>
                <a:tc>
                  <a:txBody>
                    <a:bodyPr/>
                    <a:lstStyle/>
                    <a:p>
                      <a:r>
                        <a:rPr lang="en-US" sz="2400" dirty="0" smtClean="0"/>
                        <a:t>~ 70 ns</a:t>
                      </a:r>
                      <a:endParaRPr lang="en-US" sz="2400" dirty="0"/>
                    </a:p>
                  </a:txBody>
                  <a:tcPr/>
                </a:tc>
              </a:tr>
            </a:tbl>
          </a:graphicData>
        </a:graphic>
      </p:graphicFrame>
    </p:spTree>
    <p:extLst>
      <p:ext uri="{BB962C8B-B14F-4D97-AF65-F5344CB8AC3E}">
        <p14:creationId xmlns:p14="http://schemas.microsoft.com/office/powerpoint/2010/main" val="13087218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354" y="775512"/>
            <a:ext cx="11943292" cy="1129488"/>
          </a:xfrm>
          <a:prstGeom prst="rect">
            <a:avLst/>
          </a:prstGeom>
        </p:spPr>
      </p:pic>
      <p:cxnSp>
        <p:nvCxnSpPr>
          <p:cNvPr id="4" name="Straight Arrow Connector 3"/>
          <p:cNvCxnSpPr/>
          <p:nvPr/>
        </p:nvCxnSpPr>
        <p:spPr>
          <a:xfrm flipH="1">
            <a:off x="304800" y="2165866"/>
            <a:ext cx="510540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6629400" y="2165866"/>
            <a:ext cx="510540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562600" y="1981200"/>
            <a:ext cx="977447" cy="369332"/>
          </a:xfrm>
          <a:prstGeom prst="rect">
            <a:avLst/>
          </a:prstGeom>
          <a:noFill/>
        </p:spPr>
        <p:txBody>
          <a:bodyPr wrap="none" rtlCol="0" anchor="ctr">
            <a:spAutoFit/>
          </a:bodyPr>
          <a:lstStyle/>
          <a:p>
            <a:r>
              <a:rPr lang="en-US" smtClean="0"/>
              <a:t>88 bytes</a:t>
            </a: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971800"/>
            <a:ext cx="9584126" cy="2473881"/>
          </a:xfrm>
          <a:prstGeom prst="rect">
            <a:avLst/>
          </a:prstGeom>
        </p:spPr>
      </p:pic>
    </p:spTree>
    <p:extLst>
      <p:ext uri="{BB962C8B-B14F-4D97-AF65-F5344CB8AC3E}">
        <p14:creationId xmlns:p14="http://schemas.microsoft.com/office/powerpoint/2010/main" val="3905352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 2 Forwarding</a:t>
            </a:r>
            <a:endParaRPr lang="en-US" dirty="0"/>
          </a:p>
        </p:txBody>
      </p:sp>
      <p:sp>
        <p:nvSpPr>
          <p:cNvPr id="3" name="Content Placeholder 2"/>
          <p:cNvSpPr>
            <a:spLocks noGrp="1"/>
          </p:cNvSpPr>
          <p:nvPr>
            <p:ph idx="1"/>
          </p:nvPr>
        </p:nvSpPr>
        <p:spPr/>
        <p:txBody>
          <a:bodyPr/>
          <a:lstStyle/>
          <a:p>
            <a:r>
              <a:rPr lang="en-US" dirty="0" smtClean="0"/>
              <a:t>Hardware MAC learning </a:t>
            </a:r>
            <a:r>
              <a:rPr lang="mr-IN" dirty="0" smtClean="0"/>
              <a:t>–</a:t>
            </a:r>
            <a:r>
              <a:rPr lang="en-US" dirty="0" smtClean="0"/>
              <a:t> can learn ~100K entries</a:t>
            </a:r>
          </a:p>
          <a:p>
            <a:r>
              <a:rPr lang="en-US" dirty="0" smtClean="0"/>
              <a:t>SMAC lookup to learn new &lt;mac, </a:t>
            </a:r>
            <a:r>
              <a:rPr lang="en-US" dirty="0" err="1" smtClean="0"/>
              <a:t>vlan</a:t>
            </a:r>
            <a:r>
              <a:rPr lang="en-US" dirty="0" smtClean="0"/>
              <a:t>&gt; entries</a:t>
            </a:r>
          </a:p>
          <a:p>
            <a:r>
              <a:rPr lang="en-US" dirty="0" smtClean="0"/>
              <a:t>DMAC lookup to figure which port to exit</a:t>
            </a:r>
          </a:p>
          <a:p>
            <a:endParaRPr lang="en-US" dirty="0"/>
          </a:p>
          <a:p>
            <a:r>
              <a:rPr lang="en-US" b="1" dirty="0" smtClean="0"/>
              <a:t>How would you design this?</a:t>
            </a:r>
          </a:p>
        </p:txBody>
      </p:sp>
    </p:spTree>
    <p:extLst>
      <p:ext uri="{BB962C8B-B14F-4D97-AF65-F5344CB8AC3E}">
        <p14:creationId xmlns:p14="http://schemas.microsoft.com/office/powerpoint/2010/main" val="13015706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 3 Forwarding</a:t>
            </a:r>
            <a:endParaRPr lang="en-US" dirty="0"/>
          </a:p>
        </p:txBody>
      </p:sp>
      <p:sp>
        <p:nvSpPr>
          <p:cNvPr id="3" name="Content Placeholder 2"/>
          <p:cNvSpPr>
            <a:spLocks noGrp="1"/>
          </p:cNvSpPr>
          <p:nvPr>
            <p:ph idx="1"/>
          </p:nvPr>
        </p:nvSpPr>
        <p:spPr/>
        <p:txBody>
          <a:bodyPr/>
          <a:lstStyle/>
          <a:p>
            <a:r>
              <a:rPr lang="en-US" dirty="0" smtClean="0"/>
              <a:t>Longest Prefix Match (route lookup)</a:t>
            </a:r>
          </a:p>
          <a:p>
            <a:pPr lvl="1"/>
            <a:r>
              <a:rPr lang="en-US" dirty="0" smtClean="0"/>
              <a:t>Hit returns next hop (interface)</a:t>
            </a:r>
            <a:endParaRPr lang="en-US" dirty="0"/>
          </a:p>
          <a:p>
            <a:pPr lvl="1"/>
            <a:endParaRPr lang="en-US" dirty="0" smtClean="0"/>
          </a:p>
          <a:p>
            <a:pPr lvl="1"/>
            <a:endParaRPr lang="en-US" dirty="0" smtClean="0"/>
          </a:p>
          <a:p>
            <a:r>
              <a:rPr lang="en-US" b="1" dirty="0" smtClean="0"/>
              <a:t>How would you design this?</a:t>
            </a:r>
            <a:endParaRPr lang="en-US" b="1" dirty="0"/>
          </a:p>
          <a:p>
            <a:pPr lvl="1"/>
            <a:endParaRPr lang="en-US" dirty="0" smtClean="0"/>
          </a:p>
          <a:p>
            <a:r>
              <a:rPr lang="en-US" dirty="0" smtClean="0"/>
              <a:t>Lots of other stuff (buffering, quality of service, firewalls, security features</a:t>
            </a:r>
            <a:r>
              <a:rPr lang="mr-IN" dirty="0" smtClean="0"/>
              <a:t>…</a:t>
            </a:r>
            <a:r>
              <a:rPr lang="en-US" dirty="0" smtClean="0"/>
              <a:t>)</a:t>
            </a:r>
          </a:p>
        </p:txBody>
      </p:sp>
    </p:spTree>
    <p:extLst>
      <p:ext uri="{BB962C8B-B14F-4D97-AF65-F5344CB8AC3E}">
        <p14:creationId xmlns:p14="http://schemas.microsoft.com/office/powerpoint/2010/main" val="15714667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50461785"/>
              </p:ext>
            </p:extLst>
          </p:nvPr>
        </p:nvGraphicFramePr>
        <p:xfrm>
          <a:off x="152400" y="1962150"/>
          <a:ext cx="3276600" cy="2438400"/>
        </p:xfrm>
        <a:graphic>
          <a:graphicData uri="http://schemas.openxmlformats.org/drawingml/2006/table">
            <a:tbl>
              <a:tblPr firstRow="1" bandRow="1">
                <a:tableStyleId>{6E25E649-3F16-4E02-A733-19D2CDBF48F0}</a:tableStyleId>
              </a:tblPr>
              <a:tblGrid>
                <a:gridCol w="1021278"/>
                <a:gridCol w="2255322"/>
              </a:tblGrid>
              <a:tr h="144780">
                <a:tc>
                  <a:txBody>
                    <a:bodyPr/>
                    <a:lstStyle/>
                    <a:p>
                      <a:r>
                        <a:rPr lang="en-US" sz="1800" dirty="0" smtClean="0"/>
                        <a:t>Prefix/Mask</a:t>
                      </a:r>
                      <a:endParaRPr lang="en-US" sz="1800" dirty="0"/>
                    </a:p>
                  </a:txBody>
                  <a:tcPr/>
                </a:tc>
                <a:tc>
                  <a:txBody>
                    <a:bodyPr/>
                    <a:lstStyle/>
                    <a:p>
                      <a:r>
                        <a:rPr lang="en-US" sz="1800" dirty="0" smtClean="0"/>
                        <a:t>TCAM entries</a:t>
                      </a:r>
                      <a:endParaRPr lang="en-US" sz="1800" dirty="0"/>
                    </a:p>
                  </a:txBody>
                  <a:tcPr/>
                </a:tc>
              </a:tr>
              <a:tr h="449580">
                <a:tc>
                  <a:txBody>
                    <a:bodyPr/>
                    <a:lstStyle/>
                    <a:p>
                      <a:r>
                        <a:rPr lang="en-US" sz="1800" dirty="0" smtClean="0"/>
                        <a:t>101/3</a:t>
                      </a:r>
                      <a:endParaRPr lang="en-US" sz="1800" dirty="0"/>
                    </a:p>
                  </a:txBody>
                  <a:tcPr/>
                </a:tc>
                <a:tc>
                  <a:txBody>
                    <a:bodyPr/>
                    <a:lstStyle/>
                    <a:p>
                      <a:r>
                        <a:rPr lang="en-US" sz="1800" dirty="0" smtClean="0"/>
                        <a:t>101X</a:t>
                      </a:r>
                      <a:endParaRPr lang="en-US" sz="1800" dirty="0"/>
                    </a:p>
                  </a:txBody>
                  <a:tcPr/>
                </a:tc>
              </a:tr>
              <a:tr h="449580">
                <a:tc>
                  <a:txBody>
                    <a:bodyPr/>
                    <a:lstStyle/>
                    <a:p>
                      <a:r>
                        <a:rPr lang="en-US" sz="1800" dirty="0" smtClean="0"/>
                        <a:t>111/3</a:t>
                      </a:r>
                      <a:endParaRPr lang="en-US" sz="1800" dirty="0"/>
                    </a:p>
                  </a:txBody>
                  <a:tcPr/>
                </a:tc>
                <a:tc>
                  <a:txBody>
                    <a:bodyPr/>
                    <a:lstStyle/>
                    <a:p>
                      <a:r>
                        <a:rPr lang="en-US" sz="1800" dirty="0" smtClean="0"/>
                        <a:t>111X</a:t>
                      </a:r>
                      <a:endParaRPr lang="en-US" sz="1800" dirty="0"/>
                    </a:p>
                  </a:txBody>
                  <a:tcPr/>
                </a:tc>
              </a:tr>
              <a:tr h="449580">
                <a:tc>
                  <a:txBody>
                    <a:bodyPr/>
                    <a:lstStyle/>
                    <a:p>
                      <a:r>
                        <a:rPr lang="en-US" sz="1800" dirty="0" smtClean="0"/>
                        <a:t>10/2</a:t>
                      </a:r>
                      <a:endParaRPr lang="en-US" sz="1800" dirty="0"/>
                    </a:p>
                  </a:txBody>
                  <a:tcPr/>
                </a:tc>
                <a:tc>
                  <a:txBody>
                    <a:bodyPr/>
                    <a:lstStyle/>
                    <a:p>
                      <a:r>
                        <a:rPr lang="en-US" sz="1800" dirty="0" smtClean="0"/>
                        <a:t>10XX</a:t>
                      </a:r>
                      <a:endParaRPr lang="en-US" sz="1800" dirty="0"/>
                    </a:p>
                  </a:txBody>
                  <a:tcPr/>
                </a:tc>
              </a:tr>
              <a:tr h="449580">
                <a:tc>
                  <a:txBody>
                    <a:bodyPr/>
                    <a:lstStyle/>
                    <a:p>
                      <a:r>
                        <a:rPr lang="en-US" sz="1800" dirty="0" smtClean="0"/>
                        <a:t>0/0</a:t>
                      </a:r>
                      <a:endParaRPr lang="en-US" sz="1800" dirty="0"/>
                    </a:p>
                  </a:txBody>
                  <a:tcPr/>
                </a:tc>
                <a:tc>
                  <a:txBody>
                    <a:bodyPr/>
                    <a:lstStyle/>
                    <a:p>
                      <a:r>
                        <a:rPr lang="en-US" sz="1800" dirty="0" smtClean="0"/>
                        <a:t>XXXX </a:t>
                      </a:r>
                      <a:r>
                        <a:rPr lang="en-US" sz="1800" dirty="0" smtClean="0">
                          <a:sym typeface="Wingdings"/>
                        </a:rPr>
                        <a:t> Default</a:t>
                      </a:r>
                      <a:endParaRPr lang="en-US" sz="1800" dirty="0"/>
                    </a:p>
                  </a:txBody>
                  <a:tcPr/>
                </a:tc>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2971" y="381000"/>
            <a:ext cx="9212366" cy="5600700"/>
          </a:xfrm>
          <a:prstGeom prst="rect">
            <a:avLst/>
          </a:prstGeom>
        </p:spPr>
      </p:pic>
    </p:spTree>
    <p:extLst>
      <p:ext uri="{BB962C8B-B14F-4D97-AF65-F5344CB8AC3E}">
        <p14:creationId xmlns:p14="http://schemas.microsoft.com/office/powerpoint/2010/main" val="16844248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 3 Sundry</a:t>
            </a:r>
            <a:endParaRPr lang="en-US" dirty="0"/>
          </a:p>
        </p:txBody>
      </p:sp>
      <p:sp>
        <p:nvSpPr>
          <p:cNvPr id="3" name="Content Placeholder 2"/>
          <p:cNvSpPr>
            <a:spLocks noGrp="1"/>
          </p:cNvSpPr>
          <p:nvPr>
            <p:ph idx="1"/>
          </p:nvPr>
        </p:nvSpPr>
        <p:spPr/>
        <p:txBody>
          <a:bodyPr/>
          <a:lstStyle/>
          <a:p>
            <a:r>
              <a:rPr lang="en-US" dirty="0" smtClean="0"/>
              <a:t>Lots of other stuff (buffering, quality of service, firewalls, security features</a:t>
            </a:r>
            <a:r>
              <a:rPr lang="mr-IN" dirty="0" smtClean="0"/>
              <a:t>…</a:t>
            </a:r>
            <a:r>
              <a:rPr lang="en-US" dirty="0" smtClean="0"/>
              <a:t>)</a:t>
            </a:r>
          </a:p>
        </p:txBody>
      </p:sp>
    </p:spTree>
    <p:extLst>
      <p:ext uri="{BB962C8B-B14F-4D97-AF65-F5344CB8AC3E}">
        <p14:creationId xmlns:p14="http://schemas.microsoft.com/office/powerpoint/2010/main" val="18372397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79712"/>
            <a:ext cx="12196522" cy="4887688"/>
          </a:xfrm>
          <a:prstGeom prst="rect">
            <a:avLst/>
          </a:prstGeom>
        </p:spPr>
      </p:pic>
    </p:spTree>
    <p:extLst>
      <p:ext uri="{BB962C8B-B14F-4D97-AF65-F5344CB8AC3E}">
        <p14:creationId xmlns:p14="http://schemas.microsoft.com/office/powerpoint/2010/main" val="1785757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Wired First Hop - Ethernet</a:t>
            </a:r>
            <a:endParaRPr lang="en-US" dirty="0"/>
          </a:p>
        </p:txBody>
      </p:sp>
      <p:sp>
        <p:nvSpPr>
          <p:cNvPr id="3" name="Content Placeholder 2"/>
          <p:cNvSpPr>
            <a:spLocks noGrp="1"/>
          </p:cNvSpPr>
          <p:nvPr>
            <p:ph idx="1"/>
          </p:nvPr>
        </p:nvSpPr>
        <p:spPr/>
        <p:txBody>
          <a:bodyPr/>
          <a:lstStyle/>
          <a:p>
            <a:r>
              <a:rPr lang="en-US" dirty="0" smtClean="0"/>
              <a:t>IEEE 802.3 standard</a:t>
            </a:r>
          </a:p>
          <a:p>
            <a:r>
              <a:rPr lang="en-US" dirty="0" smtClean="0"/>
              <a:t>If two ends of the Ethernet cable (e.g., RJ45) is electrically up, connection is up.</a:t>
            </a:r>
          </a:p>
          <a:p>
            <a:pPr lvl="1"/>
            <a:r>
              <a:rPr lang="en-US" dirty="0" smtClean="0"/>
              <a:t>Some authentication steps are usually there but we will skip those</a:t>
            </a:r>
          </a:p>
          <a:p>
            <a:pPr lvl="1"/>
            <a:endParaRPr lang="en-US" dirty="0"/>
          </a:p>
          <a:p>
            <a:pPr lvl="1"/>
            <a:endParaRPr lang="en-US" dirty="0"/>
          </a:p>
        </p:txBody>
      </p:sp>
    </p:spTree>
    <p:extLst>
      <p:ext uri="{BB962C8B-B14F-4D97-AF65-F5344CB8AC3E}">
        <p14:creationId xmlns:p14="http://schemas.microsoft.com/office/powerpoint/2010/main" val="1046338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CSMA/CD</a:t>
            </a:r>
            <a:endParaRPr lang="en-US" dirty="0"/>
          </a:p>
        </p:txBody>
      </p:sp>
      <p:sp>
        <p:nvSpPr>
          <p:cNvPr id="3" name="Content Placeholder 2"/>
          <p:cNvSpPr>
            <a:spLocks noGrp="1"/>
          </p:cNvSpPr>
          <p:nvPr>
            <p:ph idx="1"/>
          </p:nvPr>
        </p:nvSpPr>
        <p:spPr/>
        <p:txBody>
          <a:bodyPr/>
          <a:lstStyle/>
          <a:p>
            <a:r>
              <a:rPr lang="en-US" dirty="0" smtClean="0"/>
              <a:t>Carrier Sense Multiple Access / Collision Detect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4690" y="2286000"/>
            <a:ext cx="5722620" cy="4042491"/>
          </a:xfrm>
          <a:prstGeom prst="rect">
            <a:avLst/>
          </a:prstGeom>
        </p:spPr>
      </p:pic>
    </p:spTree>
    <p:extLst>
      <p:ext uri="{BB962C8B-B14F-4D97-AF65-F5344CB8AC3E}">
        <p14:creationId xmlns:p14="http://schemas.microsoft.com/office/powerpoint/2010/main" val="66676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Ethernet Frame </a:t>
            </a:r>
            <a:r>
              <a:rPr lang="mr-IN" dirty="0" smtClean="0"/>
              <a:t>–</a:t>
            </a:r>
            <a:r>
              <a:rPr lang="en-US" dirty="0" smtClean="0"/>
              <a:t> with VLAN</a:t>
            </a:r>
            <a:endParaRPr lang="en-US" dirty="0"/>
          </a:p>
        </p:txBody>
      </p:sp>
      <p:sp>
        <p:nvSpPr>
          <p:cNvPr id="3" name="Content Placeholder 2"/>
          <p:cNvSpPr>
            <a:spLocks noGrp="1"/>
          </p:cNvSpPr>
          <p:nvPr>
            <p:ph idx="1"/>
          </p:nvPr>
        </p:nvSpPr>
        <p:spPr/>
        <p:txBody>
          <a:bodyPr/>
          <a:lstStyle/>
          <a:p>
            <a:endParaRPr lang="en-US" dirty="0"/>
          </a:p>
        </p:txBody>
      </p:sp>
      <p:grpSp>
        <p:nvGrpSpPr>
          <p:cNvPr id="5" name="Group 4"/>
          <p:cNvGrpSpPr/>
          <p:nvPr/>
        </p:nvGrpSpPr>
        <p:grpSpPr>
          <a:xfrm>
            <a:off x="124354" y="2539780"/>
            <a:ext cx="11943292" cy="1563352"/>
            <a:chOff x="124354" y="2539780"/>
            <a:chExt cx="11943292" cy="1563352"/>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54" y="2539780"/>
              <a:ext cx="11943292" cy="1129488"/>
            </a:xfrm>
            <a:prstGeom prst="rect">
              <a:avLst/>
            </a:prstGeom>
          </p:spPr>
        </p:pic>
        <p:cxnSp>
          <p:nvCxnSpPr>
            <p:cNvPr id="7" name="Straight Arrow Connector 6"/>
            <p:cNvCxnSpPr/>
            <p:nvPr/>
          </p:nvCxnSpPr>
          <p:spPr>
            <a:xfrm flipH="1">
              <a:off x="304800" y="3930134"/>
              <a:ext cx="426720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9" idx="3"/>
            </p:cNvCxnSpPr>
            <p:nvPr/>
          </p:nvCxnSpPr>
          <p:spPr>
            <a:xfrm>
              <a:off x="6938736" y="3918466"/>
              <a:ext cx="4796064" cy="11668"/>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53000" y="3733800"/>
              <a:ext cx="1985736" cy="369332"/>
            </a:xfrm>
            <a:prstGeom prst="rect">
              <a:avLst/>
            </a:prstGeom>
            <a:noFill/>
          </p:spPr>
          <p:txBody>
            <a:bodyPr wrap="none" rtlCol="0" anchor="ctr">
              <a:spAutoFit/>
            </a:bodyPr>
            <a:lstStyle/>
            <a:p>
              <a:r>
                <a:rPr lang="en-US" dirty="0" smtClean="0"/>
                <a:t>88 bytes minimum </a:t>
              </a:r>
              <a:endParaRPr lang="en-US" dirty="0"/>
            </a:p>
          </p:txBody>
        </p:sp>
      </p:grpSp>
    </p:spTree>
    <p:extLst>
      <p:ext uri="{BB962C8B-B14F-4D97-AF65-F5344CB8AC3E}">
        <p14:creationId xmlns:p14="http://schemas.microsoft.com/office/powerpoint/2010/main" val="975365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issue in Ethernet</a:t>
            </a:r>
            <a:endParaRPr lang="en-US" dirty="0"/>
          </a:p>
        </p:txBody>
      </p:sp>
      <p:sp>
        <p:nvSpPr>
          <p:cNvPr id="3" name="Content Placeholder 2"/>
          <p:cNvSpPr>
            <a:spLocks noGrp="1"/>
          </p:cNvSpPr>
          <p:nvPr>
            <p:ph idx="1"/>
          </p:nvPr>
        </p:nvSpPr>
        <p:spPr/>
        <p:txBody>
          <a:bodyPr/>
          <a:lstStyle/>
          <a:p>
            <a:r>
              <a:rPr lang="en-US" dirty="0" smtClean="0"/>
              <a:t>Loop prevention </a:t>
            </a:r>
            <a:r>
              <a:rPr lang="mr-IN" dirty="0" smtClean="0"/>
              <a:t>–</a:t>
            </a:r>
            <a:r>
              <a:rPr lang="en-US" dirty="0" smtClean="0"/>
              <a:t> for multiple VLANs</a:t>
            </a:r>
          </a:p>
          <a:p>
            <a:r>
              <a:rPr lang="en-US" dirty="0" smtClean="0"/>
              <a:t>STP, MSTP</a:t>
            </a:r>
          </a:p>
        </p:txBody>
      </p:sp>
    </p:spTree>
    <p:extLst>
      <p:ext uri="{BB962C8B-B14F-4D97-AF65-F5344CB8AC3E}">
        <p14:creationId xmlns:p14="http://schemas.microsoft.com/office/powerpoint/2010/main" val="56703914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46281</TotalTime>
  <Words>1109</Words>
  <Application>Microsoft Macintosh PowerPoint</Application>
  <PresentationFormat>Widescreen</PresentationFormat>
  <Paragraphs>197</Paragraphs>
  <Slides>59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Calibri</vt:lpstr>
      <vt:lpstr>Calibri Light</vt:lpstr>
      <vt:lpstr>Courier New</vt:lpstr>
      <vt:lpstr>Mangal</vt:lpstr>
      <vt:lpstr>Wingdings</vt:lpstr>
      <vt:lpstr>Retrospect</vt:lpstr>
      <vt:lpstr>Computer Networking Industry Perspective</vt:lpstr>
      <vt:lpstr>PowerPoint Presentation</vt:lpstr>
      <vt:lpstr>Connecting to a WiFi Access Point</vt:lpstr>
      <vt:lpstr>Communicating with a WiFi AP</vt:lpstr>
      <vt:lpstr>WiFi Equipment</vt:lpstr>
      <vt:lpstr>Wired First Hop - Ethernet</vt:lpstr>
      <vt:lpstr>CSMA/CD</vt:lpstr>
      <vt:lpstr>Ethernet Frame – with VLAN</vt:lpstr>
      <vt:lpstr>Main issue in Ethernet</vt:lpstr>
      <vt:lpstr>Ethernet Equipment</vt:lpstr>
      <vt:lpstr>Getting an IP address</vt:lpstr>
      <vt:lpstr>DHCP Packets</vt:lpstr>
      <vt:lpstr>IP Packet Format</vt:lpstr>
      <vt:lpstr>IPv4 Header Format</vt:lpstr>
      <vt:lpstr>PowerPoint Presentation</vt:lpstr>
      <vt:lpstr>TCP/UDP Header</vt:lpstr>
      <vt:lpstr>Got an IP! Hurray! </vt:lpstr>
      <vt:lpstr>Domain Name Service</vt:lpstr>
      <vt:lpstr>Default Gateway</vt:lpstr>
      <vt:lpstr>Routing table – Host </vt:lpstr>
      <vt:lpstr>Are we ready to send?</vt:lpstr>
      <vt:lpstr>ARP</vt:lpstr>
      <vt:lpstr>Layer in packet format</vt:lpstr>
      <vt:lpstr>Homework</vt:lpstr>
      <vt:lpstr>DNS – Domain Name Service</vt:lpstr>
      <vt:lpstr>PowerPoint Presentation</vt:lpstr>
      <vt:lpstr>DNS – Root Servers</vt:lpstr>
      <vt:lpstr>Subnetting</vt:lpstr>
      <vt:lpstr>CIDR</vt:lpstr>
      <vt:lpstr>Route Lookup – Longest Prefix Match</vt:lpstr>
      <vt:lpstr>PowerPoint Presentation</vt:lpstr>
      <vt:lpstr>Longest Prefix Match</vt:lpstr>
      <vt:lpstr>Route Lookup – Longest Prefix Match</vt:lpstr>
      <vt:lpstr>PowerPoint Presentation</vt:lpstr>
      <vt:lpstr>Longest Prefix Match</vt:lpstr>
      <vt:lpstr>Real Products</vt:lpstr>
      <vt:lpstr>PowerPoint Presentation</vt:lpstr>
      <vt:lpstr>PowerPoint Presentation</vt:lpstr>
      <vt:lpstr>PowerPoint Presentation</vt:lpstr>
      <vt:lpstr>PowerPoint Presentation</vt:lpstr>
      <vt:lpstr>RJ45 Port and Connector</vt:lpstr>
      <vt:lpstr>SFP and QSFP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Separation of duty</vt:lpstr>
      <vt:lpstr>Control Plane</vt:lpstr>
      <vt:lpstr>Data Plane - ASIC</vt:lpstr>
      <vt:lpstr>PowerPoint Presentation</vt:lpstr>
      <vt:lpstr>PowerPoint Presentation</vt:lpstr>
      <vt:lpstr>Layer 2 Forwarding</vt:lpstr>
      <vt:lpstr>Layer 3 Forwarding</vt:lpstr>
      <vt:lpstr>PowerPoint Presentation</vt:lpstr>
      <vt:lpstr>Layer 3 Sundry</vt:lpstr>
      <vt:lpstr>PowerPoint Presentation</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Networking</dc:title>
  <dc:creator>Amit Kumar Saha (amisaha)</dc:creator>
  <cp:lastModifiedBy>Amit Kumar Saha (amisaha)</cp:lastModifiedBy>
  <cp:revision>270</cp:revision>
  <cp:lastPrinted>2015-03-11T12:28:09Z</cp:lastPrinted>
  <dcterms:created xsi:type="dcterms:W3CDTF">2006-08-16T00:00:00Z</dcterms:created>
  <dcterms:modified xsi:type="dcterms:W3CDTF">2017-03-15T18:33:25Z</dcterms:modified>
</cp:coreProperties>
</file>