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heme/themeOverride4.xml" ContentType="application/vnd.openxmlformats-officedocument.themeOverr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384" r:id="rId2"/>
    <p:sldId id="280" r:id="rId3"/>
    <p:sldId id="393" r:id="rId4"/>
    <p:sldId id="407" r:id="rId5"/>
    <p:sldId id="421" r:id="rId6"/>
    <p:sldId id="396" r:id="rId7"/>
    <p:sldId id="412" r:id="rId8"/>
    <p:sldId id="406" r:id="rId9"/>
    <p:sldId id="416" r:id="rId10"/>
    <p:sldId id="417" r:id="rId11"/>
    <p:sldId id="325" r:id="rId12"/>
    <p:sldId id="397" r:id="rId13"/>
    <p:sldId id="432" r:id="rId14"/>
    <p:sldId id="433" r:id="rId15"/>
    <p:sldId id="446" r:id="rId16"/>
    <p:sldId id="403" r:id="rId17"/>
    <p:sldId id="402" r:id="rId18"/>
    <p:sldId id="423" r:id="rId19"/>
    <p:sldId id="346" r:id="rId20"/>
    <p:sldId id="441" r:id="rId21"/>
    <p:sldId id="439" r:id="rId22"/>
    <p:sldId id="445" r:id="rId23"/>
    <p:sldId id="434" r:id="rId24"/>
    <p:sldId id="340" r:id="rId25"/>
    <p:sldId id="435" r:id="rId26"/>
    <p:sldId id="427" r:id="rId27"/>
    <p:sldId id="428" r:id="rId28"/>
    <p:sldId id="443" r:id="rId29"/>
    <p:sldId id="444" r:id="rId30"/>
    <p:sldId id="442" r:id="rId31"/>
    <p:sldId id="436" r:id="rId32"/>
    <p:sldId id="361" r:id="rId33"/>
    <p:sldId id="437" r:id="rId34"/>
    <p:sldId id="319" r:id="rId35"/>
    <p:sldId id="398" r:id="rId36"/>
    <p:sldId id="342" r:id="rId37"/>
    <p:sldId id="350" r:id="rId38"/>
    <p:sldId id="303" r:id="rId39"/>
    <p:sldId id="370" r:id="rId40"/>
    <p:sldId id="307" r:id="rId41"/>
    <p:sldId id="369" r:id="rId42"/>
    <p:sldId id="322" r:id="rId43"/>
    <p:sldId id="399" r:id="rId44"/>
    <p:sldId id="392" r:id="rId45"/>
    <p:sldId id="400" r:id="rId46"/>
    <p:sldId id="359" r:id="rId47"/>
    <p:sldId id="440" r:id="rId4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  <a:srgbClr val="CBCBFB"/>
    <a:srgbClr val="7030A0"/>
    <a:srgbClr val="4F81BD"/>
    <a:srgbClr val="00FF00"/>
    <a:srgbClr val="D0D8E8"/>
    <a:srgbClr val="DCE6F2"/>
    <a:srgbClr val="D9D9D9"/>
    <a:srgbClr val="558ED5"/>
    <a:srgbClr val="E46C0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0014" autoAdjust="0"/>
    <p:restoredTop sz="99825" autoAdjust="0"/>
  </p:normalViewPr>
  <p:slideViewPr>
    <p:cSldViewPr snapToGrid="0">
      <p:cViewPr>
        <p:scale>
          <a:sx n="80" d="100"/>
          <a:sy n="80" d="100"/>
        </p:scale>
        <p:origin x="-1080" y="-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142A8-BAE7-4206-83D6-359132998A46}" type="datetimeFigureOut">
              <a:rPr lang="zh-TW" altLang="en-US" smtClean="0"/>
              <a:pPr/>
              <a:t>2014/10/30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6AFECD-3CF8-47E9-A3B5-08B5A84982B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051115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Hi,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AFECD-3CF8-47E9-A3B5-08B5A84982B6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800706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</a:t>
            </a:r>
            <a:r>
              <a:rPr lang="en-US" baseline="0" dirty="0" smtClean="0"/>
              <a:t> are detected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AFECD-3CF8-47E9-A3B5-08B5A84982B6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35611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Hi,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AFECD-3CF8-47E9-A3B5-08B5A84982B6}" type="slidenum">
              <a:rPr lang="zh-TW" altLang="en-US" smtClean="0"/>
              <a:pPr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800706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2014/10/30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2014/10/30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2014/10/30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2014/10/30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2014/10/30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2014/10/30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2014/10/30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2014/10/30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2014/10/30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2014/10/30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2014/10/30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pPr/>
              <a:t>2014/10/30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4.png"/><Relationship Id="rId5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microsoft.com/office/2007/relationships/hdphoto" Target="../media/hdphoto10.wdp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12.wdp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microsoft.com/office/2007/relationships/hdphoto" Target="../media/hdphoto13.wdp"/><Relationship Id="rId7" Type="http://schemas.microsoft.com/office/2007/relationships/hdphoto" Target="../media/hdphoto1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12.wdp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microsoft.com/office/2007/relationships/hdphoto" Target="../media/hdphoto7.wdp"/><Relationship Id="rId17" Type="http://schemas.microsoft.com/office/2007/relationships/hdphoto" Target="../media/hdphoto9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microsoft.com/office/2007/relationships/hdphoto" Target="../media/hdphoto8.wdp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microsoft.com/office/2007/relationships/hdphoto" Target="../media/hdphoto9.wdp"/><Relationship Id="rId3" Type="http://schemas.openxmlformats.org/officeDocument/2006/relationships/image" Target="../media/image12.png"/><Relationship Id="rId7" Type="http://schemas.openxmlformats.org/officeDocument/2006/relationships/image" Target="../media/image22.jpeg"/><Relationship Id="rId12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microsoft.com/office/2007/relationships/hdphoto" Target="../media/hdphoto8.wdp"/><Relationship Id="rId5" Type="http://schemas.openxmlformats.org/officeDocument/2006/relationships/image" Target="../media/image20.jpeg"/><Relationship Id="rId10" Type="http://schemas.openxmlformats.org/officeDocument/2006/relationships/image" Target="../media/image17.png"/><Relationship Id="rId4" Type="http://schemas.microsoft.com/office/2007/relationships/hdphoto" Target="../media/hdphoto4.wdp"/><Relationship Id="rId9" Type="http://schemas.openxmlformats.org/officeDocument/2006/relationships/image" Target="../media/image24.jpeg"/><Relationship Id="rId1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9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36511" y="0"/>
            <a:ext cx="9180512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24721" y="-99392"/>
            <a:ext cx="9168721" cy="696757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-34660" y="6000081"/>
            <a:ext cx="9180511" cy="86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0</a:t>
            </a:r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33265" y="2024228"/>
            <a:ext cx="8640959" cy="2128056"/>
          </a:xfrm>
        </p:spPr>
        <p:txBody>
          <a:bodyPr>
            <a:noAutofit/>
          </a:bodyPr>
          <a:lstStyle/>
          <a:p>
            <a:r>
              <a:rPr lang="en-US" altLang="zh-TW" sz="8800" b="1" dirty="0" err="1" smtClean="0"/>
              <a:t>CarSafe</a:t>
            </a:r>
            <a:r>
              <a:rPr lang="en-US" altLang="zh-TW" sz="6000" b="1" dirty="0" smtClean="0"/>
              <a:t/>
            </a:r>
            <a:br>
              <a:rPr lang="en-US" altLang="zh-TW" sz="6000" b="1" dirty="0" smtClean="0"/>
            </a:br>
            <a:r>
              <a:rPr lang="en-US" altLang="zh-TW" b="1" dirty="0" smtClean="0"/>
              <a:t>Alerting Drowsy and Distracted Drivers</a:t>
            </a:r>
            <a:r>
              <a:rPr lang="zh-TW" altLang="en-US" b="1" dirty="0" smtClean="0"/>
              <a:t> </a:t>
            </a:r>
            <a:r>
              <a:rPr lang="en-US" altLang="zh-TW" b="1" dirty="0" smtClean="0"/>
              <a:t>using Dual Cameras on Smartphones </a:t>
            </a:r>
            <a:r>
              <a:rPr lang="en-US" altLang="zh-TW" sz="8000" b="1" dirty="0" smtClean="0"/>
              <a:t/>
            </a:r>
            <a:br>
              <a:rPr lang="en-US" altLang="zh-TW" sz="8000" b="1" dirty="0" smtClean="0"/>
            </a:br>
            <a:endParaRPr lang="zh-TW" altLang="en-US" sz="8800" b="1" dirty="0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252367" y="4335324"/>
            <a:ext cx="8621857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u="sng" dirty="0" smtClean="0"/>
              <a:t>Chuang-Wen (Bing) You</a:t>
            </a:r>
            <a:r>
              <a:rPr lang="en-US" altLang="zh-TW" sz="2600" dirty="0"/>
              <a:t>, Nicholas D. Lane, </a:t>
            </a:r>
          </a:p>
          <a:p>
            <a:r>
              <a:rPr lang="en-US" altLang="zh-TW" sz="2600" dirty="0" err="1" smtClean="0"/>
              <a:t>Fanglin</a:t>
            </a:r>
            <a:r>
              <a:rPr lang="en-US" altLang="zh-TW" sz="2600" dirty="0" smtClean="0"/>
              <a:t> Chen, </a:t>
            </a:r>
            <a:r>
              <a:rPr lang="en-US" altLang="zh-TW" sz="2600" dirty="0" err="1"/>
              <a:t>Rui</a:t>
            </a:r>
            <a:r>
              <a:rPr lang="en-US" altLang="zh-TW" sz="2600" dirty="0"/>
              <a:t> </a:t>
            </a:r>
            <a:r>
              <a:rPr lang="en-US" altLang="zh-TW" sz="2600" dirty="0" smtClean="0"/>
              <a:t>Wang, </a:t>
            </a:r>
            <a:r>
              <a:rPr lang="en-US" altLang="zh-TW" sz="2600" dirty="0" err="1"/>
              <a:t>Zhenyu</a:t>
            </a:r>
            <a:r>
              <a:rPr lang="en-US" altLang="zh-TW" sz="2600" dirty="0"/>
              <a:t> </a:t>
            </a:r>
            <a:r>
              <a:rPr lang="en-US" altLang="zh-TW" sz="2600" dirty="0" smtClean="0"/>
              <a:t>Chen,</a:t>
            </a:r>
            <a:r>
              <a:rPr lang="zh-TW" altLang="en-US" sz="2600" dirty="0" smtClean="0"/>
              <a:t> </a:t>
            </a:r>
            <a:r>
              <a:rPr lang="en-US" altLang="zh-TW" sz="2600" dirty="0" smtClean="0"/>
              <a:t>Thomas </a:t>
            </a:r>
            <a:r>
              <a:rPr lang="en-US" altLang="zh-TW" sz="2600" dirty="0"/>
              <a:t>J. </a:t>
            </a:r>
            <a:r>
              <a:rPr lang="en-US" altLang="zh-TW" sz="2600" dirty="0" err="1" smtClean="0"/>
              <a:t>Bao</a:t>
            </a:r>
            <a:r>
              <a:rPr lang="en-US" altLang="zh-TW" sz="2600" dirty="0" smtClean="0"/>
              <a:t>,    Martha Montes-de-</a:t>
            </a:r>
            <a:r>
              <a:rPr lang="en-US" altLang="zh-TW" sz="2600" dirty="0" err="1" smtClean="0"/>
              <a:t>Oca</a:t>
            </a:r>
            <a:r>
              <a:rPr lang="en-US" altLang="zh-TW" sz="2600" dirty="0" smtClean="0"/>
              <a:t>, </a:t>
            </a:r>
            <a:r>
              <a:rPr lang="en-US" altLang="zh-TW" sz="2600" dirty="0" err="1" smtClean="0"/>
              <a:t>Yuting</a:t>
            </a:r>
            <a:r>
              <a:rPr lang="en-US" altLang="zh-TW" sz="2600" dirty="0" smtClean="0"/>
              <a:t> Cheng, </a:t>
            </a:r>
            <a:r>
              <a:rPr lang="en-US" altLang="zh-TW" sz="2600" dirty="0"/>
              <a:t>Mu </a:t>
            </a:r>
            <a:r>
              <a:rPr lang="en-US" altLang="zh-TW" sz="2600" dirty="0" smtClean="0"/>
              <a:t>Lin,                 Lorenzo </a:t>
            </a:r>
            <a:r>
              <a:rPr lang="en-US" altLang="zh-TW" sz="2600" dirty="0" err="1" smtClean="0"/>
              <a:t>Torresani</a:t>
            </a:r>
            <a:r>
              <a:rPr lang="en-US" altLang="zh-TW" sz="2600" dirty="0" smtClean="0"/>
              <a:t>, Andrew </a:t>
            </a:r>
            <a:r>
              <a:rPr lang="en-US" altLang="zh-TW" sz="2600" dirty="0"/>
              <a:t>T. </a:t>
            </a:r>
            <a:r>
              <a:rPr lang="en-US" altLang="zh-TW" sz="2600" dirty="0" smtClean="0"/>
              <a:t>Campbell</a:t>
            </a:r>
            <a:endParaRPr lang="en-US" altLang="zh-TW" sz="2600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2184" y="6052134"/>
            <a:ext cx="738306" cy="79200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16" y="6030288"/>
            <a:ext cx="957683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7185" y="6061368"/>
            <a:ext cx="756000" cy="756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0312" y="6016134"/>
            <a:ext cx="824039" cy="828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367" y="6223001"/>
            <a:ext cx="1077669" cy="4527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65110" y="6030288"/>
            <a:ext cx="705425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5740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altLang="zh-TW" sz="3600" dirty="0"/>
              <a:t>S</a:t>
            </a:r>
            <a:r>
              <a:rPr lang="en-US" altLang="zh-TW" sz="3600" dirty="0" smtClean="0"/>
              <a:t>witching delay &amp; frame processing time</a:t>
            </a:r>
            <a:endParaRPr lang="en-US" altLang="zh-TW" sz="3600" dirty="0">
              <a:solidFill>
                <a:schemeClr val="tx1"/>
              </a:solidFill>
              <a:ea typeface="Adobe Gothic Std B" pitchFamily="34" charset="-128"/>
            </a:endParaRPr>
          </a:p>
        </p:txBody>
      </p:sp>
      <p:graphicFrame>
        <p:nvGraphicFramePr>
          <p:cNvPr id="32" name="表格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58176673"/>
              </p:ext>
            </p:extLst>
          </p:nvPr>
        </p:nvGraphicFramePr>
        <p:xfrm>
          <a:off x="175304" y="2331256"/>
          <a:ext cx="8783536" cy="3603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4230"/>
                <a:gridCol w="2082333"/>
                <a:gridCol w="2116666"/>
                <a:gridCol w="2490307"/>
              </a:tblGrid>
              <a:tr h="903007">
                <a:tc>
                  <a:txBody>
                    <a:bodyPr/>
                    <a:lstStyle/>
                    <a:p>
                      <a:pPr algn="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Overhead</a:t>
                      </a:r>
                    </a:p>
                    <a:p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Model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Switching delay</a:t>
                      </a:r>
                    </a:p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(Front-Back (</a:t>
                      </a:r>
                      <a:r>
                        <a:rPr lang="en-US" altLang="zh-TW" sz="1800" dirty="0" err="1" smtClean="0">
                          <a:latin typeface="+mj-lt"/>
                          <a:cs typeface="Times New Roman" panose="02020603050405020304" pitchFamily="18" charset="0"/>
                        </a:rPr>
                        <a:t>ms</a:t>
                      </a:r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))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Switching delay</a:t>
                      </a:r>
                    </a:p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(Back-Front (</a:t>
                      </a:r>
                      <a:r>
                        <a:rPr lang="en-US" altLang="zh-TW" sz="1800" dirty="0" err="1" smtClean="0">
                          <a:latin typeface="+mj-lt"/>
                          <a:cs typeface="Times New Roman" panose="02020603050405020304" pitchFamily="18" charset="0"/>
                        </a:rPr>
                        <a:t>ms</a:t>
                      </a:r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))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Frame</a:t>
                      </a:r>
                      <a:r>
                        <a:rPr lang="en-US" altLang="zh-TW" sz="1800" baseline="0" dirty="0" smtClean="0">
                          <a:latin typeface="+mj-lt"/>
                          <a:cs typeface="Times New Roman" panose="02020603050405020304" pitchFamily="18" charset="0"/>
                        </a:rPr>
                        <a:t> processing time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(Face detection (</a:t>
                      </a:r>
                      <a:r>
                        <a:rPr lang="en-US" altLang="zh-TW" sz="1800" dirty="0" err="1" smtClean="0">
                          <a:latin typeface="+mj-lt"/>
                          <a:cs typeface="Times New Roman" panose="02020603050405020304" pitchFamily="18" charset="0"/>
                        </a:rPr>
                        <a:t>ms</a:t>
                      </a:r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))</a:t>
                      </a:r>
                      <a:endParaRPr lang="zh-TW" altLang="en-US" sz="1800" dirty="0" smtClean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4000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Nokia</a:t>
                      </a:r>
                      <a:r>
                        <a:rPr lang="en-US" altLang="zh-TW" sz="1800" baseline="0" dirty="0" smtClean="0">
                          <a:latin typeface="+mj-lt"/>
                          <a:cs typeface="Times New Roman" panose="02020603050405020304" pitchFamily="18" charset="0"/>
                        </a:rPr>
                        <a:t> Lumia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804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2856.3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2032.5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4000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Samsung Galaxy S3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519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774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301.2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4000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HTC One X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1030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939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680.3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4000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iPhone</a:t>
                      </a:r>
                      <a:r>
                        <a:rPr lang="en-US" altLang="zh-TW" sz="1800" baseline="0" dirty="0" smtClean="0">
                          <a:latin typeface="+mj-lt"/>
                          <a:cs typeface="Times New Roman" panose="02020603050405020304" pitchFamily="18" charset="0"/>
                        </a:rPr>
                        <a:t> 4S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446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503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70.92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4000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iPhone 5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467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529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58.48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左大括弧 2"/>
          <p:cNvSpPr/>
          <p:nvPr/>
        </p:nvSpPr>
        <p:spPr>
          <a:xfrm rot="5400000">
            <a:off x="4167050" y="62214"/>
            <a:ext cx="389471" cy="4162416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左大括弧 7"/>
          <p:cNvSpPr/>
          <p:nvPr/>
        </p:nvSpPr>
        <p:spPr>
          <a:xfrm rot="5400000">
            <a:off x="7503150" y="900422"/>
            <a:ext cx="396000" cy="2472140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3042513" y="1549028"/>
            <a:ext cx="263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About 500 </a:t>
            </a:r>
            <a:r>
              <a:rPr lang="en-US" altLang="zh-TW" dirty="0" err="1" smtClean="0"/>
              <a:t>ms</a:t>
            </a:r>
            <a:r>
              <a:rPr lang="en-US" altLang="zh-TW" dirty="0" smtClean="0"/>
              <a:t> ~ 3 seconds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429344" y="1535887"/>
            <a:ext cx="2521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About 50 </a:t>
            </a:r>
            <a:r>
              <a:rPr lang="en-US" altLang="zh-TW" dirty="0" err="1" smtClean="0"/>
              <a:t>ms</a:t>
            </a:r>
            <a:r>
              <a:rPr lang="en-US" altLang="zh-TW" dirty="0" smtClean="0"/>
              <a:t> ~ 2 seconds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326519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2" grpId="0"/>
      <p:bldP spid="2" grpId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99111" y="-1807"/>
            <a:ext cx="7204364" cy="685980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682835" y="-99392"/>
            <a:ext cx="6082147" cy="697011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-32763" y="-109570"/>
            <a:ext cx="9430763" cy="696757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198"/>
            <a:ext cx="4551528" cy="4525963"/>
          </a:xfrm>
        </p:spPr>
        <p:txBody>
          <a:bodyPr>
            <a:noAutofit/>
          </a:bodyPr>
          <a:lstStyle/>
          <a:p>
            <a:r>
              <a:rPr lang="en-US" altLang="zh-TW" sz="2200" dirty="0" smtClean="0"/>
              <a:t>Limited dual-camera access</a:t>
            </a:r>
          </a:p>
          <a:p>
            <a:endParaRPr lang="en-US" altLang="zh-TW" sz="2200" dirty="0" smtClean="0"/>
          </a:p>
          <a:p>
            <a:r>
              <a:rPr lang="en-US" altLang="zh-TW" sz="2200" dirty="0" smtClean="0"/>
              <a:t>Events occurring in blind spots</a:t>
            </a:r>
          </a:p>
          <a:p>
            <a:endParaRPr lang="en-US" altLang="zh-TW" sz="2200" dirty="0" smtClean="0"/>
          </a:p>
          <a:p>
            <a:r>
              <a:rPr lang="en-US" altLang="zh-TW" sz="2200" dirty="0" smtClean="0"/>
              <a:t>Varying mobile environment</a:t>
            </a:r>
          </a:p>
          <a:p>
            <a:pPr marL="0" indent="0">
              <a:buNone/>
            </a:pPr>
            <a:endParaRPr lang="en-US" altLang="zh-TW" sz="2200" dirty="0" smtClean="0"/>
          </a:p>
          <a:p>
            <a:r>
              <a:rPr lang="en-US" altLang="zh-TW" sz="2200" dirty="0" smtClean="0"/>
              <a:t>Real-time performance</a:t>
            </a:r>
          </a:p>
          <a:p>
            <a:endParaRPr lang="en-US" altLang="zh-TW" dirty="0"/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altLang="zh-TW" sz="3600" dirty="0" smtClean="0"/>
              <a:t>Challenges for real-time </a:t>
            </a:r>
            <a:r>
              <a:rPr lang="en-US" altLang="zh-TW" sz="3600" dirty="0"/>
              <a:t>p</a:t>
            </a:r>
            <a:r>
              <a:rPr lang="en-US" altLang="zh-TW" sz="3600" dirty="0" smtClean="0"/>
              <a:t>rocessing </a:t>
            </a:r>
            <a:r>
              <a:rPr lang="en-US" altLang="zh-TW" sz="3600" dirty="0"/>
              <a:t>of </a:t>
            </a:r>
            <a:r>
              <a:rPr lang="en-US" altLang="zh-TW" sz="3600" dirty="0" smtClean="0"/>
              <a:t>dual </a:t>
            </a:r>
            <a:r>
              <a:rPr lang="en-US" altLang="zh-TW" sz="3600" dirty="0"/>
              <a:t>c</a:t>
            </a:r>
            <a:r>
              <a:rPr lang="en-US" altLang="zh-TW" sz="3600" dirty="0" smtClean="0"/>
              <a:t>amera </a:t>
            </a:r>
            <a:r>
              <a:rPr lang="en-US" altLang="zh-TW" sz="3600" dirty="0"/>
              <a:t>video </a:t>
            </a:r>
            <a:r>
              <a:rPr lang="en-US" altLang="zh-TW" sz="3600" dirty="0" smtClean="0"/>
              <a:t>streams on smartphones</a:t>
            </a:r>
            <a:endParaRPr lang="en-US" altLang="zh-TW" sz="3600" dirty="0">
              <a:solidFill>
                <a:schemeClr val="tx1"/>
              </a:solidFill>
              <a:ea typeface="Adobe Gothic Std B" pitchFamily="34" charset="-128"/>
            </a:endParaRPr>
          </a:p>
        </p:txBody>
      </p:sp>
      <p:sp>
        <p:nvSpPr>
          <p:cNvPr id="4" name="向右箭號 3"/>
          <p:cNvSpPr/>
          <p:nvPr/>
        </p:nvSpPr>
        <p:spPr>
          <a:xfrm>
            <a:off x="4491871" y="1684783"/>
            <a:ext cx="614149" cy="327548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0" name="向右箭號 9"/>
          <p:cNvSpPr/>
          <p:nvPr/>
        </p:nvSpPr>
        <p:spPr>
          <a:xfrm>
            <a:off x="4475855" y="2479468"/>
            <a:ext cx="614149" cy="327548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" name="向右箭號 10"/>
          <p:cNvSpPr/>
          <p:nvPr/>
        </p:nvSpPr>
        <p:spPr>
          <a:xfrm>
            <a:off x="4498822" y="3306162"/>
            <a:ext cx="614149" cy="327548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" name="向右箭號 11"/>
          <p:cNvSpPr/>
          <p:nvPr/>
        </p:nvSpPr>
        <p:spPr>
          <a:xfrm>
            <a:off x="4486914" y="4063284"/>
            <a:ext cx="614149" cy="327548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內容版面配置區 2"/>
          <p:cNvSpPr txBox="1">
            <a:spLocks/>
          </p:cNvSpPr>
          <p:nvPr/>
        </p:nvSpPr>
        <p:spPr>
          <a:xfrm>
            <a:off x="5166714" y="1600199"/>
            <a:ext cx="3989418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200" dirty="0" smtClean="0"/>
              <a:t>Camera </a:t>
            </a:r>
            <a:r>
              <a:rPr lang="en-US" altLang="zh-TW" sz="2200" dirty="0"/>
              <a:t>switching algorithm</a:t>
            </a:r>
          </a:p>
          <a:p>
            <a:endParaRPr lang="en-US" altLang="zh-TW" sz="2200" dirty="0" smtClean="0"/>
          </a:p>
          <a:p>
            <a:pPr marL="0" indent="0">
              <a:buNone/>
            </a:pPr>
            <a:r>
              <a:rPr lang="en-US" altLang="zh-TW" sz="2200" dirty="0" smtClean="0"/>
              <a:t>Sensor </a:t>
            </a:r>
            <a:r>
              <a:rPr lang="en-US" altLang="zh-TW" sz="2200" dirty="0"/>
              <a:t>fusion </a:t>
            </a:r>
            <a:r>
              <a:rPr lang="en-US" altLang="zh-TW" sz="2200" dirty="0" smtClean="0"/>
              <a:t>techniques to </a:t>
            </a:r>
          </a:p>
          <a:p>
            <a:pPr marL="0" indent="0">
              <a:buNone/>
            </a:pPr>
            <a:r>
              <a:rPr lang="en-US" altLang="zh-TW" sz="2200" dirty="0" smtClean="0"/>
              <a:t>provide blind spot hints</a:t>
            </a:r>
            <a:endParaRPr lang="en-US" altLang="zh-TW" sz="2200" dirty="0"/>
          </a:p>
          <a:p>
            <a:pPr marL="0" indent="0">
              <a:buNone/>
            </a:pPr>
            <a:r>
              <a:rPr lang="en-US" altLang="zh-TW" sz="2200" dirty="0" smtClean="0"/>
              <a:t>Adapt </a:t>
            </a:r>
            <a:r>
              <a:rPr lang="en-US" altLang="zh-TW" sz="2200" dirty="0"/>
              <a:t>existing </a:t>
            </a:r>
            <a:r>
              <a:rPr lang="en-US" altLang="zh-TW" sz="2200" dirty="0" smtClean="0"/>
              <a:t>vision algorithms </a:t>
            </a:r>
          </a:p>
          <a:p>
            <a:pPr marL="0" indent="0">
              <a:buNone/>
            </a:pPr>
            <a:endParaRPr lang="en-US" altLang="zh-TW" sz="2200" dirty="0" smtClean="0"/>
          </a:p>
          <a:p>
            <a:pPr marL="0" indent="0">
              <a:buNone/>
            </a:pPr>
            <a:r>
              <a:rPr lang="en-US" altLang="zh-TW" sz="2200" dirty="0" smtClean="0"/>
              <a:t>Utilize </a:t>
            </a:r>
            <a:r>
              <a:rPr lang="en-US" altLang="zh-TW" sz="2200" dirty="0"/>
              <a:t>multicore computation </a:t>
            </a:r>
            <a:r>
              <a:rPr lang="en-US" altLang="zh-TW" sz="2200" dirty="0" smtClean="0"/>
              <a:t>resources</a:t>
            </a:r>
            <a:endParaRPr lang="en-US" altLang="zh-TW" sz="2200" dirty="0"/>
          </a:p>
        </p:txBody>
      </p:sp>
    </p:spTree>
    <p:extLst>
      <p:ext uri="{BB962C8B-B14F-4D97-AF65-F5344CB8AC3E}">
        <p14:creationId xmlns:p14="http://schemas.microsoft.com/office/powerpoint/2010/main" xmlns="" val="305210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</a:rPr>
              <a:t>Motivation</a:t>
            </a:r>
          </a:p>
          <a:p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</a:rPr>
              <a:t>Approach</a:t>
            </a:r>
          </a:p>
          <a:p>
            <a:r>
              <a:rPr lang="en-US" altLang="zh-TW" dirty="0" smtClean="0"/>
              <a:t>Design </a:t>
            </a:r>
            <a:r>
              <a:rPr lang="en-US" altLang="zh-TW" dirty="0"/>
              <a:t>&amp; implementation</a:t>
            </a:r>
          </a:p>
          <a:p>
            <a:r>
              <a:rPr lang="en-US" altLang="zh-TW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Evaluation</a:t>
            </a:r>
          </a:p>
          <a:p>
            <a:r>
              <a:rPr lang="en-US" altLang="zh-TW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Related work</a:t>
            </a:r>
          </a:p>
          <a:p>
            <a:r>
              <a:rPr lang="en-US" altLang="zh-TW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Conclusion</a:t>
            </a: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altLang="zh-TW" sz="3600" dirty="0" smtClean="0">
                <a:solidFill>
                  <a:schemeClr val="tx1"/>
                </a:solidFill>
                <a:ea typeface="Adobe Gothic Std B" pitchFamily="34" charset="-128"/>
                <a:cs typeface="+mj-cs"/>
              </a:rPr>
              <a:t>Outline</a:t>
            </a:r>
            <a:endParaRPr lang="en-US" altLang="zh-TW" sz="3600" dirty="0">
              <a:solidFill>
                <a:schemeClr val="tx1"/>
              </a:solidFill>
              <a:ea typeface="Adobe Gothic Std B" pitchFamily="34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1638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The Overview of </a:t>
            </a:r>
            <a:r>
              <a:rPr lang="en-US" altLang="zh-TW" dirty="0" err="1" smtClean="0"/>
              <a:t>CarSafe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934714" y="2993430"/>
            <a:ext cx="5406359" cy="1800000"/>
          </a:xfrm>
          <a:prstGeom prst="rect">
            <a:avLst/>
          </a:prstGeom>
          <a:solidFill>
            <a:srgbClr val="8EB4E3">
              <a:alpha val="50196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939593" y="5406550"/>
            <a:ext cx="3304147" cy="33297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context-driven 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camera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switching 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11861" y="1585399"/>
            <a:ext cx="4500000" cy="3240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user interface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211859" y="2253843"/>
            <a:ext cx="4500000" cy="3240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dangerous driving event engine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007833" y="6159735"/>
            <a:ext cx="1368000" cy="6120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front-facing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camera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794417" y="6151501"/>
            <a:ext cx="1368000" cy="6120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rear-facing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camera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直線單箭頭接點 9"/>
          <p:cNvCxnSpPr>
            <a:stCxn id="6" idx="2"/>
            <a:endCxn id="7" idx="0"/>
          </p:cNvCxnSpPr>
          <p:nvPr/>
        </p:nvCxnSpPr>
        <p:spPr>
          <a:xfrm flipH="1">
            <a:off x="4461859" y="1909399"/>
            <a:ext cx="2" cy="344444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4485273" y="1783164"/>
            <a:ext cx="2887700" cy="575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dangerous driving conditions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535195" y="6138890"/>
            <a:ext cx="1692000" cy="6120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GPS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TW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accel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gyro &amp; compass 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196809" y="2600300"/>
            <a:ext cx="1445505" cy="326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 events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774235" y="3501589"/>
            <a:ext cx="2844000" cy="3240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driver 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classification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pipeline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653337" y="3924783"/>
            <a:ext cx="2844000" cy="3240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oad 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classification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pipeline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1928750" y="2979782"/>
            <a:ext cx="3033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ulticore computation planner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561876" y="4348894"/>
            <a:ext cx="2520000" cy="3240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 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classification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pipeline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直線單箭頭接點 17"/>
          <p:cNvCxnSpPr/>
          <p:nvPr/>
        </p:nvCxnSpPr>
        <p:spPr>
          <a:xfrm flipH="1">
            <a:off x="6478094" y="4692635"/>
            <a:ext cx="0" cy="140400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>
            <a:off x="4478417" y="5741958"/>
            <a:ext cx="0" cy="39600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>
            <a:off x="2700209" y="5750070"/>
            <a:ext cx="0" cy="39600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>
            <a:off x="2691833" y="2582311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 flipH="1">
            <a:off x="4453374" y="2586389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/>
          <p:cNvCxnSpPr/>
          <p:nvPr/>
        </p:nvCxnSpPr>
        <p:spPr>
          <a:xfrm flipH="1">
            <a:off x="6176237" y="2586389"/>
            <a:ext cx="1" cy="36000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肘形接點 24"/>
          <p:cNvCxnSpPr>
            <a:endCxn id="15" idx="1"/>
          </p:cNvCxnSpPr>
          <p:nvPr/>
        </p:nvCxnSpPr>
        <p:spPr>
          <a:xfrm rot="5400000" flipH="1" flipV="1">
            <a:off x="2407283" y="4160497"/>
            <a:ext cx="1319767" cy="1172341"/>
          </a:xfrm>
          <a:prstGeom prst="bentConnector2">
            <a:avLst/>
          </a:prstGeom>
          <a:ln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肘形接點 25"/>
          <p:cNvCxnSpPr/>
          <p:nvPr/>
        </p:nvCxnSpPr>
        <p:spPr>
          <a:xfrm rot="5400000" flipH="1" flipV="1">
            <a:off x="1758645" y="4385938"/>
            <a:ext cx="1728000" cy="283302"/>
          </a:xfrm>
          <a:prstGeom prst="bentConnector2">
            <a:avLst/>
          </a:prstGeom>
          <a:ln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2708175" y="2629631"/>
            <a:ext cx="1296000" cy="28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driver states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446512" y="2637640"/>
            <a:ext cx="1620000" cy="275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road conditions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9" name="直線單箭頭接點 28"/>
          <p:cNvCxnSpPr/>
          <p:nvPr/>
        </p:nvCxnSpPr>
        <p:spPr>
          <a:xfrm flipH="1" flipV="1">
            <a:off x="3966449" y="4260037"/>
            <a:ext cx="0" cy="115200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3335856" y="4944446"/>
            <a:ext cx="1566801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ane proximity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575786" y="4943882"/>
            <a:ext cx="1836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front/rear images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431471" y="5263679"/>
            <a:ext cx="1078662" cy="6445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sensor readings</a:t>
            </a: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zh-TW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2706465" y="5815358"/>
            <a:ext cx="1393561" cy="2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front images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486951" y="5813660"/>
            <a:ext cx="1387362" cy="2176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rear images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6" name="肘形接點 35"/>
          <p:cNvCxnSpPr>
            <a:endCxn id="5" idx="3"/>
          </p:cNvCxnSpPr>
          <p:nvPr/>
        </p:nvCxnSpPr>
        <p:spPr>
          <a:xfrm rot="5400000">
            <a:off x="5037185" y="4874046"/>
            <a:ext cx="905546" cy="492436"/>
          </a:xfrm>
          <a:prstGeom prst="bentConnector2">
            <a:avLst/>
          </a:prstGeom>
          <a:ln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/>
          <p:cNvSpPr/>
          <p:nvPr/>
        </p:nvSpPr>
        <p:spPr>
          <a:xfrm>
            <a:off x="4834717" y="4944446"/>
            <a:ext cx="1611829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lind spot hints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標題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altLang="zh-TW" sz="3600" dirty="0" err="1" smtClean="0"/>
              <a:t>CarSafe</a:t>
            </a:r>
            <a:r>
              <a:rPr lang="en-US" altLang="zh-TW" sz="3600" dirty="0" smtClean="0"/>
              <a:t> Architecture</a:t>
            </a:r>
            <a:endParaRPr lang="en-US" altLang="zh-TW" sz="3600" dirty="0">
              <a:solidFill>
                <a:schemeClr val="tx1"/>
              </a:solidFill>
              <a:ea typeface="Adobe Gothic Std B" pitchFamily="34" charset="-128"/>
              <a:cs typeface="+mj-cs"/>
            </a:endParaRPr>
          </a:p>
        </p:txBody>
      </p:sp>
      <p:cxnSp>
        <p:nvCxnSpPr>
          <p:cNvPr id="38" name="直線單箭頭接點 37"/>
          <p:cNvCxnSpPr/>
          <p:nvPr/>
        </p:nvCxnSpPr>
        <p:spPr>
          <a:xfrm flipH="1">
            <a:off x="4461859" y="1245280"/>
            <a:ext cx="2" cy="344444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 38"/>
          <p:cNvSpPr/>
          <p:nvPr/>
        </p:nvSpPr>
        <p:spPr>
          <a:xfrm>
            <a:off x="4485273" y="1119045"/>
            <a:ext cx="2887700" cy="575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alerts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3668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The Overview of </a:t>
            </a:r>
            <a:r>
              <a:rPr lang="en-US" altLang="zh-TW" dirty="0" err="1" smtClean="0"/>
              <a:t>CarSafe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934714" y="2993430"/>
            <a:ext cx="5406359" cy="1800000"/>
          </a:xfrm>
          <a:prstGeom prst="rect">
            <a:avLst/>
          </a:prstGeom>
          <a:solidFill>
            <a:schemeClr val="bg1">
              <a:lumMod val="95000"/>
              <a:lumOff val="5000"/>
              <a:alpha val="50196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939593" y="5406550"/>
            <a:ext cx="3304147" cy="332974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context-driven</a:t>
            </a:r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camera</a:t>
            </a:r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switching</a:t>
            </a:r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TW" altLang="en-US" dirty="0">
              <a:solidFill>
                <a:schemeClr val="bg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11861" y="1585399"/>
            <a:ext cx="4500000" cy="324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user interface</a:t>
            </a:r>
            <a:endParaRPr lang="zh-TW" altLang="en-US" dirty="0">
              <a:solidFill>
                <a:schemeClr val="bg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211859" y="2253843"/>
            <a:ext cx="4500000" cy="324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dangerous driving event engine</a:t>
            </a:r>
            <a:endParaRPr lang="zh-TW" altLang="en-US" dirty="0">
              <a:solidFill>
                <a:schemeClr val="bg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007833" y="6159735"/>
            <a:ext cx="1368000" cy="612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front-facing</a:t>
            </a:r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camera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794417" y="6151501"/>
            <a:ext cx="1368000" cy="612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back-facing</a:t>
            </a:r>
            <a:r>
              <a:rPr lang="en-US" altLang="zh-TW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camera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直線單箭頭接點 9"/>
          <p:cNvCxnSpPr>
            <a:stCxn id="6" idx="2"/>
            <a:endCxn id="7" idx="0"/>
          </p:cNvCxnSpPr>
          <p:nvPr/>
        </p:nvCxnSpPr>
        <p:spPr>
          <a:xfrm flipH="1">
            <a:off x="4461859" y="1909399"/>
            <a:ext cx="2" cy="344444"/>
          </a:xfrm>
          <a:prstGeom prst="straightConnector1">
            <a:avLst/>
          </a:prstGeom>
          <a:ln>
            <a:solidFill>
              <a:schemeClr val="bg1">
                <a:lumMod val="85000"/>
                <a:lumOff val="15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4485273" y="1783164"/>
            <a:ext cx="2887700" cy="575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dangerous</a:t>
            </a:r>
            <a:r>
              <a:rPr lang="en-US" altLang="zh-TW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driving</a:t>
            </a:r>
            <a:r>
              <a:rPr lang="en-US" altLang="zh-TW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conditions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535195" y="6138890"/>
            <a:ext cx="1692000" cy="612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GPS</a:t>
            </a:r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TW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accel</a:t>
            </a:r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gyro &amp; compass</a:t>
            </a:r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TW" altLang="en-US" dirty="0">
              <a:solidFill>
                <a:schemeClr val="bg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196809" y="2600300"/>
            <a:ext cx="1445505" cy="326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 events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1928750" y="2979782"/>
            <a:ext cx="3033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</a:rPr>
              <a:t>multicore</a:t>
            </a:r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</a:rPr>
              <a:t>computation</a:t>
            </a:r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</a:rPr>
              <a:t>planner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8" name="直線單箭頭接點 17"/>
          <p:cNvCxnSpPr/>
          <p:nvPr/>
        </p:nvCxnSpPr>
        <p:spPr>
          <a:xfrm flipH="1">
            <a:off x="6478094" y="4686858"/>
            <a:ext cx="0" cy="140400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>
            <a:off x="4478417" y="5741958"/>
            <a:ext cx="0" cy="396000"/>
          </a:xfrm>
          <a:prstGeom prst="straightConnector1">
            <a:avLst/>
          </a:prstGeom>
          <a:ln>
            <a:solidFill>
              <a:schemeClr val="bg1">
                <a:lumMod val="85000"/>
                <a:lumOff val="15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>
            <a:off x="2700209" y="5750070"/>
            <a:ext cx="0" cy="396000"/>
          </a:xfrm>
          <a:prstGeom prst="straightConnector1">
            <a:avLst/>
          </a:prstGeom>
          <a:ln>
            <a:solidFill>
              <a:schemeClr val="bg1">
                <a:lumMod val="85000"/>
                <a:lumOff val="15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>
            <a:off x="2691833" y="2582311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 flipH="1">
            <a:off x="4453374" y="2586389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/>
          <p:cNvCxnSpPr/>
          <p:nvPr/>
        </p:nvCxnSpPr>
        <p:spPr>
          <a:xfrm flipH="1">
            <a:off x="6176237" y="2586389"/>
            <a:ext cx="1" cy="36000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肘形接點 24"/>
          <p:cNvCxnSpPr>
            <a:endCxn id="15" idx="1"/>
          </p:cNvCxnSpPr>
          <p:nvPr/>
        </p:nvCxnSpPr>
        <p:spPr>
          <a:xfrm rot="5400000" flipH="1" flipV="1">
            <a:off x="2407283" y="4160497"/>
            <a:ext cx="1319767" cy="1172341"/>
          </a:xfrm>
          <a:prstGeom prst="bentConnector2">
            <a:avLst/>
          </a:prstGeom>
          <a:ln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肘形接點 25"/>
          <p:cNvCxnSpPr/>
          <p:nvPr/>
        </p:nvCxnSpPr>
        <p:spPr>
          <a:xfrm rot="5400000" flipH="1" flipV="1">
            <a:off x="1758645" y="4385938"/>
            <a:ext cx="1728000" cy="283302"/>
          </a:xfrm>
          <a:prstGeom prst="bentConnector2">
            <a:avLst/>
          </a:prstGeom>
          <a:ln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2708175" y="2629631"/>
            <a:ext cx="1296000" cy="28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driver states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446512" y="2637640"/>
            <a:ext cx="1620000" cy="275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road conditions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9" name="直線單箭頭接點 28"/>
          <p:cNvCxnSpPr/>
          <p:nvPr/>
        </p:nvCxnSpPr>
        <p:spPr>
          <a:xfrm flipH="1" flipV="1">
            <a:off x="3966449" y="4260037"/>
            <a:ext cx="0" cy="1152000"/>
          </a:xfrm>
          <a:prstGeom prst="straightConnector1">
            <a:avLst/>
          </a:prstGeom>
          <a:ln>
            <a:solidFill>
              <a:schemeClr val="bg1">
                <a:lumMod val="85000"/>
                <a:lumOff val="15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3335856" y="4944446"/>
            <a:ext cx="1566801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lane proximity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575786" y="4943882"/>
            <a:ext cx="1836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front/back 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images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431471" y="5263679"/>
            <a:ext cx="1078662" cy="6445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sensor readings</a:t>
            </a: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zh-TW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2706465" y="5815358"/>
            <a:ext cx="1393561" cy="2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front</a:t>
            </a:r>
            <a:r>
              <a:rPr lang="en-US" altLang="zh-TW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images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486951" y="5813660"/>
            <a:ext cx="1387362" cy="2176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back images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6" name="肘形接點 35"/>
          <p:cNvCxnSpPr>
            <a:endCxn id="5" idx="3"/>
          </p:cNvCxnSpPr>
          <p:nvPr/>
        </p:nvCxnSpPr>
        <p:spPr>
          <a:xfrm rot="5400000">
            <a:off x="5037185" y="4874046"/>
            <a:ext cx="905546" cy="492436"/>
          </a:xfrm>
          <a:prstGeom prst="bentConnector2">
            <a:avLst/>
          </a:prstGeom>
          <a:ln>
            <a:solidFill>
              <a:schemeClr val="bg1">
                <a:lumMod val="85000"/>
                <a:lumOff val="15000"/>
              </a:schemeClr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/>
          <p:cNvSpPr/>
          <p:nvPr/>
        </p:nvSpPr>
        <p:spPr>
          <a:xfrm>
            <a:off x="4834717" y="4944446"/>
            <a:ext cx="1611829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blind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spot</a:t>
            </a:r>
            <a:r>
              <a:rPr lang="en-US" altLang="zh-TW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hints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標題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altLang="zh-TW" sz="2400" dirty="0" err="1">
                <a:solidFill>
                  <a:schemeClr val="bg2">
                    <a:lumMod val="40000"/>
                    <a:lumOff val="60000"/>
                  </a:schemeClr>
                </a:solidFill>
                <a:ea typeface="Adobe Gothic Std B" pitchFamily="34" charset="-128"/>
              </a:rPr>
              <a:t>CarSafe</a:t>
            </a:r>
            <a:r>
              <a:rPr lang="en-US" altLang="zh-TW" sz="2400" dirty="0">
                <a:solidFill>
                  <a:schemeClr val="bg2">
                    <a:lumMod val="40000"/>
                    <a:lumOff val="60000"/>
                  </a:schemeClr>
                </a:solidFill>
                <a:ea typeface="Adobe Gothic Std B" pitchFamily="34" charset="-128"/>
              </a:rPr>
              <a:t> architecture </a:t>
            </a:r>
          </a:p>
          <a:p>
            <a:pPr algn="l"/>
            <a:r>
              <a:rPr lang="en-US" altLang="zh-TW" sz="4000" dirty="0">
                <a:solidFill>
                  <a:schemeClr val="tx1"/>
                </a:solidFill>
                <a:ea typeface="Adobe Gothic Std B" pitchFamily="34" charset="-128"/>
              </a:rPr>
              <a:t>Driver, road, &amp; car classification pipelines</a:t>
            </a:r>
          </a:p>
        </p:txBody>
      </p:sp>
      <p:cxnSp>
        <p:nvCxnSpPr>
          <p:cNvPr id="38" name="直線單箭頭接點 37"/>
          <p:cNvCxnSpPr/>
          <p:nvPr/>
        </p:nvCxnSpPr>
        <p:spPr>
          <a:xfrm flipH="1">
            <a:off x="4461859" y="1245280"/>
            <a:ext cx="2" cy="344444"/>
          </a:xfrm>
          <a:prstGeom prst="straightConnector1">
            <a:avLst/>
          </a:prstGeom>
          <a:ln>
            <a:solidFill>
              <a:schemeClr val="bg1">
                <a:lumMod val="85000"/>
                <a:lumOff val="15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 38"/>
          <p:cNvSpPr/>
          <p:nvPr/>
        </p:nvSpPr>
        <p:spPr>
          <a:xfrm>
            <a:off x="4485273" y="1119045"/>
            <a:ext cx="2887700" cy="575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alerts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1923691" y="1119045"/>
            <a:ext cx="5444223" cy="5652690"/>
            <a:chOff x="8557468" y="1119045"/>
            <a:chExt cx="5444223" cy="5652690"/>
          </a:xfrm>
        </p:grpSpPr>
        <p:sp>
          <p:nvSpPr>
            <p:cNvPr id="40" name="矩形 39"/>
            <p:cNvSpPr/>
            <p:nvPr/>
          </p:nvSpPr>
          <p:spPr>
            <a:xfrm>
              <a:off x="8563432" y="2993430"/>
              <a:ext cx="5406359" cy="1800000"/>
            </a:xfrm>
            <a:prstGeom prst="rect">
              <a:avLst/>
            </a:prstGeom>
            <a:solidFill>
              <a:srgbClr val="8EB4E3">
                <a:alpha val="50196"/>
              </a:srgb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8568311" y="5406550"/>
              <a:ext cx="3304147" cy="332974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context-driven camera switching 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8840579" y="1585399"/>
              <a:ext cx="4500000" cy="32400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user interface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8840577" y="2253843"/>
              <a:ext cx="4500000" cy="32400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dangerous driving event engine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8636551" y="6159735"/>
              <a:ext cx="1368000" cy="61200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front-facing camera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10423135" y="6151501"/>
              <a:ext cx="1368000" cy="61200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back-facing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camera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6" name="直線單箭頭接點 45"/>
            <p:cNvCxnSpPr>
              <a:stCxn id="42" idx="2"/>
              <a:endCxn id="43" idx="0"/>
            </p:cNvCxnSpPr>
            <p:nvPr/>
          </p:nvCxnSpPr>
          <p:spPr>
            <a:xfrm flipH="1">
              <a:off x="11090577" y="1909399"/>
              <a:ext cx="2" cy="344444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矩形 46"/>
            <p:cNvSpPr/>
            <p:nvPr/>
          </p:nvSpPr>
          <p:spPr>
            <a:xfrm>
              <a:off x="11113991" y="1783164"/>
              <a:ext cx="2887700" cy="5750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dangerous</a:t>
              </a:r>
              <a:r>
                <a:rPr lang="en-US" altLang="zh-TW" dirty="0">
                  <a:solidFill>
                    <a:schemeClr val="tx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driving</a:t>
              </a:r>
              <a:r>
                <a:rPr lang="en-US" altLang="zh-TW" dirty="0">
                  <a:solidFill>
                    <a:schemeClr val="tx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conditions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2163913" y="6138890"/>
              <a:ext cx="1692000" cy="61200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GPS, </a:t>
              </a:r>
              <a:r>
                <a:rPr lang="en-US" altLang="zh-TW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accel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, gyro &amp; compass 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文字方塊 51"/>
            <p:cNvSpPr txBox="1"/>
            <p:nvPr/>
          </p:nvSpPr>
          <p:spPr>
            <a:xfrm>
              <a:off x="8557468" y="2979782"/>
              <a:ext cx="30331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>
                <a:defRPr>
                  <a:solidFill>
                    <a:schemeClr val="tx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defRPr>
              </a:lvl1pPr>
            </a:lstStyle>
            <a:p>
              <a:pPr algn="ctr"/>
              <a:r>
                <a:rPr lang="en-US" altLang="zh-TW" dirty="0">
                  <a:solidFill>
                    <a:schemeClr val="tx1"/>
                  </a:solidFill>
                </a:rPr>
                <a:t>multicore</a:t>
              </a:r>
              <a:r>
                <a:rPr lang="en-US" altLang="zh-TW" dirty="0">
                  <a:solidFill>
                    <a:schemeClr val="bg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dirty="0">
                  <a:solidFill>
                    <a:schemeClr val="tx1"/>
                  </a:solidFill>
                </a:rPr>
                <a:t>computation</a:t>
              </a:r>
              <a:r>
                <a:rPr lang="en-US" altLang="zh-TW" dirty="0">
                  <a:solidFill>
                    <a:schemeClr val="bg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dirty="0">
                  <a:solidFill>
                    <a:schemeClr val="tx1"/>
                  </a:solidFill>
                </a:rPr>
                <a:t>planner</a:t>
              </a:r>
              <a:endParaRPr lang="zh-TW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55" name="直線單箭頭接點 54"/>
            <p:cNvCxnSpPr/>
            <p:nvPr/>
          </p:nvCxnSpPr>
          <p:spPr>
            <a:xfrm>
              <a:off x="11107135" y="5741958"/>
              <a:ext cx="0" cy="396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單箭頭接點 55"/>
            <p:cNvCxnSpPr/>
            <p:nvPr/>
          </p:nvCxnSpPr>
          <p:spPr>
            <a:xfrm>
              <a:off x="9328927" y="5750070"/>
              <a:ext cx="0" cy="396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單箭頭接點 63"/>
            <p:cNvCxnSpPr/>
            <p:nvPr/>
          </p:nvCxnSpPr>
          <p:spPr>
            <a:xfrm flipH="1" flipV="1">
              <a:off x="10595167" y="4260037"/>
              <a:ext cx="0" cy="1152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矩形 64"/>
            <p:cNvSpPr/>
            <p:nvPr/>
          </p:nvSpPr>
          <p:spPr>
            <a:xfrm>
              <a:off x="9964574" y="4944446"/>
              <a:ext cx="1566801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lane</a:t>
              </a:r>
              <a:r>
                <a:rPr lang="en-US" altLang="zh-TW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proximity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矩形 67"/>
            <p:cNvSpPr/>
            <p:nvPr/>
          </p:nvSpPr>
          <p:spPr>
            <a:xfrm>
              <a:off x="9335183" y="5815358"/>
              <a:ext cx="1393561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front</a:t>
              </a:r>
              <a:r>
                <a:rPr lang="en-US" altLang="zh-TW" dirty="0">
                  <a:solidFill>
                    <a:schemeClr val="tx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images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11115669" y="5813660"/>
              <a:ext cx="1387362" cy="2176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back images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0" name="肘形接點 69"/>
            <p:cNvCxnSpPr>
              <a:endCxn id="41" idx="3"/>
            </p:cNvCxnSpPr>
            <p:nvPr/>
          </p:nvCxnSpPr>
          <p:spPr>
            <a:xfrm rot="5400000">
              <a:off x="11665903" y="4874046"/>
              <a:ext cx="905546" cy="492436"/>
            </a:xfrm>
            <a:prstGeom prst="bentConnector2">
              <a:avLst/>
            </a:prstGeom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矩形 70"/>
            <p:cNvSpPr/>
            <p:nvPr/>
          </p:nvSpPr>
          <p:spPr>
            <a:xfrm>
              <a:off x="11463435" y="4944446"/>
              <a:ext cx="1611829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blind spot</a:t>
              </a:r>
              <a:r>
                <a:rPr lang="en-US" altLang="zh-TW" dirty="0">
                  <a:solidFill>
                    <a:schemeClr val="tx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hints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2" name="直線單箭頭接點 71"/>
            <p:cNvCxnSpPr/>
            <p:nvPr/>
          </p:nvCxnSpPr>
          <p:spPr>
            <a:xfrm flipH="1">
              <a:off x="11090577" y="1245280"/>
              <a:ext cx="2" cy="344444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矩形 72"/>
            <p:cNvSpPr/>
            <p:nvPr/>
          </p:nvSpPr>
          <p:spPr>
            <a:xfrm>
              <a:off x="11113991" y="1119045"/>
              <a:ext cx="2887700" cy="5750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alerts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2774235" y="3501589"/>
            <a:ext cx="2844000" cy="324000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driver classification pipeline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653337" y="3924783"/>
            <a:ext cx="2844000" cy="324000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road classification pipeline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561876" y="4348894"/>
            <a:ext cx="2520000" cy="324000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car classification pipeline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94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6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-26391" y="0"/>
            <a:ext cx="9144000" cy="119675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altLang="zh-TW" sz="2400" dirty="0" smtClean="0">
                <a:solidFill>
                  <a:schemeClr val="bg2">
                    <a:lumMod val="40000"/>
                    <a:lumOff val="60000"/>
                  </a:schemeClr>
                </a:solidFill>
                <a:ea typeface="Adobe Gothic Std B" pitchFamily="34" charset="-128"/>
              </a:rPr>
              <a:t>Driver </a:t>
            </a:r>
            <a:r>
              <a:rPr lang="en-US" altLang="zh-TW" sz="2400" dirty="0">
                <a:solidFill>
                  <a:schemeClr val="bg2">
                    <a:lumMod val="40000"/>
                    <a:lumOff val="60000"/>
                  </a:schemeClr>
                </a:solidFill>
                <a:ea typeface="Adobe Gothic Std B" pitchFamily="34" charset="-128"/>
              </a:rPr>
              <a:t>classification </a:t>
            </a:r>
            <a:r>
              <a:rPr lang="en-US" altLang="zh-TW" sz="2400" dirty="0" smtClean="0">
                <a:solidFill>
                  <a:schemeClr val="bg2">
                    <a:lumMod val="40000"/>
                    <a:lumOff val="60000"/>
                  </a:schemeClr>
                </a:solidFill>
                <a:ea typeface="Adobe Gothic Std B" pitchFamily="34" charset="-128"/>
              </a:rPr>
              <a:t>pipeline</a:t>
            </a:r>
            <a:endParaRPr lang="en-US" altLang="zh-TW" sz="2400" dirty="0">
              <a:solidFill>
                <a:schemeClr val="bg2">
                  <a:lumMod val="40000"/>
                  <a:lumOff val="60000"/>
                </a:schemeClr>
              </a:solidFill>
              <a:ea typeface="Adobe Gothic Std B" pitchFamily="34" charset="-128"/>
            </a:endParaRPr>
          </a:p>
          <a:p>
            <a:pPr algn="l"/>
            <a:r>
              <a:rPr lang="en-US" altLang="zh-TW" sz="4000" dirty="0" smtClean="0">
                <a:solidFill>
                  <a:schemeClr val="tx1"/>
                </a:solidFill>
                <a:ea typeface="Adobe Gothic Std B" pitchFamily="34" charset="-128"/>
              </a:rPr>
              <a:t>DATA FLOW</a:t>
            </a:r>
            <a:endParaRPr lang="en-US" altLang="zh-TW" sz="4000" dirty="0" smtClean="0">
              <a:solidFill>
                <a:schemeClr val="tx1"/>
              </a:solidFill>
              <a:ea typeface="Adobe Gothic Std B" pitchFamily="34" charset="-128"/>
            </a:endParaRPr>
          </a:p>
        </p:txBody>
      </p:sp>
      <p:pic>
        <p:nvPicPr>
          <p:cNvPr id="6146" name="Picture 2" descr="C:\IIT\TA_Smartphone\Material_Romit\activity_Gesture_smartphone\carsafe\images\pic2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8224" y="1255817"/>
            <a:ext cx="4281726" cy="2983674"/>
          </a:xfrm>
          <a:prstGeom prst="rect">
            <a:avLst/>
          </a:prstGeom>
          <a:noFill/>
        </p:spPr>
      </p:pic>
      <p:pic>
        <p:nvPicPr>
          <p:cNvPr id="6148" name="Picture 4" descr="C:\IIT\TA_Smartphone\Material_Romit\activity_Gesture_smartphone\carsafe\images\pic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5751" y="3675079"/>
            <a:ext cx="4286188" cy="2992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＞形箭號 16"/>
          <p:cNvSpPr/>
          <p:nvPr/>
        </p:nvSpPr>
        <p:spPr>
          <a:xfrm>
            <a:off x="5137288" y="5235020"/>
            <a:ext cx="1881800" cy="565200"/>
          </a:xfrm>
          <a:prstGeom prst="chevron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tx1"/>
                </a:solidFill>
                <a:cs typeface="Times New Roman" pitchFamily="18" charset="0"/>
              </a:rPr>
              <a:t>Eye center </a:t>
            </a:r>
            <a:r>
              <a:rPr lang="en-US" altLang="zh-TW" dirty="0" smtClean="0">
                <a:solidFill>
                  <a:schemeClr val="tx1"/>
                </a:solidFill>
                <a:cs typeface="Times New Roman" pitchFamily="18" charset="0"/>
              </a:rPr>
              <a:t>localization</a:t>
            </a:r>
            <a:endParaRPr lang="zh-TW" altLang="en-US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6" name="＞形箭號 15"/>
          <p:cNvSpPr/>
          <p:nvPr/>
        </p:nvSpPr>
        <p:spPr>
          <a:xfrm>
            <a:off x="2651017" y="5235021"/>
            <a:ext cx="2309437" cy="565200"/>
          </a:xfrm>
          <a:prstGeom prst="chevron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tx1"/>
                </a:solidFill>
                <a:cs typeface="Times New Roman" pitchFamily="18" charset="0"/>
              </a:rPr>
              <a:t>Eye region estimation</a:t>
            </a:r>
          </a:p>
        </p:txBody>
      </p:sp>
      <p:sp>
        <p:nvSpPr>
          <p:cNvPr id="24" name="＞形箭號 23"/>
          <p:cNvSpPr/>
          <p:nvPr/>
        </p:nvSpPr>
        <p:spPr>
          <a:xfrm>
            <a:off x="2653279" y="5235020"/>
            <a:ext cx="2309437" cy="565200"/>
          </a:xfrm>
          <a:prstGeom prst="chevron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tx1"/>
                </a:solidFill>
                <a:cs typeface="Times New Roman" pitchFamily="18" charset="0"/>
              </a:rPr>
              <a:t>Eye region estimation</a:t>
            </a:r>
          </a:p>
        </p:txBody>
      </p:sp>
      <p:sp>
        <p:nvSpPr>
          <p:cNvPr id="29" name="＞形箭號 28"/>
          <p:cNvSpPr/>
          <p:nvPr/>
        </p:nvSpPr>
        <p:spPr>
          <a:xfrm>
            <a:off x="7114780" y="5229201"/>
            <a:ext cx="2002829" cy="565200"/>
          </a:xfrm>
          <a:prstGeom prst="chevron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tx1"/>
                </a:solidFill>
                <a:cs typeface="Times New Roman" pitchFamily="18" charset="0"/>
              </a:rPr>
              <a:t>Eye state classification</a:t>
            </a:r>
            <a:endParaRPr lang="zh-TW" altLang="en-US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6" name="＞形箭號 25"/>
          <p:cNvSpPr/>
          <p:nvPr/>
        </p:nvSpPr>
        <p:spPr>
          <a:xfrm>
            <a:off x="5136044" y="5229201"/>
            <a:ext cx="1881800" cy="565200"/>
          </a:xfrm>
          <a:prstGeom prst="chevron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tx1"/>
                </a:solidFill>
                <a:cs typeface="Times New Roman" pitchFamily="18" charset="0"/>
              </a:rPr>
              <a:t>Eye center localization</a:t>
            </a:r>
            <a:endParaRPr lang="zh-TW" altLang="en-US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Driver Classification Pipeline</a:t>
            </a:r>
            <a:endParaRPr lang="zh-TW" altLang="en-US" dirty="0"/>
          </a:p>
        </p:txBody>
      </p:sp>
      <p:sp>
        <p:nvSpPr>
          <p:cNvPr id="25" name="標題 1"/>
          <p:cNvSpPr txBox="1">
            <a:spLocks/>
          </p:cNvSpPr>
          <p:nvPr/>
        </p:nvSpPr>
        <p:spPr>
          <a:xfrm>
            <a:off x="-26391" y="0"/>
            <a:ext cx="9144000" cy="119675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altLang="zh-TW" sz="2400" dirty="0" smtClean="0">
                <a:solidFill>
                  <a:schemeClr val="bg2">
                    <a:lumMod val="40000"/>
                    <a:lumOff val="60000"/>
                  </a:schemeClr>
                </a:solidFill>
                <a:ea typeface="Adobe Gothic Std B" pitchFamily="34" charset="-128"/>
              </a:rPr>
              <a:t>Driver </a:t>
            </a:r>
            <a:r>
              <a:rPr lang="en-US" altLang="zh-TW" sz="2400" dirty="0">
                <a:solidFill>
                  <a:schemeClr val="bg2">
                    <a:lumMod val="40000"/>
                    <a:lumOff val="60000"/>
                  </a:schemeClr>
                </a:solidFill>
                <a:ea typeface="Adobe Gothic Std B" pitchFamily="34" charset="-128"/>
              </a:rPr>
              <a:t>classification </a:t>
            </a:r>
            <a:r>
              <a:rPr lang="en-US" altLang="zh-TW" sz="2400" dirty="0" smtClean="0">
                <a:solidFill>
                  <a:schemeClr val="bg2">
                    <a:lumMod val="40000"/>
                    <a:lumOff val="60000"/>
                  </a:schemeClr>
                </a:solidFill>
                <a:ea typeface="Adobe Gothic Std B" pitchFamily="34" charset="-128"/>
              </a:rPr>
              <a:t>pipeline</a:t>
            </a:r>
            <a:endParaRPr lang="en-US" altLang="zh-TW" sz="2400" dirty="0">
              <a:solidFill>
                <a:schemeClr val="bg2">
                  <a:lumMod val="40000"/>
                  <a:lumOff val="60000"/>
                </a:schemeClr>
              </a:solidFill>
              <a:ea typeface="Adobe Gothic Std B" pitchFamily="34" charset="-128"/>
            </a:endParaRPr>
          </a:p>
          <a:p>
            <a:pPr algn="l"/>
            <a:r>
              <a:rPr lang="en-US" altLang="zh-TW" sz="4000" dirty="0" smtClean="0">
                <a:solidFill>
                  <a:schemeClr val="tx1"/>
                </a:solidFill>
                <a:ea typeface="Adobe Gothic Std B" pitchFamily="34" charset="-128"/>
              </a:rPr>
              <a:t>Eye </a:t>
            </a:r>
            <a:r>
              <a:rPr lang="en-US" altLang="zh-TW" sz="4000" dirty="0">
                <a:solidFill>
                  <a:schemeClr val="tx1"/>
                </a:solidFill>
                <a:ea typeface="Adobe Gothic Std B" pitchFamily="34" charset="-128"/>
              </a:rPr>
              <a:t>s</a:t>
            </a:r>
            <a:r>
              <a:rPr lang="en-US" altLang="zh-TW" sz="4000" dirty="0" smtClean="0">
                <a:solidFill>
                  <a:schemeClr val="tx1"/>
                </a:solidFill>
                <a:ea typeface="Adobe Gothic Std B" pitchFamily="34" charset="-128"/>
              </a:rPr>
              <a:t>tate </a:t>
            </a:r>
            <a:r>
              <a:rPr lang="en-US" altLang="zh-TW" sz="4000" dirty="0">
                <a:solidFill>
                  <a:schemeClr val="tx1"/>
                </a:solidFill>
                <a:ea typeface="Adobe Gothic Std B" pitchFamily="34" charset="-128"/>
              </a:rPr>
              <a:t>classification </a:t>
            </a:r>
            <a:endParaRPr lang="en-US" altLang="zh-TW" sz="4000" dirty="0" smtClean="0">
              <a:solidFill>
                <a:schemeClr val="tx1"/>
              </a:solidFill>
              <a:ea typeface="Adobe Gothic Std B" pitchFamily="34" charset="-128"/>
            </a:endParaRPr>
          </a:p>
        </p:txBody>
      </p:sp>
      <p:pic>
        <p:nvPicPr>
          <p:cNvPr id="27" name="圖片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38849" y="2572196"/>
            <a:ext cx="2136448" cy="1589755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52673" y="2817151"/>
            <a:ext cx="607060" cy="80804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52673" y="2837940"/>
            <a:ext cx="607060" cy="7872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7187485" y="2853647"/>
            <a:ext cx="1547754" cy="246221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/>
            <a:r>
              <a:rPr lang="en-US" altLang="zh-TW" sz="1600" dirty="0" smtClean="0">
                <a:latin typeface="Times New Roman" pitchFamily="18" charset="0"/>
                <a:cs typeface="Times New Roman" pitchFamily="18" charset="0"/>
              </a:rPr>
              <a:t>{</a:t>
            </a:r>
            <a:r>
              <a:rPr lang="en-US" altLang="zh-TW" sz="1600" i="1" dirty="0" smtClean="0">
                <a:latin typeface="Times New Roman" pitchFamily="18" charset="0"/>
                <a:cs typeface="Times New Roman" pitchFamily="18" charset="0"/>
              </a:rPr>
              <a:t>closed, open</a:t>
            </a:r>
            <a:r>
              <a:rPr lang="en-US" altLang="zh-TW" sz="1600" dirty="0" smtClean="0">
                <a:latin typeface="Times New Roman" pitchFamily="18" charset="0"/>
                <a:cs typeface="Times New Roman" pitchFamily="18" charset="0"/>
              </a:rPr>
              <a:t>}</a:t>
            </a:r>
          </a:p>
        </p:txBody>
      </p:sp>
      <p:sp>
        <p:nvSpPr>
          <p:cNvPr id="8" name="＞形箭號 7"/>
          <p:cNvSpPr/>
          <p:nvPr/>
        </p:nvSpPr>
        <p:spPr>
          <a:xfrm>
            <a:off x="80735" y="5234296"/>
            <a:ext cx="2377600" cy="563487"/>
          </a:xfrm>
          <a:prstGeom prst="chevron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tx1"/>
                </a:solidFill>
                <a:cs typeface="Times New Roman" pitchFamily="18" charset="0"/>
              </a:rPr>
              <a:t>Frontal face detection</a:t>
            </a:r>
            <a:endParaRPr lang="zh-TW" altLang="en-US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8" name="＞形箭號 17"/>
          <p:cNvSpPr/>
          <p:nvPr/>
        </p:nvSpPr>
        <p:spPr>
          <a:xfrm>
            <a:off x="7116024" y="5226474"/>
            <a:ext cx="2002829" cy="565200"/>
          </a:xfrm>
          <a:prstGeom prst="chevron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tx1"/>
                </a:solidFill>
                <a:cs typeface="Times New Roman" pitchFamily="18" charset="0"/>
              </a:rPr>
              <a:t>Eye state classification</a:t>
            </a:r>
            <a:endParaRPr lang="zh-TW" altLang="en-US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38309" y="5908883"/>
            <a:ext cx="21927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/>
              <a:t>- </a:t>
            </a:r>
            <a:r>
              <a:rPr lang="en-US" altLang="zh-TW" dirty="0" err="1" smtClean="0"/>
              <a:t>Haar</a:t>
            </a:r>
            <a:r>
              <a:rPr lang="en-US" altLang="zh-TW" dirty="0" smtClean="0"/>
              <a:t>-like </a:t>
            </a:r>
            <a:r>
              <a:rPr lang="en-US" altLang="zh-TW" dirty="0"/>
              <a:t>feature</a:t>
            </a:r>
          </a:p>
          <a:p>
            <a:r>
              <a:rPr lang="en-US" altLang="zh-TW" dirty="0" smtClean="0"/>
              <a:t>- </a:t>
            </a:r>
            <a:r>
              <a:rPr lang="en-US" altLang="zh-TW" dirty="0" err="1" smtClean="0"/>
              <a:t>Adaboost</a:t>
            </a:r>
            <a:r>
              <a:rPr lang="en-US" altLang="zh-TW" dirty="0" smtClean="0"/>
              <a:t> classifier for frontal faces</a:t>
            </a:r>
            <a:endParaRPr lang="zh-TW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2620544" y="5908882"/>
            <a:ext cx="21927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/>
              <a:t>- Active shape model </a:t>
            </a:r>
            <a:endParaRPr lang="zh-TW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5106148" y="5908881"/>
            <a:ext cx="2018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/>
              <a:t>- Gradient-based approach</a:t>
            </a:r>
            <a:endParaRPr lang="zh-TW" altLang="en-US" dirty="0"/>
          </a:p>
        </p:txBody>
      </p:sp>
      <p:sp>
        <p:nvSpPr>
          <p:cNvPr id="22" name="矩形 21"/>
          <p:cNvSpPr/>
          <p:nvPr/>
        </p:nvSpPr>
        <p:spPr>
          <a:xfrm>
            <a:off x="7134262" y="5908881"/>
            <a:ext cx="1845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/>
              <a:t>- SURF features</a:t>
            </a:r>
          </a:p>
          <a:p>
            <a:r>
              <a:rPr lang="en-US" altLang="zh-TW" dirty="0" smtClean="0"/>
              <a:t>- SVM classifier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978263" y="2707393"/>
            <a:ext cx="638759" cy="50957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983348" y="2700659"/>
            <a:ext cx="633674" cy="5055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/>
          <p:cNvSpPr/>
          <p:nvPr/>
        </p:nvSpPr>
        <p:spPr>
          <a:xfrm>
            <a:off x="5950126" y="2929346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5941079" y="2919821"/>
            <a:ext cx="64800" cy="64800"/>
          </a:xfrm>
          <a:prstGeom prst="ellipse">
            <a:avLst/>
          </a:prstGeom>
          <a:solidFill>
            <a:srgbClr val="E46C0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＞形箭號 22"/>
          <p:cNvSpPr/>
          <p:nvPr/>
        </p:nvSpPr>
        <p:spPr>
          <a:xfrm>
            <a:off x="80735" y="5235191"/>
            <a:ext cx="2377600" cy="563487"/>
          </a:xfrm>
          <a:prstGeom prst="chevron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tx1"/>
                </a:solidFill>
                <a:cs typeface="Times New Roman" pitchFamily="18" charset="0"/>
              </a:rPr>
              <a:t>Frontal face detection</a:t>
            </a:r>
            <a:endParaRPr lang="zh-TW" altLang="en-US" dirty="0">
              <a:solidFill>
                <a:schemeClr val="tx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633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07407E-6 L 0.28976 4.07407E-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96296E-6 L 0.29323 -0.00139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5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3" grpId="0" animBg="1"/>
      <p:bldP spid="3" grpId="1" animBg="1"/>
      <p:bldP spid="13" grpId="0"/>
      <p:bldP spid="11" grpId="0" animBg="1"/>
      <p:bldP spid="11" grpId="1" animBg="1"/>
      <p:bldP spid="5" grpId="0" animBg="1"/>
      <p:bldP spid="5" grpId="1" animBg="1"/>
      <p:bldP spid="7" grpId="0" animBg="1"/>
      <p:bldP spid="7" grpId="1" animBg="1"/>
      <p:bldP spid="7" grpId="2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46830" y="2604274"/>
            <a:ext cx="2458223" cy="1826691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84" t="17167" r="49770" b="30905"/>
          <a:stretch/>
        </p:blipFill>
        <p:spPr>
          <a:xfrm>
            <a:off x="3723669" y="2896212"/>
            <a:ext cx="743483" cy="94858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Driver Classification Pipeline</a:t>
            </a:r>
            <a:endParaRPr lang="zh-TW" altLang="en-US" dirty="0"/>
          </a:p>
        </p:txBody>
      </p:sp>
      <p:sp>
        <p:nvSpPr>
          <p:cNvPr id="25" name="標題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altLang="zh-TW" sz="2400" dirty="0" smtClean="0">
                <a:solidFill>
                  <a:schemeClr val="tx2"/>
                </a:solidFill>
                <a:ea typeface="Adobe Gothic Std B" pitchFamily="34" charset="-128"/>
              </a:rPr>
              <a:t>Driver </a:t>
            </a:r>
            <a:r>
              <a:rPr lang="en-US" altLang="zh-TW" sz="2400" dirty="0">
                <a:solidFill>
                  <a:schemeClr val="tx2"/>
                </a:solidFill>
                <a:ea typeface="Adobe Gothic Std B" pitchFamily="34" charset="-128"/>
              </a:rPr>
              <a:t>classification </a:t>
            </a:r>
            <a:r>
              <a:rPr lang="en-US" altLang="zh-TW" sz="2400" dirty="0" smtClean="0">
                <a:solidFill>
                  <a:schemeClr val="tx2"/>
                </a:solidFill>
                <a:ea typeface="Adobe Gothic Std B" pitchFamily="34" charset="-128"/>
              </a:rPr>
              <a:t>pipeline</a:t>
            </a:r>
            <a:endParaRPr lang="en-US" altLang="zh-TW" sz="4800" dirty="0">
              <a:solidFill>
                <a:schemeClr val="tx2"/>
              </a:solidFill>
              <a:ea typeface="Adobe Gothic Std B" pitchFamily="34" charset="-128"/>
            </a:endParaRPr>
          </a:p>
          <a:p>
            <a:pPr algn="l"/>
            <a:r>
              <a:rPr lang="en-US" altLang="zh-TW" sz="4000" dirty="0" smtClean="0">
                <a:solidFill>
                  <a:schemeClr val="tx1"/>
                </a:solidFill>
                <a:ea typeface="Adobe Gothic Std B" pitchFamily="34" charset="-128"/>
              </a:rPr>
              <a:t>Face </a:t>
            </a:r>
            <a:r>
              <a:rPr lang="en-US" altLang="zh-TW" sz="4000" dirty="0">
                <a:solidFill>
                  <a:schemeClr val="tx1"/>
                </a:solidFill>
                <a:ea typeface="Adobe Gothic Std B" pitchFamily="34" charset="-128"/>
              </a:rPr>
              <a:t>d</a:t>
            </a:r>
            <a:r>
              <a:rPr lang="en-US" altLang="zh-TW" sz="4000" dirty="0" smtClean="0">
                <a:solidFill>
                  <a:schemeClr val="tx1"/>
                </a:solidFill>
                <a:ea typeface="Adobe Gothic Std B" pitchFamily="34" charset="-128"/>
              </a:rPr>
              <a:t>irection </a:t>
            </a:r>
            <a:r>
              <a:rPr lang="en-US" altLang="zh-TW" sz="4000" dirty="0">
                <a:solidFill>
                  <a:schemeClr val="tx1"/>
                </a:solidFill>
                <a:ea typeface="Adobe Gothic Std B" pitchFamily="34" charset="-128"/>
              </a:rPr>
              <a:t>classification </a:t>
            </a:r>
            <a:endParaRPr lang="en-US" altLang="zh-TW" sz="4000" dirty="0" smtClean="0">
              <a:solidFill>
                <a:schemeClr val="tx1"/>
              </a:solidFill>
              <a:ea typeface="Adobe Gothic Std B" pitchFamily="34" charset="-128"/>
            </a:endParaRPr>
          </a:p>
        </p:txBody>
      </p:sp>
      <p:sp>
        <p:nvSpPr>
          <p:cNvPr id="8" name="＞形箭號 7"/>
          <p:cNvSpPr/>
          <p:nvPr/>
        </p:nvSpPr>
        <p:spPr>
          <a:xfrm>
            <a:off x="3230310" y="5228098"/>
            <a:ext cx="2709016" cy="563487"/>
          </a:xfrm>
          <a:prstGeom prst="chevron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Side face detection</a:t>
            </a:r>
            <a:endParaRPr lang="zh-TW" altLang="en-US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＞形箭號 8"/>
          <p:cNvSpPr/>
          <p:nvPr/>
        </p:nvSpPr>
        <p:spPr>
          <a:xfrm>
            <a:off x="6093151" y="5228099"/>
            <a:ext cx="2593649" cy="563487"/>
          </a:xfrm>
          <a:prstGeom prst="chevron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Face direction classification</a:t>
            </a:r>
            <a:endParaRPr lang="zh-TW" altLang="en-US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749765" y="3336018"/>
            <a:ext cx="1308917" cy="246221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en-US" altLang="zh-TW" sz="1600" i="1" dirty="0" err="1" smtClean="0">
                <a:latin typeface="Times New Roman" pitchFamily="18" charset="0"/>
                <a:cs typeface="Times New Roman" pitchFamily="18" charset="0"/>
              </a:rPr>
              <a:t>facing.right</a:t>
            </a:r>
            <a:endParaRPr lang="en-US" altLang="zh-TW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68201" y="5942391"/>
            <a:ext cx="21927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/>
              <a:t>- </a:t>
            </a:r>
            <a:r>
              <a:rPr lang="en-US" altLang="zh-TW" dirty="0" err="1" smtClean="0"/>
              <a:t>Haar</a:t>
            </a:r>
            <a:r>
              <a:rPr lang="en-US" altLang="zh-TW" dirty="0" smtClean="0"/>
              <a:t>-like </a:t>
            </a:r>
            <a:r>
              <a:rPr lang="en-US" altLang="zh-TW" dirty="0"/>
              <a:t>feature</a:t>
            </a:r>
          </a:p>
          <a:p>
            <a:r>
              <a:rPr lang="en-US" altLang="zh-TW" dirty="0" smtClean="0"/>
              <a:t>- </a:t>
            </a:r>
            <a:r>
              <a:rPr lang="en-US" altLang="zh-TW" dirty="0" err="1" smtClean="0"/>
              <a:t>Adaboost</a:t>
            </a:r>
            <a:r>
              <a:rPr lang="en-US" altLang="zh-TW" dirty="0" smtClean="0"/>
              <a:t> classifier for frontal faces</a:t>
            </a:r>
            <a:endParaRPr lang="zh-TW" altLang="en-US" dirty="0"/>
          </a:p>
        </p:txBody>
      </p:sp>
      <p:sp>
        <p:nvSpPr>
          <p:cNvPr id="18" name="＞形箭號 17"/>
          <p:cNvSpPr/>
          <p:nvPr/>
        </p:nvSpPr>
        <p:spPr>
          <a:xfrm>
            <a:off x="247828" y="5228100"/>
            <a:ext cx="2845749" cy="563487"/>
          </a:xfrm>
          <a:prstGeom prst="chevron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Frontal face detection</a:t>
            </a:r>
            <a:endParaRPr lang="zh-TW" altLang="en-US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336267" y="5942391"/>
            <a:ext cx="21927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- </a:t>
            </a:r>
            <a:r>
              <a:rPr lang="en-US" altLang="zh-TW" dirty="0" err="1"/>
              <a:t>Haar</a:t>
            </a:r>
            <a:r>
              <a:rPr lang="en-US" altLang="zh-TW" dirty="0"/>
              <a:t>-like feature</a:t>
            </a:r>
          </a:p>
          <a:p>
            <a:r>
              <a:rPr lang="en-US" altLang="zh-TW" dirty="0" smtClean="0"/>
              <a:t>- </a:t>
            </a:r>
            <a:r>
              <a:rPr lang="en-US" altLang="zh-TW" dirty="0" err="1" smtClean="0"/>
              <a:t>Adaboost</a:t>
            </a:r>
            <a:r>
              <a:rPr lang="en-US" altLang="zh-TW" dirty="0" smtClean="0"/>
              <a:t> classifier for side faces</a:t>
            </a:r>
            <a:endParaRPr lang="zh-TW" altLang="en-US" dirty="0"/>
          </a:p>
        </p:txBody>
      </p:sp>
      <p:sp>
        <p:nvSpPr>
          <p:cNvPr id="22" name="矩形 21"/>
          <p:cNvSpPr/>
          <p:nvPr/>
        </p:nvSpPr>
        <p:spPr>
          <a:xfrm>
            <a:off x="6309200" y="5942391"/>
            <a:ext cx="24957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/>
              <a:t>- Left face </a:t>
            </a:r>
            <a:r>
              <a:rPr lang="en-US" altLang="zh-TW" dirty="0" smtClean="0">
                <a:sym typeface="Wingdings" panose="05000000000000000000" pitchFamily="2" charset="2"/>
              </a:rPr>
              <a:t> facing right</a:t>
            </a:r>
            <a:endParaRPr lang="en-US" altLang="zh-TW" dirty="0" smtClean="0"/>
          </a:p>
          <a:p>
            <a:r>
              <a:rPr lang="en-US" altLang="zh-TW" dirty="0" smtClean="0"/>
              <a:t>- Right face </a:t>
            </a:r>
            <a:r>
              <a:rPr lang="en-US" altLang="zh-TW" dirty="0">
                <a:sym typeface="Wingdings" panose="05000000000000000000" pitchFamily="2" charset="2"/>
              </a:rPr>
              <a:t> facing </a:t>
            </a:r>
            <a:r>
              <a:rPr lang="en-US" altLang="zh-TW" dirty="0" smtClean="0">
                <a:sym typeface="Wingdings" panose="05000000000000000000" pitchFamily="2" charset="2"/>
              </a:rPr>
              <a:t>left</a:t>
            </a:r>
            <a:endParaRPr lang="en-US" altLang="zh-TW" dirty="0"/>
          </a:p>
        </p:txBody>
      </p:sp>
      <p:sp>
        <p:nvSpPr>
          <p:cNvPr id="14" name="矩形 13"/>
          <p:cNvSpPr/>
          <p:nvPr/>
        </p:nvSpPr>
        <p:spPr>
          <a:xfrm>
            <a:off x="3717057" y="2887667"/>
            <a:ext cx="750095" cy="9603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＞形箭號 12"/>
          <p:cNvSpPr/>
          <p:nvPr/>
        </p:nvSpPr>
        <p:spPr>
          <a:xfrm>
            <a:off x="247827" y="5224863"/>
            <a:ext cx="2845749" cy="563487"/>
          </a:xfrm>
          <a:prstGeom prst="chevron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Frontal face detection</a:t>
            </a:r>
            <a:endParaRPr lang="zh-TW" altLang="en-US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6" name="＞形箭號 15"/>
          <p:cNvSpPr/>
          <p:nvPr/>
        </p:nvSpPr>
        <p:spPr>
          <a:xfrm>
            <a:off x="3227905" y="5228097"/>
            <a:ext cx="2709016" cy="563487"/>
          </a:xfrm>
          <a:prstGeom prst="chevron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Side face detection</a:t>
            </a:r>
            <a:endParaRPr lang="zh-TW" altLang="en-US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15206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22222E-6 -1.48148E-6 L 0.31632 -0.0034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16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4.81481E-6 L 0.36146 -0.0051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 animBg="1"/>
      <p:bldP spid="14" grpId="1" animBg="1"/>
      <p:bldP spid="13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385750" y="2704491"/>
            <a:ext cx="2658908" cy="1966391"/>
            <a:chOff x="537187" y="2888330"/>
            <a:chExt cx="2658908" cy="1966391"/>
          </a:xfrm>
        </p:grpSpPr>
        <p:pic>
          <p:nvPicPr>
            <p:cNvPr id="30" name="Picture 8" descr="C:\Users\Hsuan\Desktop\lane_detection_img\3\original_img.bm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187" y="2888330"/>
              <a:ext cx="2658908" cy="1966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直線接點 18"/>
            <p:cNvCxnSpPr/>
            <p:nvPr/>
          </p:nvCxnSpPr>
          <p:spPr>
            <a:xfrm flipH="1" flipV="1">
              <a:off x="1644061" y="3692644"/>
              <a:ext cx="1512000" cy="90000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接點 4"/>
            <p:cNvCxnSpPr/>
            <p:nvPr/>
          </p:nvCxnSpPr>
          <p:spPr>
            <a:xfrm flipV="1">
              <a:off x="547093" y="3692644"/>
              <a:ext cx="1116000" cy="72000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18" name="＞形箭號 17"/>
          <p:cNvSpPr/>
          <p:nvPr/>
        </p:nvSpPr>
        <p:spPr>
          <a:xfrm>
            <a:off x="6337015" y="5499968"/>
            <a:ext cx="2583260" cy="563487"/>
          </a:xfrm>
          <a:prstGeom prst="chevron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Trajectory classification</a:t>
            </a:r>
          </a:p>
        </p:txBody>
      </p:sp>
      <p:sp>
        <p:nvSpPr>
          <p:cNvPr id="17" name="＞形箭號 16"/>
          <p:cNvSpPr/>
          <p:nvPr/>
        </p:nvSpPr>
        <p:spPr>
          <a:xfrm>
            <a:off x="290628" y="5520300"/>
            <a:ext cx="2935001" cy="563487"/>
          </a:xfrm>
          <a:prstGeom prst="chevron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Lane marker detection</a:t>
            </a: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altLang="zh-TW" sz="2400" dirty="0" smtClean="0">
                <a:solidFill>
                  <a:schemeClr val="bg2">
                    <a:lumMod val="40000"/>
                    <a:lumOff val="60000"/>
                  </a:schemeClr>
                </a:solidFill>
                <a:ea typeface="Adobe Gothic Std B" pitchFamily="34" charset="-128"/>
              </a:rPr>
              <a:t>Road </a:t>
            </a:r>
            <a:r>
              <a:rPr lang="en-US" altLang="zh-TW" sz="2400" dirty="0">
                <a:solidFill>
                  <a:schemeClr val="bg2">
                    <a:lumMod val="40000"/>
                    <a:lumOff val="60000"/>
                  </a:schemeClr>
                </a:solidFill>
                <a:ea typeface="Adobe Gothic Std B" pitchFamily="34" charset="-128"/>
              </a:rPr>
              <a:t>classification </a:t>
            </a:r>
            <a:r>
              <a:rPr lang="en-US" altLang="zh-TW" sz="2400" dirty="0" smtClean="0">
                <a:solidFill>
                  <a:schemeClr val="bg2">
                    <a:lumMod val="40000"/>
                    <a:lumOff val="60000"/>
                  </a:schemeClr>
                </a:solidFill>
                <a:ea typeface="Adobe Gothic Std B" pitchFamily="34" charset="-128"/>
              </a:rPr>
              <a:t>pipeline</a:t>
            </a:r>
            <a:endParaRPr lang="en-US" altLang="zh-TW" sz="2400" dirty="0">
              <a:solidFill>
                <a:schemeClr val="bg2">
                  <a:lumMod val="40000"/>
                  <a:lumOff val="60000"/>
                </a:schemeClr>
              </a:solidFill>
              <a:ea typeface="Adobe Gothic Std B" pitchFamily="34" charset="-128"/>
            </a:endParaRPr>
          </a:p>
          <a:p>
            <a:pPr algn="l"/>
            <a:r>
              <a:rPr lang="en-US" altLang="zh-TW" sz="4000" dirty="0" smtClean="0"/>
              <a:t>Lane trajectory detection</a:t>
            </a:r>
          </a:p>
        </p:txBody>
      </p:sp>
      <p:pic>
        <p:nvPicPr>
          <p:cNvPr id="6" name="136175408546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>
                  <p14:trim st="224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55099" y="2694303"/>
            <a:ext cx="2570452" cy="1927840"/>
          </a:xfrm>
          <a:prstGeom prst="rect">
            <a:avLst/>
          </a:prstGeom>
        </p:spPr>
      </p:pic>
      <p:sp>
        <p:nvSpPr>
          <p:cNvPr id="24" name="＞形箭號 23"/>
          <p:cNvSpPr/>
          <p:nvPr/>
        </p:nvSpPr>
        <p:spPr>
          <a:xfrm>
            <a:off x="3291446" y="5520299"/>
            <a:ext cx="2935001" cy="563487"/>
          </a:xfrm>
          <a:prstGeom prst="chevron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Lane crossing detection</a:t>
            </a:r>
          </a:p>
        </p:txBody>
      </p:sp>
      <p:sp>
        <p:nvSpPr>
          <p:cNvPr id="39" name="橢圓 38"/>
          <p:cNvSpPr/>
          <p:nvPr/>
        </p:nvSpPr>
        <p:spPr>
          <a:xfrm>
            <a:off x="4673398" y="4519334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文字方塊 39"/>
          <p:cNvSpPr txBox="1"/>
          <p:nvPr/>
        </p:nvSpPr>
        <p:spPr>
          <a:xfrm>
            <a:off x="4266960" y="4622143"/>
            <a:ext cx="969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Crossing</a:t>
            </a:r>
            <a:endParaRPr lang="zh-TW" altLang="en-US" dirty="0">
              <a:solidFill>
                <a:srgbClr val="FF0000"/>
              </a:solidFill>
            </a:endParaRPr>
          </a:p>
        </p:txBody>
      </p:sp>
      <p:cxnSp>
        <p:nvCxnSpPr>
          <p:cNvPr id="47" name="直線接點 46"/>
          <p:cNvCxnSpPr>
            <a:stCxn id="31" idx="2"/>
            <a:endCxn id="60" idx="0"/>
          </p:cNvCxnSpPr>
          <p:nvPr/>
        </p:nvCxnSpPr>
        <p:spPr>
          <a:xfrm flipH="1">
            <a:off x="6734674" y="3825850"/>
            <a:ext cx="797485" cy="622078"/>
          </a:xfrm>
          <a:prstGeom prst="line">
            <a:avLst/>
          </a:prstGeom>
          <a:ln w="28575"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/>
          <p:cNvCxnSpPr>
            <a:stCxn id="31" idx="2"/>
            <a:endCxn id="61" idx="0"/>
          </p:cNvCxnSpPr>
          <p:nvPr/>
        </p:nvCxnSpPr>
        <p:spPr>
          <a:xfrm>
            <a:off x="7532159" y="3825850"/>
            <a:ext cx="964253" cy="594588"/>
          </a:xfrm>
          <a:prstGeom prst="line">
            <a:avLst/>
          </a:prstGeom>
          <a:ln w="28575"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字方塊 59"/>
          <p:cNvSpPr txBox="1"/>
          <p:nvPr/>
        </p:nvSpPr>
        <p:spPr>
          <a:xfrm>
            <a:off x="6213000" y="4447928"/>
            <a:ext cx="1043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Lane change</a:t>
            </a:r>
            <a:endParaRPr lang="zh-TW" altLang="en-US" dirty="0"/>
          </a:p>
        </p:txBody>
      </p:sp>
      <p:sp>
        <p:nvSpPr>
          <p:cNvPr id="61" name="文字方塊 60"/>
          <p:cNvSpPr txBox="1"/>
          <p:nvPr/>
        </p:nvSpPr>
        <p:spPr>
          <a:xfrm>
            <a:off x="7848823" y="4420438"/>
            <a:ext cx="1295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Lane weaving</a:t>
            </a:r>
            <a:endParaRPr lang="zh-TW" altLang="en-US" dirty="0"/>
          </a:p>
        </p:txBody>
      </p:sp>
      <p:sp>
        <p:nvSpPr>
          <p:cNvPr id="64" name="文字方塊 63"/>
          <p:cNvSpPr txBox="1"/>
          <p:nvPr/>
        </p:nvSpPr>
        <p:spPr>
          <a:xfrm>
            <a:off x="6389050" y="2483663"/>
            <a:ext cx="2286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Lane crossing events</a:t>
            </a:r>
            <a:endParaRPr lang="zh-TW" altLang="en-US" dirty="0"/>
          </a:p>
        </p:txBody>
      </p:sp>
      <p:sp>
        <p:nvSpPr>
          <p:cNvPr id="31" name="文字方塊 30"/>
          <p:cNvSpPr txBox="1"/>
          <p:nvPr/>
        </p:nvSpPr>
        <p:spPr>
          <a:xfrm>
            <a:off x="6567907" y="3456518"/>
            <a:ext cx="192850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Decision tree</a:t>
            </a:r>
            <a:endParaRPr lang="zh-TW" altLang="en-US" dirty="0"/>
          </a:p>
        </p:txBody>
      </p:sp>
      <p:cxnSp>
        <p:nvCxnSpPr>
          <p:cNvPr id="34" name="直線接點 33"/>
          <p:cNvCxnSpPr>
            <a:stCxn id="64" idx="2"/>
            <a:endCxn id="31" idx="0"/>
          </p:cNvCxnSpPr>
          <p:nvPr/>
        </p:nvCxnSpPr>
        <p:spPr>
          <a:xfrm>
            <a:off x="7532159" y="2852995"/>
            <a:ext cx="0" cy="603523"/>
          </a:xfrm>
          <a:prstGeom prst="line">
            <a:avLst/>
          </a:prstGeom>
          <a:ln w="28575"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＞形箭號 27"/>
          <p:cNvSpPr/>
          <p:nvPr/>
        </p:nvSpPr>
        <p:spPr>
          <a:xfrm>
            <a:off x="288461" y="5517787"/>
            <a:ext cx="2935001" cy="563487"/>
          </a:xfrm>
          <a:prstGeom prst="chevron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Lane marker detection</a:t>
            </a:r>
          </a:p>
        </p:txBody>
      </p:sp>
      <p:sp>
        <p:nvSpPr>
          <p:cNvPr id="29" name="＞形箭號 28"/>
          <p:cNvSpPr/>
          <p:nvPr/>
        </p:nvSpPr>
        <p:spPr>
          <a:xfrm>
            <a:off x="3291445" y="5519216"/>
            <a:ext cx="2935001" cy="563487"/>
          </a:xfrm>
          <a:prstGeom prst="chevron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Lane crossing detection</a:t>
            </a:r>
          </a:p>
        </p:txBody>
      </p:sp>
      <p:pic>
        <p:nvPicPr>
          <p:cNvPr id="10" name="Picture 8" descr="C:\Users\Hsuan\Desktop\lane_detection_img\3\original_img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534" y="2707207"/>
            <a:ext cx="2647514" cy="196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67879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9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3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3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39" grpId="2" animBg="1"/>
      <p:bldP spid="40" grpId="0"/>
      <p:bldP spid="40" grpId="1"/>
      <p:bldP spid="40" grpId="2"/>
      <p:bldP spid="60" grpId="0"/>
      <p:bldP spid="61" grpId="0"/>
      <p:bldP spid="64" grpId="0"/>
      <p:bldP spid="31" grpId="0"/>
      <p:bldP spid="28" grpId="0" animBg="1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pic>
        <p:nvPicPr>
          <p:cNvPr id="47" name="圖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024" y="1755000"/>
            <a:ext cx="3700008" cy="2776457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cxnSp>
        <p:nvCxnSpPr>
          <p:cNvPr id="8" name="直線接點 7"/>
          <p:cNvCxnSpPr/>
          <p:nvPr/>
        </p:nvCxnSpPr>
        <p:spPr>
          <a:xfrm>
            <a:off x="4842299" y="2682043"/>
            <a:ext cx="0" cy="1515444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橢圓 44"/>
          <p:cNvSpPr/>
          <p:nvPr/>
        </p:nvSpPr>
        <p:spPr>
          <a:xfrm>
            <a:off x="4792783" y="2809533"/>
            <a:ext cx="85135" cy="81185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dk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6" name="橢圓 45"/>
          <p:cNvSpPr/>
          <p:nvPr/>
        </p:nvSpPr>
        <p:spPr>
          <a:xfrm>
            <a:off x="4800587" y="3151221"/>
            <a:ext cx="85135" cy="81185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dk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8" name="文字方塊 47"/>
          <p:cNvSpPr txBox="1"/>
          <p:nvPr/>
        </p:nvSpPr>
        <p:spPr>
          <a:xfrm>
            <a:off x="4837329" y="2637120"/>
            <a:ext cx="255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i="1" dirty="0" smtClean="0">
                <a:latin typeface="+mj-lt"/>
                <a:cs typeface="Times New Roman" pitchFamily="18" charset="0"/>
              </a:rPr>
              <a:t>N</a:t>
            </a:r>
            <a:endParaRPr lang="zh-TW" altLang="en-US" sz="1600" i="1" dirty="0">
              <a:latin typeface="+mj-lt"/>
              <a:cs typeface="Times New Roman" pitchFamily="18" charset="0"/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4824675" y="2946628"/>
            <a:ext cx="255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i="1" dirty="0" smtClean="0">
                <a:latin typeface="+mj-lt"/>
                <a:cs typeface="Times New Roman" pitchFamily="18" charset="0"/>
              </a:rPr>
              <a:t>M</a:t>
            </a:r>
            <a:endParaRPr lang="zh-TW" altLang="en-US" sz="1600" i="1" dirty="0">
              <a:latin typeface="+mj-lt"/>
              <a:cs typeface="Times New Roman" pitchFamily="18" charset="0"/>
            </a:endParaRPr>
          </a:p>
        </p:txBody>
      </p:sp>
      <p:sp>
        <p:nvSpPr>
          <p:cNvPr id="52" name="標題 1"/>
          <p:cNvSpPr txBox="1">
            <a:spLocks/>
          </p:cNvSpPr>
          <p:nvPr/>
        </p:nvSpPr>
        <p:spPr>
          <a:xfrm>
            <a:off x="-8546" y="0"/>
            <a:ext cx="9144000" cy="119675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altLang="zh-TW" sz="2400" dirty="0" smtClean="0">
                <a:solidFill>
                  <a:schemeClr val="bg2">
                    <a:lumMod val="40000"/>
                    <a:lumOff val="60000"/>
                  </a:schemeClr>
                </a:solidFill>
                <a:ea typeface="Adobe Gothic Std B" pitchFamily="34" charset="-128"/>
              </a:rPr>
              <a:t>Road </a:t>
            </a:r>
            <a:r>
              <a:rPr lang="en-US" altLang="zh-TW" sz="2400" dirty="0">
                <a:solidFill>
                  <a:schemeClr val="bg2">
                    <a:lumMod val="40000"/>
                    <a:lumOff val="60000"/>
                  </a:schemeClr>
                </a:solidFill>
                <a:ea typeface="Adobe Gothic Std B" pitchFamily="34" charset="-128"/>
              </a:rPr>
              <a:t>classification </a:t>
            </a:r>
            <a:r>
              <a:rPr lang="en-US" altLang="zh-TW" sz="2400" dirty="0" smtClean="0">
                <a:solidFill>
                  <a:schemeClr val="bg2">
                    <a:lumMod val="40000"/>
                    <a:lumOff val="60000"/>
                  </a:schemeClr>
                </a:solidFill>
                <a:ea typeface="Adobe Gothic Std B" pitchFamily="34" charset="-128"/>
              </a:rPr>
              <a:t>pipeline</a:t>
            </a:r>
            <a:endParaRPr lang="en-US" altLang="zh-TW" sz="2400" dirty="0">
              <a:solidFill>
                <a:schemeClr val="bg2">
                  <a:lumMod val="40000"/>
                  <a:lumOff val="60000"/>
                </a:schemeClr>
              </a:solidFill>
              <a:ea typeface="Adobe Gothic Std B" pitchFamily="34" charset="-128"/>
            </a:endParaRPr>
          </a:p>
          <a:p>
            <a:pPr algn="l"/>
            <a:r>
              <a:rPr lang="en-US" altLang="zh-TW" sz="4000" dirty="0" smtClean="0"/>
              <a:t>Following </a:t>
            </a:r>
            <a:r>
              <a:rPr lang="en-US" altLang="zh-TW" sz="4000" dirty="0"/>
              <a:t>d</a:t>
            </a:r>
            <a:r>
              <a:rPr lang="en-US" altLang="zh-TW" sz="4000" dirty="0" smtClean="0"/>
              <a:t>istance estimation</a:t>
            </a:r>
          </a:p>
        </p:txBody>
      </p:sp>
      <p:sp>
        <p:nvSpPr>
          <p:cNvPr id="53" name="＞形箭號 52"/>
          <p:cNvSpPr/>
          <p:nvPr/>
        </p:nvSpPr>
        <p:spPr>
          <a:xfrm>
            <a:off x="301451" y="5290724"/>
            <a:ext cx="3582581" cy="563487"/>
          </a:xfrm>
          <a:prstGeom prst="chevron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Car recognition</a:t>
            </a:r>
          </a:p>
        </p:txBody>
      </p:sp>
      <p:sp>
        <p:nvSpPr>
          <p:cNvPr id="54" name="＞形箭號 53"/>
          <p:cNvSpPr/>
          <p:nvPr/>
        </p:nvSpPr>
        <p:spPr>
          <a:xfrm>
            <a:off x="4471084" y="5290725"/>
            <a:ext cx="4362517" cy="563487"/>
          </a:xfrm>
          <a:prstGeom prst="chevron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Distance estimation</a:t>
            </a:r>
            <a:endParaRPr lang="zh-TW" altLang="en-US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484112" y="5950941"/>
            <a:ext cx="303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/>
              <a:t>- </a:t>
            </a:r>
            <a:r>
              <a:rPr lang="en-US" altLang="zh-TW" dirty="0" err="1" smtClean="0"/>
              <a:t>Haar</a:t>
            </a:r>
            <a:r>
              <a:rPr lang="en-US" altLang="zh-TW" dirty="0" smtClean="0"/>
              <a:t>-like </a:t>
            </a:r>
            <a:r>
              <a:rPr lang="en-US" altLang="zh-TW" dirty="0"/>
              <a:t>feature</a:t>
            </a:r>
          </a:p>
          <a:p>
            <a:r>
              <a:rPr lang="en-US" altLang="zh-TW" dirty="0" smtClean="0"/>
              <a:t>- </a:t>
            </a:r>
            <a:r>
              <a:rPr lang="en-US" altLang="zh-TW" dirty="0" err="1" smtClean="0"/>
              <a:t>Adaboost</a:t>
            </a:r>
            <a:r>
              <a:rPr lang="en-US" altLang="zh-TW" dirty="0" smtClean="0"/>
              <a:t> classifier for cars</a:t>
            </a:r>
            <a:endParaRPr lang="zh-TW" altLang="en-US" dirty="0"/>
          </a:p>
        </p:txBody>
      </p:sp>
      <p:sp>
        <p:nvSpPr>
          <p:cNvPr id="56" name="矩形 55"/>
          <p:cNvSpPr/>
          <p:nvPr/>
        </p:nvSpPr>
        <p:spPr>
          <a:xfrm>
            <a:off x="4864416" y="5950941"/>
            <a:ext cx="31390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/>
              <a:t>- Pin-hole camera projection</a:t>
            </a:r>
          </a:p>
          <a:p>
            <a:endParaRPr lang="zh-TW" altLang="en-US" dirty="0"/>
          </a:p>
        </p:txBody>
      </p:sp>
      <p:cxnSp>
        <p:nvCxnSpPr>
          <p:cNvPr id="62" name="直線單箭頭接點 61"/>
          <p:cNvCxnSpPr/>
          <p:nvPr/>
        </p:nvCxnSpPr>
        <p:spPr>
          <a:xfrm flipV="1">
            <a:off x="2059900" y="3202341"/>
            <a:ext cx="2746618" cy="309860"/>
          </a:xfrm>
          <a:prstGeom prst="straightConnector1">
            <a:avLst/>
          </a:prstGeom>
          <a:ln w="28575">
            <a:prstDash val="sysDash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單箭頭接點 64"/>
          <p:cNvCxnSpPr>
            <a:endCxn id="45" idx="2"/>
          </p:cNvCxnSpPr>
          <p:nvPr/>
        </p:nvCxnSpPr>
        <p:spPr>
          <a:xfrm flipV="1">
            <a:off x="2066610" y="2850126"/>
            <a:ext cx="2726173" cy="1201759"/>
          </a:xfrm>
          <a:prstGeom prst="straightConnector1">
            <a:avLst/>
          </a:prstGeom>
          <a:ln w="28575">
            <a:prstDash val="sysDash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字方塊 56"/>
          <p:cNvSpPr txBox="1"/>
          <p:nvPr/>
        </p:nvSpPr>
        <p:spPr>
          <a:xfrm>
            <a:off x="1888157" y="4027922"/>
            <a:ext cx="337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i="1" dirty="0">
                <a:latin typeface="+mj-lt"/>
                <a:cs typeface="Times New Roman" pitchFamily="18" charset="0"/>
              </a:rPr>
              <a:t>N</a:t>
            </a:r>
            <a:endParaRPr lang="zh-TW" altLang="en-US" sz="1600" i="1" dirty="0">
              <a:latin typeface="+mj-lt"/>
              <a:cs typeface="Times New Roman" pitchFamily="18" charset="0"/>
            </a:endParaRPr>
          </a:p>
        </p:txBody>
      </p:sp>
      <p:sp>
        <p:nvSpPr>
          <p:cNvPr id="58" name="文字方塊 57"/>
          <p:cNvSpPr txBox="1"/>
          <p:nvPr/>
        </p:nvSpPr>
        <p:spPr>
          <a:xfrm>
            <a:off x="1920367" y="3177048"/>
            <a:ext cx="337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i="1" dirty="0">
                <a:latin typeface="+mj-lt"/>
                <a:cs typeface="Times New Roman" pitchFamily="18" charset="0"/>
              </a:rPr>
              <a:t>M</a:t>
            </a:r>
            <a:endParaRPr lang="zh-TW" altLang="en-US" sz="1600" i="1" dirty="0">
              <a:latin typeface="+mj-lt"/>
              <a:cs typeface="Times New Roman" pitchFamily="18" charset="0"/>
            </a:endParaRPr>
          </a:p>
        </p:txBody>
      </p:sp>
      <p:sp>
        <p:nvSpPr>
          <p:cNvPr id="59" name="橢圓 58"/>
          <p:cNvSpPr/>
          <p:nvPr/>
        </p:nvSpPr>
        <p:spPr>
          <a:xfrm>
            <a:off x="2011090" y="3468144"/>
            <a:ext cx="85135" cy="81185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dk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1" name="橢圓 60"/>
          <p:cNvSpPr/>
          <p:nvPr/>
        </p:nvSpPr>
        <p:spPr>
          <a:xfrm>
            <a:off x="2010563" y="4010922"/>
            <a:ext cx="85135" cy="81185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dk1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4150134" y="2755682"/>
            <a:ext cx="5045050" cy="2330417"/>
            <a:chOff x="4121952" y="2741781"/>
            <a:chExt cx="5045050" cy="2330417"/>
          </a:xfrm>
        </p:grpSpPr>
        <p:pic>
          <p:nvPicPr>
            <p:cNvPr id="63" name="圖片 6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19271" b="73047" l="2344" r="3300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19" t="20022" r="77375" b="26207"/>
            <a:stretch/>
          </p:blipFill>
          <p:spPr>
            <a:xfrm>
              <a:off x="7904030" y="2741781"/>
              <a:ext cx="1043697" cy="1918236"/>
            </a:xfrm>
            <a:prstGeom prst="rect">
              <a:avLst/>
            </a:prstGeom>
          </p:spPr>
        </p:pic>
        <p:cxnSp>
          <p:nvCxnSpPr>
            <p:cNvPr id="11" name="直線接點 10"/>
            <p:cNvCxnSpPr/>
            <p:nvPr/>
          </p:nvCxnSpPr>
          <p:spPr>
            <a:xfrm flipH="1">
              <a:off x="4654859" y="4567896"/>
              <a:ext cx="4512143" cy="0"/>
            </a:xfrm>
            <a:prstGeom prst="line">
              <a:avLst/>
            </a:pr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>
            <a:xfrm flipV="1">
              <a:off x="6527770" y="4562212"/>
              <a:ext cx="0" cy="270615"/>
            </a:xfrm>
            <a:prstGeom prst="line">
              <a:avLst/>
            </a:prstGeom>
            <a:ln w="12700"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>
            <a:xfrm flipV="1">
              <a:off x="7917433" y="3903348"/>
              <a:ext cx="0" cy="947153"/>
            </a:xfrm>
            <a:prstGeom prst="line">
              <a:avLst/>
            </a:prstGeom>
            <a:ln w="12700"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字方塊 20"/>
            <p:cNvSpPr txBox="1"/>
            <p:nvPr/>
          </p:nvSpPr>
          <p:spPr>
            <a:xfrm>
              <a:off x="6429050" y="4239012"/>
              <a:ext cx="3370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i="1" dirty="0" smtClean="0">
                  <a:latin typeface="+mj-lt"/>
                  <a:cs typeface="Times New Roman" pitchFamily="18" charset="0"/>
                </a:rPr>
                <a:t>R</a:t>
              </a:r>
              <a:endParaRPr lang="zh-TW" altLang="en-US" sz="1600" i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7724236" y="4250356"/>
              <a:ext cx="3370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i="1" dirty="0" smtClean="0">
                  <a:latin typeface="+mj-lt"/>
                  <a:cs typeface="Times New Roman" pitchFamily="18" charset="0"/>
                </a:rPr>
                <a:t>S</a:t>
              </a:r>
              <a:endParaRPr lang="zh-TW" altLang="en-US" sz="1600" i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23" name="橢圓 22"/>
            <p:cNvSpPr/>
            <p:nvPr/>
          </p:nvSpPr>
          <p:spPr>
            <a:xfrm>
              <a:off x="6492293" y="4527304"/>
              <a:ext cx="85135" cy="81185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solidFill>
                  <a:schemeClr val="dk1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24" name="橢圓 23"/>
            <p:cNvSpPr/>
            <p:nvPr/>
          </p:nvSpPr>
          <p:spPr>
            <a:xfrm>
              <a:off x="7867782" y="4531350"/>
              <a:ext cx="85135" cy="81185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solidFill>
                  <a:schemeClr val="dk1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44" name="文字方塊 43"/>
            <p:cNvSpPr txBox="1"/>
            <p:nvPr/>
          </p:nvSpPr>
          <p:spPr>
            <a:xfrm>
              <a:off x="4121952" y="4593088"/>
              <a:ext cx="14896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dirty="0" smtClean="0">
                  <a:latin typeface="+mj-lt"/>
                  <a:cs typeface="Times New Roman" pitchFamily="18" charset="0"/>
                </a:rPr>
                <a:t>Road surface</a:t>
              </a:r>
              <a:endParaRPr lang="zh-TW" altLang="en-US" sz="1600" dirty="0">
                <a:latin typeface="+mj-lt"/>
                <a:cs typeface="Times New Roman" pitchFamily="18" charset="0"/>
              </a:endParaRPr>
            </a:p>
          </p:txBody>
        </p:sp>
        <p:cxnSp>
          <p:nvCxnSpPr>
            <p:cNvPr id="7" name="直線接點 6"/>
            <p:cNvCxnSpPr/>
            <p:nvPr/>
          </p:nvCxnSpPr>
          <p:spPr>
            <a:xfrm flipH="1" flipV="1">
              <a:off x="5424753" y="3443816"/>
              <a:ext cx="0" cy="1380137"/>
            </a:xfrm>
            <a:prstGeom prst="line">
              <a:avLst/>
            </a:prstGeom>
            <a:ln w="12700"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 8"/>
            <p:cNvCxnSpPr>
              <a:stCxn id="46" idx="6"/>
              <a:endCxn id="24" idx="1"/>
            </p:cNvCxnSpPr>
            <p:nvPr/>
          </p:nvCxnSpPr>
          <p:spPr>
            <a:xfrm>
              <a:off x="4885722" y="3191814"/>
              <a:ext cx="2994528" cy="1361473"/>
            </a:xfrm>
            <a:prstGeom prst="line">
              <a:avLst/>
            </a:prstGeom>
            <a:ln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>
              <a:stCxn id="45" idx="5"/>
            </p:cNvCxnSpPr>
            <p:nvPr/>
          </p:nvCxnSpPr>
          <p:spPr>
            <a:xfrm>
              <a:off x="4865451" y="2878829"/>
              <a:ext cx="1671237" cy="1683995"/>
            </a:xfrm>
            <a:prstGeom prst="line">
              <a:avLst/>
            </a:prstGeom>
            <a:ln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字方塊 11"/>
            <p:cNvSpPr txBox="1"/>
            <p:nvPr/>
          </p:nvSpPr>
          <p:spPr>
            <a:xfrm>
              <a:off x="4445595" y="3140322"/>
              <a:ext cx="4153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i="1" dirty="0" smtClean="0">
                  <a:latin typeface="+mj-lt"/>
                  <a:cs typeface="Times New Roman" pitchFamily="18" charset="0"/>
                </a:rPr>
                <a:t>d</a:t>
              </a:r>
              <a:r>
                <a:rPr lang="en-US" altLang="zh-TW" sz="1000" i="1" dirty="0" smtClean="0">
                  <a:latin typeface="+mj-lt"/>
                  <a:cs typeface="Times New Roman" pitchFamily="18" charset="0"/>
                </a:rPr>
                <a:t>2</a:t>
              </a:r>
              <a:endParaRPr lang="zh-TW" altLang="en-US" sz="1000" i="1" dirty="0">
                <a:latin typeface="+mj-lt"/>
                <a:cs typeface="Times New Roman" pitchFamily="18" charset="0"/>
              </a:endParaRPr>
            </a:p>
          </p:txBody>
        </p:sp>
        <p:cxnSp>
          <p:nvCxnSpPr>
            <p:cNvPr id="13" name="直線接點 12"/>
            <p:cNvCxnSpPr/>
            <p:nvPr/>
          </p:nvCxnSpPr>
          <p:spPr>
            <a:xfrm>
              <a:off x="4441931" y="3438001"/>
              <a:ext cx="2497287" cy="0"/>
            </a:xfrm>
            <a:prstGeom prst="line">
              <a:avLst/>
            </a:prstGeom>
            <a:ln w="12700"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/>
            <p:cNvCxnSpPr/>
            <p:nvPr/>
          </p:nvCxnSpPr>
          <p:spPr>
            <a:xfrm>
              <a:off x="4443981" y="2844433"/>
              <a:ext cx="368917" cy="0"/>
            </a:xfrm>
            <a:prstGeom prst="line">
              <a:avLst/>
            </a:prstGeom>
            <a:ln w="12700"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/>
            <p:cNvCxnSpPr/>
            <p:nvPr/>
          </p:nvCxnSpPr>
          <p:spPr>
            <a:xfrm>
              <a:off x="4538379" y="3193946"/>
              <a:ext cx="283814" cy="0"/>
            </a:xfrm>
            <a:prstGeom prst="line">
              <a:avLst/>
            </a:prstGeom>
            <a:ln w="12700"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單箭頭接點 15"/>
            <p:cNvCxnSpPr/>
            <p:nvPr/>
          </p:nvCxnSpPr>
          <p:spPr>
            <a:xfrm flipH="1" flipV="1">
              <a:off x="5435358" y="4698132"/>
              <a:ext cx="2440530" cy="14"/>
            </a:xfrm>
            <a:prstGeom prst="straightConnector1">
              <a:avLst/>
            </a:prstGeom>
            <a:ln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字方塊 18"/>
            <p:cNvSpPr txBox="1"/>
            <p:nvPr/>
          </p:nvSpPr>
          <p:spPr>
            <a:xfrm>
              <a:off x="5319978" y="3132784"/>
              <a:ext cx="1403264" cy="338554"/>
            </a:xfrm>
            <a:prstGeom prst="rect">
              <a:avLst/>
            </a:prstGeom>
            <a:ln w="12700">
              <a:noFill/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TW" sz="1600" dirty="0" smtClean="0">
                  <a:latin typeface="+mj-lt"/>
                  <a:cs typeface="Times New Roman" pitchFamily="18" charset="0"/>
                </a:rPr>
                <a:t>Focal point (F)</a:t>
              </a:r>
              <a:endParaRPr lang="zh-TW" altLang="en-US" sz="1600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20" name="橢圓 19"/>
            <p:cNvSpPr/>
            <p:nvPr/>
          </p:nvSpPr>
          <p:spPr>
            <a:xfrm>
              <a:off x="5378225" y="3397247"/>
              <a:ext cx="85135" cy="81185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+mj-lt"/>
                <a:cs typeface="Times New Roman" pitchFamily="18" charset="0"/>
              </a:endParaRPr>
            </a:p>
          </p:txBody>
        </p:sp>
        <p:cxnSp>
          <p:nvCxnSpPr>
            <p:cNvPr id="32" name="直線單箭頭接點 31"/>
            <p:cNvCxnSpPr/>
            <p:nvPr/>
          </p:nvCxnSpPr>
          <p:spPr>
            <a:xfrm flipV="1">
              <a:off x="4853056" y="3683227"/>
              <a:ext cx="567565" cy="0"/>
            </a:xfrm>
            <a:prstGeom prst="straightConnector1">
              <a:avLst/>
            </a:prstGeom>
            <a:ln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字方塊 32"/>
            <p:cNvSpPr txBox="1"/>
            <p:nvPr/>
          </p:nvSpPr>
          <p:spPr>
            <a:xfrm>
              <a:off x="5015271" y="3638186"/>
              <a:ext cx="3015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i="1" dirty="0" smtClean="0">
                  <a:latin typeface="+mj-lt"/>
                  <a:cs typeface="Times New Roman" pitchFamily="18" charset="0"/>
                </a:rPr>
                <a:t>f</a:t>
              </a:r>
              <a:endParaRPr lang="zh-TW" altLang="en-US" sz="1600" i="1" dirty="0">
                <a:latin typeface="+mj-lt"/>
                <a:cs typeface="Times New Roman" pitchFamily="18" charset="0"/>
              </a:endParaRPr>
            </a:p>
          </p:txBody>
        </p:sp>
        <p:cxnSp>
          <p:nvCxnSpPr>
            <p:cNvPr id="34" name="直線單箭頭接點 33"/>
            <p:cNvCxnSpPr/>
            <p:nvPr/>
          </p:nvCxnSpPr>
          <p:spPr>
            <a:xfrm flipH="1">
              <a:off x="5440359" y="4794195"/>
              <a:ext cx="1049995" cy="0"/>
            </a:xfrm>
            <a:prstGeom prst="straightConnector1">
              <a:avLst/>
            </a:prstGeom>
            <a:ln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文字方塊 34"/>
            <p:cNvSpPr txBox="1"/>
            <p:nvPr/>
          </p:nvSpPr>
          <p:spPr>
            <a:xfrm>
              <a:off x="5816015" y="4733644"/>
              <a:ext cx="4094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i="1" dirty="0" smtClean="0">
                  <a:latin typeface="+mj-lt"/>
                  <a:cs typeface="Times New Roman" pitchFamily="18" charset="0"/>
                </a:rPr>
                <a:t>Z</a:t>
              </a:r>
              <a:r>
                <a:rPr lang="en-US" altLang="zh-TW" sz="1000" i="1" dirty="0" smtClean="0">
                  <a:latin typeface="+mj-lt"/>
                  <a:cs typeface="Times New Roman" pitchFamily="18" charset="0"/>
                </a:rPr>
                <a:t>1</a:t>
              </a:r>
              <a:endParaRPr lang="zh-TW" altLang="en-US" sz="1600" i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36" name="文字方塊 35"/>
            <p:cNvSpPr txBox="1"/>
            <p:nvPr/>
          </p:nvSpPr>
          <p:spPr>
            <a:xfrm>
              <a:off x="6583211" y="4646270"/>
              <a:ext cx="4094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i="1" dirty="0" smtClean="0">
                  <a:latin typeface="+mj-lt"/>
                  <a:cs typeface="Times New Roman" pitchFamily="18" charset="0"/>
                </a:rPr>
                <a:t>Z</a:t>
              </a:r>
              <a:r>
                <a:rPr lang="en-US" altLang="zh-TW" sz="1000" i="1" dirty="0" smtClean="0">
                  <a:latin typeface="+mj-lt"/>
                  <a:cs typeface="Times New Roman" pitchFamily="18" charset="0"/>
                </a:rPr>
                <a:t>2</a:t>
              </a:r>
              <a:endParaRPr lang="zh-TW" altLang="en-US" sz="1600" i="1" dirty="0">
                <a:latin typeface="+mj-lt"/>
                <a:cs typeface="Times New Roman" pitchFamily="18" charset="0"/>
              </a:endParaRPr>
            </a:p>
          </p:txBody>
        </p:sp>
        <p:cxnSp>
          <p:nvCxnSpPr>
            <p:cNvPr id="37" name="直線單箭頭接點 36"/>
            <p:cNvCxnSpPr/>
            <p:nvPr/>
          </p:nvCxnSpPr>
          <p:spPr>
            <a:xfrm flipV="1">
              <a:off x="4484883" y="2861551"/>
              <a:ext cx="0" cy="568292"/>
            </a:xfrm>
            <a:prstGeom prst="straightConnector1">
              <a:avLst/>
            </a:prstGeom>
            <a:ln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單箭頭接點 37"/>
            <p:cNvCxnSpPr/>
            <p:nvPr/>
          </p:nvCxnSpPr>
          <p:spPr>
            <a:xfrm flipV="1">
              <a:off x="4745811" y="3205704"/>
              <a:ext cx="0" cy="216492"/>
            </a:xfrm>
            <a:prstGeom prst="straightConnector1">
              <a:avLst/>
            </a:prstGeom>
            <a:ln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字方塊 38"/>
            <p:cNvSpPr txBox="1"/>
            <p:nvPr/>
          </p:nvSpPr>
          <p:spPr>
            <a:xfrm>
              <a:off x="4206556" y="2962214"/>
              <a:ext cx="5453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i="1" dirty="0" smtClean="0">
                  <a:latin typeface="+mj-lt"/>
                  <a:cs typeface="Times New Roman" pitchFamily="18" charset="0"/>
                </a:rPr>
                <a:t>d</a:t>
              </a:r>
              <a:r>
                <a:rPr lang="en-US" altLang="zh-TW" sz="1000" i="1" dirty="0" smtClean="0">
                  <a:latin typeface="+mj-lt"/>
                  <a:cs typeface="Times New Roman" pitchFamily="18" charset="0"/>
                </a:rPr>
                <a:t>1</a:t>
              </a:r>
              <a:endParaRPr lang="zh-TW" altLang="en-US" sz="1000" i="1" dirty="0"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64" name="＞形箭號 63"/>
          <p:cNvSpPr/>
          <p:nvPr/>
        </p:nvSpPr>
        <p:spPr>
          <a:xfrm>
            <a:off x="297590" y="5291971"/>
            <a:ext cx="3582581" cy="563487"/>
          </a:xfrm>
          <a:prstGeom prst="chevron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Car recognition</a:t>
            </a:r>
          </a:p>
        </p:txBody>
      </p:sp>
      <p:sp>
        <p:nvSpPr>
          <p:cNvPr id="72" name="文字方塊 71"/>
          <p:cNvSpPr txBox="1"/>
          <p:nvPr/>
        </p:nvSpPr>
        <p:spPr>
          <a:xfrm>
            <a:off x="4236513" y="2262017"/>
            <a:ext cx="1403264" cy="338554"/>
          </a:xfrm>
          <a:prstGeom prst="rect">
            <a:avLst/>
          </a:prstGeom>
          <a:ln w="12700">
            <a:noFill/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r>
              <a:rPr lang="en-US" altLang="zh-TW" sz="1600" dirty="0" smtClean="0">
                <a:latin typeface="+mj-lt"/>
                <a:cs typeface="Times New Roman" pitchFamily="18" charset="0"/>
              </a:rPr>
              <a:t>Image plane</a:t>
            </a:r>
            <a:endParaRPr lang="zh-TW" altLang="en-US" sz="1600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5115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8" grpId="0"/>
      <p:bldP spid="50" grpId="0"/>
      <p:bldP spid="57" grpId="0"/>
      <p:bldP spid="57" grpId="1"/>
      <p:bldP spid="58" grpId="0"/>
      <p:bldP spid="58" grpId="1"/>
      <p:bldP spid="59" grpId="0" animBg="1"/>
      <p:bldP spid="59" grpId="1" animBg="1"/>
      <p:bldP spid="61" grpId="0" animBg="1"/>
      <p:bldP spid="61" grpId="1" animBg="1"/>
      <p:bldP spid="64" grpId="1" animBg="1"/>
      <p:bldP spid="7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Motivation</a:t>
            </a:r>
          </a:p>
          <a:p>
            <a:r>
              <a:rPr lang="en-US" altLang="zh-TW" dirty="0" smtClean="0"/>
              <a:t>Approach</a:t>
            </a:r>
          </a:p>
          <a:p>
            <a:r>
              <a:rPr lang="en-US" altLang="zh-TW" dirty="0" smtClean="0"/>
              <a:t>Design &amp; implementation</a:t>
            </a:r>
          </a:p>
          <a:p>
            <a:r>
              <a:rPr lang="en-US" altLang="zh-TW" dirty="0" smtClean="0"/>
              <a:t>Evaluation</a:t>
            </a:r>
          </a:p>
          <a:p>
            <a:r>
              <a:rPr lang="en-US" altLang="zh-TW" dirty="0" smtClean="0"/>
              <a:t>Related work</a:t>
            </a:r>
          </a:p>
          <a:p>
            <a:r>
              <a:rPr lang="en-US" altLang="zh-TW" dirty="0" smtClean="0"/>
              <a:t>Conclusion</a:t>
            </a: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altLang="zh-TW" sz="3600" dirty="0" smtClean="0">
                <a:solidFill>
                  <a:schemeClr val="tx1"/>
                </a:solidFill>
                <a:ea typeface="Adobe Gothic Std B" pitchFamily="34" charset="-128"/>
                <a:cs typeface="+mj-cs"/>
              </a:rPr>
              <a:t>Outline</a:t>
            </a:r>
            <a:endParaRPr lang="en-US" altLang="zh-TW" sz="3600" dirty="0">
              <a:solidFill>
                <a:schemeClr val="tx1"/>
              </a:solidFill>
              <a:ea typeface="Adobe Gothic Std B" pitchFamily="34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8770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-8546" y="0"/>
            <a:ext cx="9144000" cy="119675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altLang="zh-TW" sz="2400" dirty="0" smtClean="0">
                <a:solidFill>
                  <a:schemeClr val="bg2">
                    <a:lumMod val="40000"/>
                    <a:lumOff val="60000"/>
                  </a:schemeClr>
                </a:solidFill>
                <a:ea typeface="Adobe Gothic Std B" pitchFamily="34" charset="-128"/>
              </a:rPr>
              <a:t>Road </a:t>
            </a:r>
            <a:r>
              <a:rPr lang="en-US" altLang="zh-TW" sz="2400" dirty="0">
                <a:solidFill>
                  <a:schemeClr val="bg2">
                    <a:lumMod val="40000"/>
                    <a:lumOff val="60000"/>
                  </a:schemeClr>
                </a:solidFill>
                <a:ea typeface="Adobe Gothic Std B" pitchFamily="34" charset="-128"/>
              </a:rPr>
              <a:t>classification </a:t>
            </a:r>
            <a:r>
              <a:rPr lang="en-US" altLang="zh-TW" sz="2400" dirty="0" smtClean="0">
                <a:solidFill>
                  <a:schemeClr val="bg2">
                    <a:lumMod val="40000"/>
                    <a:lumOff val="60000"/>
                  </a:schemeClr>
                </a:solidFill>
                <a:ea typeface="Adobe Gothic Std B" pitchFamily="34" charset="-128"/>
              </a:rPr>
              <a:t>pipeline</a:t>
            </a:r>
            <a:endParaRPr lang="en-US" altLang="zh-TW" sz="2400" dirty="0">
              <a:solidFill>
                <a:schemeClr val="bg2">
                  <a:lumMod val="40000"/>
                  <a:lumOff val="60000"/>
                </a:schemeClr>
              </a:solidFill>
              <a:ea typeface="Adobe Gothic Std B" pitchFamily="34" charset="-128"/>
            </a:endParaRPr>
          </a:p>
          <a:p>
            <a:pPr algn="l"/>
            <a:r>
              <a:rPr lang="en-US" altLang="zh-TW" sz="4000" dirty="0" smtClean="0"/>
              <a:t>Following </a:t>
            </a:r>
            <a:r>
              <a:rPr lang="en-US" altLang="zh-TW" sz="4000" dirty="0"/>
              <a:t>d</a:t>
            </a:r>
            <a:r>
              <a:rPr lang="en-US" altLang="zh-TW" sz="4000" dirty="0" smtClean="0"/>
              <a:t>istance estimation</a:t>
            </a:r>
          </a:p>
        </p:txBody>
      </p:sp>
      <p:pic>
        <p:nvPicPr>
          <p:cNvPr id="1026" name="Picture 2" descr="C:\IIT\TA_Smartphone\Material_Romit\activity_Gesture_smartphone\carsafe\images\eqn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817543"/>
            <a:ext cx="9144000" cy="45230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18" name="＞形箭號 17"/>
          <p:cNvSpPr/>
          <p:nvPr/>
        </p:nvSpPr>
        <p:spPr>
          <a:xfrm>
            <a:off x="4857750" y="5005634"/>
            <a:ext cx="4062525" cy="563487"/>
          </a:xfrm>
          <a:prstGeom prst="chevron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Trajectory classification</a:t>
            </a: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altLang="zh-TW" sz="2400" dirty="0" smtClean="0">
                <a:solidFill>
                  <a:schemeClr val="bg2">
                    <a:lumMod val="40000"/>
                    <a:lumOff val="60000"/>
                  </a:schemeClr>
                </a:solidFill>
                <a:ea typeface="Adobe Gothic Std B" pitchFamily="34" charset="-128"/>
              </a:rPr>
              <a:t>Road </a:t>
            </a:r>
            <a:r>
              <a:rPr lang="en-US" altLang="zh-TW" sz="2400" dirty="0">
                <a:solidFill>
                  <a:schemeClr val="bg2">
                    <a:lumMod val="40000"/>
                    <a:lumOff val="60000"/>
                  </a:schemeClr>
                </a:solidFill>
                <a:ea typeface="Adobe Gothic Std B" pitchFamily="34" charset="-128"/>
              </a:rPr>
              <a:t>classification </a:t>
            </a:r>
            <a:r>
              <a:rPr lang="en-US" altLang="zh-TW" sz="2400" dirty="0" smtClean="0">
                <a:solidFill>
                  <a:schemeClr val="bg2">
                    <a:lumMod val="40000"/>
                    <a:lumOff val="60000"/>
                  </a:schemeClr>
                </a:solidFill>
                <a:ea typeface="Adobe Gothic Std B" pitchFamily="34" charset="-128"/>
              </a:rPr>
              <a:t>pipeline</a:t>
            </a:r>
            <a:endParaRPr lang="en-US" altLang="zh-TW" sz="2400" dirty="0">
              <a:solidFill>
                <a:schemeClr val="bg2">
                  <a:lumMod val="40000"/>
                  <a:lumOff val="60000"/>
                </a:schemeClr>
              </a:solidFill>
              <a:ea typeface="Adobe Gothic Std B" pitchFamily="34" charset="-128"/>
            </a:endParaRPr>
          </a:p>
          <a:p>
            <a:pPr algn="l"/>
            <a:r>
              <a:rPr lang="en-US" altLang="zh-TW" sz="4000" dirty="0"/>
              <a:t>Speed, turn, and trajectory inferences</a:t>
            </a:r>
          </a:p>
        </p:txBody>
      </p:sp>
      <p:cxnSp>
        <p:nvCxnSpPr>
          <p:cNvPr id="47" name="直線接點 46"/>
          <p:cNvCxnSpPr>
            <a:stCxn id="31" idx="2"/>
            <a:endCxn id="60" idx="0"/>
          </p:cNvCxnSpPr>
          <p:nvPr/>
        </p:nvCxnSpPr>
        <p:spPr>
          <a:xfrm flipH="1">
            <a:off x="5722902" y="3617122"/>
            <a:ext cx="1072779" cy="643443"/>
          </a:xfrm>
          <a:prstGeom prst="line">
            <a:avLst/>
          </a:prstGeom>
          <a:ln w="28575"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/>
          <p:cNvCxnSpPr>
            <a:stCxn id="31" idx="2"/>
            <a:endCxn id="61" idx="0"/>
          </p:cNvCxnSpPr>
          <p:nvPr/>
        </p:nvCxnSpPr>
        <p:spPr>
          <a:xfrm>
            <a:off x="6795681" y="3617122"/>
            <a:ext cx="1279432" cy="643443"/>
          </a:xfrm>
          <a:prstGeom prst="line">
            <a:avLst/>
          </a:prstGeom>
          <a:ln w="28575"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字方塊 59"/>
          <p:cNvSpPr txBox="1"/>
          <p:nvPr/>
        </p:nvSpPr>
        <p:spPr>
          <a:xfrm>
            <a:off x="4529359" y="4260565"/>
            <a:ext cx="2387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Lane </a:t>
            </a:r>
            <a:r>
              <a:rPr lang="en-US" altLang="zh-TW" i="1" dirty="0" smtClean="0">
                <a:latin typeface="Times New Roman" pitchFamily="18" charset="0"/>
                <a:cs typeface="Times New Roman" pitchFamily="18" charset="0"/>
              </a:rPr>
              <a:t>change / weaving </a:t>
            </a:r>
            <a:r>
              <a:rPr lang="en-US" altLang="zh-TW" dirty="0" smtClean="0">
                <a:latin typeface="+mj-lt"/>
                <a:cs typeface="Times New Roman" pitchFamily="18" charset="0"/>
              </a:rPr>
              <a:t>class</a:t>
            </a:r>
            <a:endParaRPr lang="zh-TW" altLang="en-US" dirty="0">
              <a:latin typeface="+mj-lt"/>
            </a:endParaRPr>
          </a:p>
        </p:txBody>
      </p:sp>
      <p:sp>
        <p:nvSpPr>
          <p:cNvPr id="61" name="文字方塊 60"/>
          <p:cNvSpPr txBox="1"/>
          <p:nvPr/>
        </p:nvSpPr>
        <p:spPr>
          <a:xfrm>
            <a:off x="7273081" y="4260565"/>
            <a:ext cx="1604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i="1" dirty="0" smtClean="0">
                <a:latin typeface="Times New Roman" pitchFamily="18" charset="0"/>
                <a:cs typeface="Times New Roman" pitchFamily="18" charset="0"/>
              </a:rPr>
              <a:t>Other</a:t>
            </a:r>
            <a:r>
              <a:rPr lang="en-US" altLang="zh-TW" dirty="0" smtClean="0">
                <a:latin typeface="+mj-lt"/>
                <a:cs typeface="Times New Roman" pitchFamily="18" charset="0"/>
              </a:rPr>
              <a:t> class</a:t>
            </a:r>
            <a:endParaRPr lang="zh-TW" altLang="en-US" dirty="0">
              <a:latin typeface="+mj-lt"/>
            </a:endParaRPr>
          </a:p>
        </p:txBody>
      </p:sp>
      <p:sp>
        <p:nvSpPr>
          <p:cNvPr id="64" name="文字方塊 63"/>
          <p:cNvSpPr txBox="1"/>
          <p:nvPr/>
        </p:nvSpPr>
        <p:spPr>
          <a:xfrm>
            <a:off x="5437068" y="2243099"/>
            <a:ext cx="2717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latin typeface="+mj-lt"/>
                <a:cs typeface="Times New Roman" pitchFamily="18" charset="0"/>
              </a:rPr>
              <a:t>Inertial sensor readings</a:t>
            </a:r>
            <a:endParaRPr lang="zh-TW" altLang="en-US" dirty="0">
              <a:latin typeface="+mj-lt"/>
              <a:cs typeface="Times New Roman" pitchFamily="18" charset="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5583198" y="3247790"/>
            <a:ext cx="242496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latin typeface="+mj-lt"/>
              </a:rPr>
              <a:t>M</a:t>
            </a:r>
            <a:r>
              <a:rPr lang="en-US" altLang="zh-TW" dirty="0" smtClean="0">
                <a:latin typeface="+mj-lt"/>
              </a:rPr>
              <a:t>ulti-</a:t>
            </a:r>
            <a:r>
              <a:rPr lang="en-US" altLang="zh-TW" dirty="0" err="1" smtClean="0">
                <a:latin typeface="+mj-lt"/>
              </a:rPr>
              <a:t>variate</a:t>
            </a:r>
            <a:r>
              <a:rPr lang="en-US" altLang="zh-TW" dirty="0" smtClean="0">
                <a:latin typeface="+mj-lt"/>
              </a:rPr>
              <a:t> </a:t>
            </a:r>
            <a:r>
              <a:rPr lang="en-US" altLang="zh-TW" dirty="0">
                <a:latin typeface="+mj-lt"/>
              </a:rPr>
              <a:t>Gaussian</a:t>
            </a:r>
            <a:endParaRPr lang="zh-TW" altLang="en-US" dirty="0">
              <a:latin typeface="+mj-lt"/>
            </a:endParaRPr>
          </a:p>
        </p:txBody>
      </p:sp>
      <p:cxnSp>
        <p:nvCxnSpPr>
          <p:cNvPr id="34" name="直線接點 33"/>
          <p:cNvCxnSpPr>
            <a:stCxn id="64" idx="2"/>
            <a:endCxn id="31" idx="0"/>
          </p:cNvCxnSpPr>
          <p:nvPr/>
        </p:nvCxnSpPr>
        <p:spPr>
          <a:xfrm>
            <a:off x="6795681" y="2612431"/>
            <a:ext cx="0" cy="635359"/>
          </a:xfrm>
          <a:prstGeom prst="line">
            <a:avLst/>
          </a:prstGeom>
          <a:ln w="28575"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＞形箭號 27"/>
          <p:cNvSpPr/>
          <p:nvPr/>
        </p:nvSpPr>
        <p:spPr>
          <a:xfrm>
            <a:off x="525501" y="5005633"/>
            <a:ext cx="3945412" cy="563487"/>
          </a:xfrm>
          <a:prstGeom prst="chevron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Speed estimation &amp; Turn detection</a:t>
            </a:r>
            <a:endParaRPr lang="zh-TW" altLang="en-US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865140" y="5664121"/>
            <a:ext cx="28647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/>
              <a:t>- Provide as </a:t>
            </a:r>
            <a:r>
              <a:rPr lang="en-US" altLang="zh-TW" i="1" dirty="0" smtClean="0">
                <a:latin typeface="Times New Roman" pitchFamily="18" charset="0"/>
                <a:cs typeface="Times New Roman" pitchFamily="18" charset="0"/>
              </a:rPr>
              <a:t>blind spot hints</a:t>
            </a:r>
          </a:p>
        </p:txBody>
      </p:sp>
      <p:grpSp>
        <p:nvGrpSpPr>
          <p:cNvPr id="121" name="群組 120"/>
          <p:cNvGrpSpPr/>
          <p:nvPr/>
        </p:nvGrpSpPr>
        <p:grpSpPr>
          <a:xfrm>
            <a:off x="595463" y="1798074"/>
            <a:ext cx="3700639" cy="2899726"/>
            <a:chOff x="595463" y="1916824"/>
            <a:chExt cx="3700639" cy="2899726"/>
          </a:xfrm>
        </p:grpSpPr>
        <p:cxnSp>
          <p:nvCxnSpPr>
            <p:cNvPr id="42" name="直線單箭頭接點 41"/>
            <p:cNvCxnSpPr>
              <a:stCxn id="51" idx="0"/>
              <a:endCxn id="49" idx="3"/>
            </p:cNvCxnSpPr>
            <p:nvPr/>
          </p:nvCxnSpPr>
          <p:spPr>
            <a:xfrm flipV="1">
              <a:off x="649463" y="3807782"/>
              <a:ext cx="541620" cy="90076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單箭頭接點 42"/>
            <p:cNvCxnSpPr/>
            <p:nvPr/>
          </p:nvCxnSpPr>
          <p:spPr>
            <a:xfrm flipV="1">
              <a:off x="1291501" y="2968437"/>
              <a:ext cx="910820" cy="73044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單箭頭接點 43"/>
            <p:cNvCxnSpPr/>
            <p:nvPr/>
          </p:nvCxnSpPr>
          <p:spPr>
            <a:xfrm flipV="1">
              <a:off x="1238916" y="3049074"/>
              <a:ext cx="360000" cy="694431"/>
            </a:xfrm>
            <a:prstGeom prst="straightConnector1">
              <a:avLst/>
            </a:prstGeom>
            <a:ln w="38100"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弧形 44"/>
            <p:cNvSpPr/>
            <p:nvPr/>
          </p:nvSpPr>
          <p:spPr>
            <a:xfrm>
              <a:off x="1407450" y="3288639"/>
              <a:ext cx="248041" cy="155803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1505149" y="3018746"/>
              <a:ext cx="3770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zh-TW" dirty="0" smtClean="0"/>
                <a:t>θ</a:t>
              </a:r>
              <a:r>
                <a:rPr lang="en-US" altLang="zh-TW" sz="1050" dirty="0" smtClean="0"/>
                <a:t>1</a:t>
              </a:r>
              <a:endParaRPr lang="zh-TW" altLang="en-US" sz="1050" dirty="0"/>
            </a:p>
          </p:txBody>
        </p:sp>
        <p:sp>
          <p:nvSpPr>
            <p:cNvPr id="48" name="橢圓 47"/>
            <p:cNvSpPr/>
            <p:nvPr/>
          </p:nvSpPr>
          <p:spPr>
            <a:xfrm>
              <a:off x="2148321" y="2914437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9" name="橢圓 48"/>
            <p:cNvSpPr/>
            <p:nvPr/>
          </p:nvSpPr>
          <p:spPr>
            <a:xfrm>
              <a:off x="1175267" y="3715598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1" name="橢圓 50"/>
            <p:cNvSpPr/>
            <p:nvPr/>
          </p:nvSpPr>
          <p:spPr>
            <a:xfrm>
              <a:off x="595463" y="470855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76" name="直線單箭頭接點 75"/>
            <p:cNvCxnSpPr/>
            <p:nvPr/>
          </p:nvCxnSpPr>
          <p:spPr>
            <a:xfrm flipV="1">
              <a:off x="2259471" y="2622387"/>
              <a:ext cx="1210454" cy="30157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橢圓 78"/>
            <p:cNvSpPr/>
            <p:nvPr/>
          </p:nvSpPr>
          <p:spPr>
            <a:xfrm>
              <a:off x="3431825" y="2581062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87" name="直線單箭頭接點 86"/>
            <p:cNvCxnSpPr/>
            <p:nvPr/>
          </p:nvCxnSpPr>
          <p:spPr>
            <a:xfrm flipV="1">
              <a:off x="2259471" y="2510696"/>
              <a:ext cx="619514" cy="403742"/>
            </a:xfrm>
            <a:prstGeom prst="straightConnector1">
              <a:avLst/>
            </a:prstGeom>
            <a:ln w="38100"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矩形 89"/>
            <p:cNvSpPr/>
            <p:nvPr/>
          </p:nvSpPr>
          <p:spPr>
            <a:xfrm>
              <a:off x="2867224" y="2386921"/>
              <a:ext cx="3770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zh-TW" dirty="0" smtClean="0"/>
                <a:t>θ</a:t>
              </a:r>
              <a:r>
                <a:rPr lang="en-US" altLang="zh-TW" sz="1050" dirty="0"/>
                <a:t>2</a:t>
              </a:r>
              <a:endParaRPr lang="zh-TW" altLang="en-US" sz="1050" dirty="0"/>
            </a:p>
          </p:txBody>
        </p:sp>
        <p:sp>
          <p:nvSpPr>
            <p:cNvPr id="92" name="弧形 91"/>
            <p:cNvSpPr/>
            <p:nvPr/>
          </p:nvSpPr>
          <p:spPr>
            <a:xfrm>
              <a:off x="2608205" y="2658585"/>
              <a:ext cx="224970" cy="230428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94" name="直線單箭頭接點 93"/>
            <p:cNvCxnSpPr/>
            <p:nvPr/>
          </p:nvCxnSpPr>
          <p:spPr>
            <a:xfrm>
              <a:off x="3539825" y="2622387"/>
              <a:ext cx="756277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矩形 95"/>
            <p:cNvSpPr/>
            <p:nvPr/>
          </p:nvSpPr>
          <p:spPr>
            <a:xfrm>
              <a:off x="857049" y="4137243"/>
              <a:ext cx="3754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 smtClean="0"/>
                <a:t>d</a:t>
              </a:r>
              <a:r>
                <a:rPr lang="en-US" altLang="zh-TW" sz="1050" dirty="0" smtClean="0"/>
                <a:t>1</a:t>
              </a:r>
              <a:endParaRPr lang="zh-TW" altLang="en-US" dirty="0"/>
            </a:p>
          </p:txBody>
        </p:sp>
        <p:sp>
          <p:nvSpPr>
            <p:cNvPr id="97" name="矩形 96"/>
            <p:cNvSpPr/>
            <p:nvPr/>
          </p:nvSpPr>
          <p:spPr>
            <a:xfrm>
              <a:off x="1655491" y="3262235"/>
              <a:ext cx="3754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/>
                <a:t>d</a:t>
              </a:r>
              <a:r>
                <a:rPr lang="en-US" altLang="zh-TW" sz="1050" dirty="0" smtClean="0"/>
                <a:t>2</a:t>
              </a:r>
              <a:endParaRPr lang="zh-TW" altLang="en-US" dirty="0"/>
            </a:p>
          </p:txBody>
        </p:sp>
        <p:sp>
          <p:nvSpPr>
            <p:cNvPr id="98" name="矩形 97"/>
            <p:cNvSpPr/>
            <p:nvPr/>
          </p:nvSpPr>
          <p:spPr>
            <a:xfrm>
              <a:off x="2720690" y="2783771"/>
              <a:ext cx="3754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 smtClean="0"/>
                <a:t>d</a:t>
              </a:r>
              <a:r>
                <a:rPr lang="en-US" altLang="zh-TW" sz="1050" dirty="0"/>
                <a:t>3</a:t>
              </a:r>
              <a:endParaRPr lang="zh-TW" altLang="en-US" dirty="0"/>
            </a:p>
          </p:txBody>
        </p:sp>
        <p:sp>
          <p:nvSpPr>
            <p:cNvPr id="99" name="圓角矩形 98"/>
            <p:cNvSpPr/>
            <p:nvPr/>
          </p:nvSpPr>
          <p:spPr>
            <a:xfrm>
              <a:off x="885883" y="1916824"/>
              <a:ext cx="1431577" cy="22400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 smtClean="0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GPS samples</a:t>
              </a:r>
              <a:endParaRPr lang="zh-TW" altLang="en-US" dirty="0">
                <a:solidFill>
                  <a:schemeClr val="tx1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00" name="橢圓 99"/>
            <p:cNvSpPr/>
            <p:nvPr/>
          </p:nvSpPr>
          <p:spPr>
            <a:xfrm>
              <a:off x="774733" y="1984351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19" name="＞形箭號 118"/>
          <p:cNvSpPr/>
          <p:nvPr/>
        </p:nvSpPr>
        <p:spPr>
          <a:xfrm>
            <a:off x="527071" y="5005369"/>
            <a:ext cx="3935833" cy="563487"/>
          </a:xfrm>
          <a:prstGeom prst="chevron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Speed estimation &amp; turn detection</a:t>
            </a:r>
            <a:endParaRPr lang="en-US" altLang="zh-TW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2" name="＞形箭號 121"/>
          <p:cNvSpPr/>
          <p:nvPr/>
        </p:nvSpPr>
        <p:spPr>
          <a:xfrm>
            <a:off x="4857749" y="5005634"/>
            <a:ext cx="4062525" cy="563487"/>
          </a:xfrm>
          <a:prstGeom prst="chevron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Trajectory classification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04" t="80219" r="58947" b="5430"/>
          <a:stretch/>
        </p:blipFill>
        <p:spPr>
          <a:xfrm>
            <a:off x="527071" y="5604481"/>
            <a:ext cx="3046200" cy="11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93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0" grpId="1"/>
      <p:bldP spid="61" grpId="0"/>
      <p:bldP spid="61" grpId="1"/>
      <p:bldP spid="64" grpId="0"/>
      <p:bldP spid="31" grpId="0"/>
      <p:bldP spid="1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122" name="Picture 2" descr="C:\IIT\TA_Smartphone\Material_Romit\activity_Gesture_smartphone\carsafe\images\pic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9013" y="1549050"/>
            <a:ext cx="8116887" cy="4638675"/>
          </a:xfrm>
          <a:prstGeom prst="rect">
            <a:avLst/>
          </a:prstGeom>
          <a:noFill/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altLang="zh-TW" sz="4000" dirty="0" smtClean="0">
                <a:solidFill>
                  <a:schemeClr val="bg2">
                    <a:lumMod val="40000"/>
                    <a:lumOff val="60000"/>
                  </a:schemeClr>
                </a:solidFill>
                <a:ea typeface="Adobe Gothic Std B" pitchFamily="34" charset="-128"/>
              </a:rPr>
              <a:t>Car</a:t>
            </a:r>
            <a:r>
              <a:rPr lang="en-US" altLang="zh-TW" sz="4000" dirty="0" smtClean="0">
                <a:solidFill>
                  <a:schemeClr val="bg2">
                    <a:lumMod val="40000"/>
                    <a:lumOff val="60000"/>
                  </a:schemeClr>
                </a:solidFill>
                <a:ea typeface="Adobe Gothic Std B" pitchFamily="34" charset="-128"/>
              </a:rPr>
              <a:t> </a:t>
            </a:r>
            <a:r>
              <a:rPr lang="en-US" altLang="zh-TW" sz="4000" dirty="0">
                <a:solidFill>
                  <a:schemeClr val="bg2">
                    <a:lumMod val="40000"/>
                    <a:lumOff val="60000"/>
                  </a:schemeClr>
                </a:solidFill>
                <a:ea typeface="Adobe Gothic Std B" pitchFamily="34" charset="-128"/>
              </a:rPr>
              <a:t>classification </a:t>
            </a:r>
            <a:r>
              <a:rPr lang="en-US" altLang="zh-TW" sz="4000" dirty="0" smtClean="0">
                <a:solidFill>
                  <a:schemeClr val="bg2">
                    <a:lumMod val="40000"/>
                    <a:lumOff val="60000"/>
                  </a:schemeClr>
                </a:solidFill>
                <a:ea typeface="Adobe Gothic Std B" pitchFamily="34" charset="-128"/>
              </a:rPr>
              <a:t>pipeline</a:t>
            </a:r>
            <a:endParaRPr lang="en-US" altLang="zh-TW" sz="4000" dirty="0">
              <a:solidFill>
                <a:schemeClr val="bg2">
                  <a:lumMod val="40000"/>
                  <a:lumOff val="60000"/>
                </a:schemeClr>
              </a:solidFill>
              <a:ea typeface="Adobe Gothic Std B" pitchFamily="34" charset="-128"/>
            </a:endParaRPr>
          </a:p>
          <a:p>
            <a:pPr algn="l"/>
            <a:endParaRPr lang="en-US" altLang="zh-TW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The Overview of </a:t>
            </a:r>
            <a:r>
              <a:rPr lang="en-US" altLang="zh-TW" dirty="0" err="1" smtClean="0"/>
              <a:t>CarSafe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934714" y="2993430"/>
            <a:ext cx="5406359" cy="1800000"/>
          </a:xfrm>
          <a:prstGeom prst="rect">
            <a:avLst/>
          </a:prstGeom>
          <a:solidFill>
            <a:schemeClr val="bg1">
              <a:lumMod val="95000"/>
              <a:lumOff val="5000"/>
              <a:alpha val="50196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939593" y="5406550"/>
            <a:ext cx="3304147" cy="332974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context-driven</a:t>
            </a:r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camera</a:t>
            </a:r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switching</a:t>
            </a:r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TW" altLang="en-US" dirty="0">
              <a:solidFill>
                <a:schemeClr val="bg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11861" y="1585399"/>
            <a:ext cx="4500000" cy="324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user</a:t>
            </a:r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interface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211859" y="2253843"/>
            <a:ext cx="4500000" cy="324000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dangerous driving event engine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007833" y="6159735"/>
            <a:ext cx="1368000" cy="612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front-facing</a:t>
            </a:r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camera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794417" y="6151501"/>
            <a:ext cx="1368000" cy="612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back-facing</a:t>
            </a:r>
            <a:r>
              <a:rPr lang="en-US" altLang="zh-TW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camera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直線單箭頭接點 9"/>
          <p:cNvCxnSpPr>
            <a:stCxn id="6" idx="2"/>
            <a:endCxn id="7" idx="0"/>
          </p:cNvCxnSpPr>
          <p:nvPr/>
        </p:nvCxnSpPr>
        <p:spPr>
          <a:xfrm flipH="1">
            <a:off x="4461859" y="1909399"/>
            <a:ext cx="2" cy="344444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4485273" y="1783164"/>
            <a:ext cx="2887700" cy="575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dangerous driving conditions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535195" y="6138890"/>
            <a:ext cx="1692000" cy="612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GPS, </a:t>
            </a:r>
            <a:r>
              <a:rPr lang="en-US" altLang="zh-TW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accel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, gyro &amp; compass 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196809" y="2600300"/>
            <a:ext cx="1445505" cy="326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car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events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774235" y="3501589"/>
            <a:ext cx="2844000" cy="324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driver</a:t>
            </a:r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classification</a:t>
            </a:r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pipeline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653337" y="3924783"/>
            <a:ext cx="2844000" cy="324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road</a:t>
            </a:r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classification</a:t>
            </a:r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pipeline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1928750" y="2979782"/>
            <a:ext cx="3033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multicore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computation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planner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561876" y="4348894"/>
            <a:ext cx="2520000" cy="324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car</a:t>
            </a:r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classification</a:t>
            </a:r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pipeline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直線單箭頭接點 17"/>
          <p:cNvCxnSpPr/>
          <p:nvPr/>
        </p:nvCxnSpPr>
        <p:spPr>
          <a:xfrm flipH="1">
            <a:off x="6478094" y="4692637"/>
            <a:ext cx="0" cy="1404000"/>
          </a:xfrm>
          <a:prstGeom prst="straightConnector1">
            <a:avLst/>
          </a:prstGeom>
          <a:ln>
            <a:solidFill>
              <a:schemeClr val="bg1">
                <a:lumMod val="85000"/>
                <a:lumOff val="15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>
            <a:off x="4478417" y="5741958"/>
            <a:ext cx="0" cy="396000"/>
          </a:xfrm>
          <a:prstGeom prst="straightConnector1">
            <a:avLst/>
          </a:prstGeom>
          <a:ln>
            <a:solidFill>
              <a:schemeClr val="bg1">
                <a:lumMod val="85000"/>
                <a:lumOff val="15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>
            <a:off x="2700209" y="5750070"/>
            <a:ext cx="0" cy="396000"/>
          </a:xfrm>
          <a:prstGeom prst="straightConnector1">
            <a:avLst/>
          </a:prstGeom>
          <a:ln>
            <a:solidFill>
              <a:schemeClr val="bg1">
                <a:lumMod val="85000"/>
                <a:lumOff val="15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>
            <a:off x="2691833" y="2582311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 flipH="1">
            <a:off x="4453374" y="2586389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/>
          <p:cNvCxnSpPr/>
          <p:nvPr/>
        </p:nvCxnSpPr>
        <p:spPr>
          <a:xfrm flipH="1">
            <a:off x="6176237" y="2586389"/>
            <a:ext cx="1" cy="36000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肘形接點 24"/>
          <p:cNvCxnSpPr>
            <a:endCxn id="15" idx="1"/>
          </p:cNvCxnSpPr>
          <p:nvPr/>
        </p:nvCxnSpPr>
        <p:spPr>
          <a:xfrm rot="5400000" flipH="1" flipV="1">
            <a:off x="2407283" y="4160497"/>
            <a:ext cx="1319767" cy="1172341"/>
          </a:xfrm>
          <a:prstGeom prst="bentConnector2">
            <a:avLst/>
          </a:prstGeom>
          <a:ln>
            <a:solidFill>
              <a:schemeClr val="bg1">
                <a:lumMod val="85000"/>
                <a:lumOff val="15000"/>
              </a:schemeClr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肘形接點 25"/>
          <p:cNvCxnSpPr/>
          <p:nvPr/>
        </p:nvCxnSpPr>
        <p:spPr>
          <a:xfrm rot="5400000" flipH="1" flipV="1">
            <a:off x="1758645" y="4385938"/>
            <a:ext cx="1728000" cy="283302"/>
          </a:xfrm>
          <a:prstGeom prst="bentConnector2">
            <a:avLst/>
          </a:prstGeom>
          <a:ln>
            <a:solidFill>
              <a:schemeClr val="bg1">
                <a:lumMod val="85000"/>
                <a:lumOff val="15000"/>
              </a:schemeClr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2708175" y="2629631"/>
            <a:ext cx="1296000" cy="28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driver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states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446512" y="2637640"/>
            <a:ext cx="1620000" cy="275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road</a:t>
            </a:r>
            <a:r>
              <a:rPr lang="en-US" altLang="zh-TW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conditions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9" name="直線單箭頭接點 28"/>
          <p:cNvCxnSpPr/>
          <p:nvPr/>
        </p:nvCxnSpPr>
        <p:spPr>
          <a:xfrm flipH="1" flipV="1">
            <a:off x="3966449" y="4260037"/>
            <a:ext cx="0" cy="1152000"/>
          </a:xfrm>
          <a:prstGeom prst="straightConnector1">
            <a:avLst/>
          </a:prstGeom>
          <a:ln>
            <a:solidFill>
              <a:schemeClr val="bg1">
                <a:lumMod val="85000"/>
                <a:lumOff val="15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3335856" y="4944446"/>
            <a:ext cx="1566801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lane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proximity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575786" y="4943882"/>
            <a:ext cx="1836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front/back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images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431471" y="5263679"/>
            <a:ext cx="1078662" cy="6445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sensor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readings</a:t>
            </a:r>
            <a:r>
              <a:rPr lang="zh-TW" altLang="en-US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zh-TW" dirty="0">
              <a:solidFill>
                <a:schemeClr val="tx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2706465" y="5815358"/>
            <a:ext cx="1393561" cy="2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front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images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486951" y="5813660"/>
            <a:ext cx="1387362" cy="2176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back images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6" name="肘形接點 35"/>
          <p:cNvCxnSpPr>
            <a:endCxn id="5" idx="3"/>
          </p:cNvCxnSpPr>
          <p:nvPr/>
        </p:nvCxnSpPr>
        <p:spPr>
          <a:xfrm rot="5400000">
            <a:off x="5037185" y="4874046"/>
            <a:ext cx="905546" cy="492436"/>
          </a:xfrm>
          <a:prstGeom prst="bentConnector2">
            <a:avLst/>
          </a:prstGeom>
          <a:ln>
            <a:solidFill>
              <a:schemeClr val="bg1">
                <a:lumMod val="85000"/>
                <a:lumOff val="15000"/>
              </a:schemeClr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/>
          <p:cNvSpPr/>
          <p:nvPr/>
        </p:nvSpPr>
        <p:spPr>
          <a:xfrm>
            <a:off x="4834717" y="4944446"/>
            <a:ext cx="1611829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blind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spot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hints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標題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altLang="zh-TW" sz="24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CarSafe</a:t>
            </a:r>
            <a:r>
              <a:rPr lang="en-US" altLang="zh-TW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architecture </a:t>
            </a:r>
          </a:p>
          <a:p>
            <a:pPr algn="l"/>
            <a:r>
              <a:rPr lang="en-US" altLang="zh-TW" sz="4000" dirty="0"/>
              <a:t>Dangerous driving event engine</a:t>
            </a:r>
            <a:endParaRPr lang="en-US" altLang="zh-TW" sz="4000" dirty="0">
              <a:solidFill>
                <a:schemeClr val="tx1"/>
              </a:solidFill>
              <a:ea typeface="Adobe Gothic Std B" pitchFamily="34" charset="-128"/>
            </a:endParaRPr>
          </a:p>
        </p:txBody>
      </p:sp>
      <p:cxnSp>
        <p:nvCxnSpPr>
          <p:cNvPr id="38" name="直線單箭頭接點 37"/>
          <p:cNvCxnSpPr/>
          <p:nvPr/>
        </p:nvCxnSpPr>
        <p:spPr>
          <a:xfrm flipH="1">
            <a:off x="4461859" y="1245280"/>
            <a:ext cx="2" cy="344444"/>
          </a:xfrm>
          <a:prstGeom prst="straightConnector1">
            <a:avLst/>
          </a:prstGeom>
          <a:ln>
            <a:solidFill>
              <a:schemeClr val="bg1">
                <a:lumMod val="85000"/>
                <a:lumOff val="15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 38"/>
          <p:cNvSpPr/>
          <p:nvPr/>
        </p:nvSpPr>
        <p:spPr>
          <a:xfrm>
            <a:off x="4485273" y="1119045"/>
            <a:ext cx="2887700" cy="575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alerts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1570849" y="1120689"/>
            <a:ext cx="5934347" cy="5652690"/>
            <a:chOff x="7637489" y="1182308"/>
            <a:chExt cx="5934347" cy="5652690"/>
          </a:xfrm>
        </p:grpSpPr>
        <p:sp>
          <p:nvSpPr>
            <p:cNvPr id="74" name="矩形 73"/>
            <p:cNvSpPr/>
            <p:nvPr/>
          </p:nvSpPr>
          <p:spPr>
            <a:xfrm>
              <a:off x="7996417" y="3056693"/>
              <a:ext cx="5406359" cy="1800000"/>
            </a:xfrm>
            <a:prstGeom prst="rect">
              <a:avLst/>
            </a:prstGeom>
            <a:solidFill>
              <a:srgbClr val="8EB4E3">
                <a:alpha val="50196"/>
              </a:srgb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75" name="矩形 74"/>
            <p:cNvSpPr/>
            <p:nvPr/>
          </p:nvSpPr>
          <p:spPr>
            <a:xfrm>
              <a:off x="8001296" y="5469813"/>
              <a:ext cx="3304147" cy="332974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context-driven camera switching 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8273564" y="1648662"/>
              <a:ext cx="4500000" cy="32400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user interface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" name="矩形 77"/>
            <p:cNvSpPr/>
            <p:nvPr/>
          </p:nvSpPr>
          <p:spPr>
            <a:xfrm>
              <a:off x="8069536" y="6222998"/>
              <a:ext cx="1368000" cy="61200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front-facing camera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>
              <a:off x="9856120" y="6214764"/>
              <a:ext cx="1368000" cy="61200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back-facing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camera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" name="矩形 81"/>
            <p:cNvSpPr/>
            <p:nvPr/>
          </p:nvSpPr>
          <p:spPr>
            <a:xfrm>
              <a:off x="11596898" y="6202153"/>
              <a:ext cx="1692000" cy="61200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GPS, </a:t>
              </a:r>
              <a:r>
                <a:rPr lang="en-US" altLang="zh-TW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accel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, gyro &amp; compass 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矩形 83"/>
            <p:cNvSpPr/>
            <p:nvPr/>
          </p:nvSpPr>
          <p:spPr>
            <a:xfrm>
              <a:off x="8835938" y="3564852"/>
              <a:ext cx="2844000" cy="32400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driver classification pipeline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9715040" y="3988046"/>
              <a:ext cx="2844000" cy="32400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road classification pipeline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文字方塊 85"/>
            <p:cNvSpPr txBox="1"/>
            <p:nvPr/>
          </p:nvSpPr>
          <p:spPr>
            <a:xfrm>
              <a:off x="7990453" y="3043045"/>
              <a:ext cx="30331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>
                  <a:latin typeface="Times New Roman" pitchFamily="18" charset="0"/>
                  <a:cs typeface="Times New Roman" pitchFamily="18" charset="0"/>
                </a:rPr>
                <a:t>multicore</a:t>
              </a:r>
              <a:r>
                <a:rPr lang="en-US" altLang="zh-TW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TW" dirty="0">
                  <a:latin typeface="Times New Roman" pitchFamily="18" charset="0"/>
                  <a:cs typeface="Times New Roman" pitchFamily="18" charset="0"/>
                </a:rPr>
                <a:t>computation</a:t>
              </a:r>
              <a:r>
                <a:rPr lang="en-US" altLang="zh-TW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TW" dirty="0">
                  <a:latin typeface="Times New Roman" pitchFamily="18" charset="0"/>
                  <a:cs typeface="Times New Roman" pitchFamily="18" charset="0"/>
                </a:rPr>
                <a:t>planner</a:t>
              </a:r>
              <a:endParaRPr lang="zh-TW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矩形 86"/>
            <p:cNvSpPr/>
            <p:nvPr/>
          </p:nvSpPr>
          <p:spPr>
            <a:xfrm>
              <a:off x="10623579" y="4412157"/>
              <a:ext cx="2520000" cy="32400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car classification pipeline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8" name="直線單箭頭接點 87"/>
            <p:cNvCxnSpPr/>
            <p:nvPr/>
          </p:nvCxnSpPr>
          <p:spPr>
            <a:xfrm flipH="1">
              <a:off x="12539797" y="4755900"/>
              <a:ext cx="0" cy="1404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單箭頭接點 88"/>
            <p:cNvCxnSpPr/>
            <p:nvPr/>
          </p:nvCxnSpPr>
          <p:spPr>
            <a:xfrm>
              <a:off x="10540120" y="5805221"/>
              <a:ext cx="0" cy="396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單箭頭接點 89"/>
            <p:cNvCxnSpPr/>
            <p:nvPr/>
          </p:nvCxnSpPr>
          <p:spPr>
            <a:xfrm>
              <a:off x="8761912" y="5813333"/>
              <a:ext cx="0" cy="396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肘形接點 93"/>
            <p:cNvCxnSpPr>
              <a:endCxn id="85" idx="1"/>
            </p:cNvCxnSpPr>
            <p:nvPr/>
          </p:nvCxnSpPr>
          <p:spPr>
            <a:xfrm rot="5400000" flipH="1" flipV="1">
              <a:off x="8468986" y="4223760"/>
              <a:ext cx="1319767" cy="1172341"/>
            </a:xfrm>
            <a:prstGeom prst="bentConnector2">
              <a:avLst/>
            </a:prstGeom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肘形接點 94"/>
            <p:cNvCxnSpPr/>
            <p:nvPr/>
          </p:nvCxnSpPr>
          <p:spPr>
            <a:xfrm rot="5400000" flipH="1" flipV="1">
              <a:off x="7820348" y="4449201"/>
              <a:ext cx="1728000" cy="283302"/>
            </a:xfrm>
            <a:prstGeom prst="bentConnector2">
              <a:avLst/>
            </a:prstGeom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單箭頭接點 97"/>
            <p:cNvCxnSpPr/>
            <p:nvPr/>
          </p:nvCxnSpPr>
          <p:spPr>
            <a:xfrm flipH="1" flipV="1">
              <a:off x="10028152" y="4323300"/>
              <a:ext cx="0" cy="1152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矩形 98"/>
            <p:cNvSpPr/>
            <p:nvPr/>
          </p:nvSpPr>
          <p:spPr>
            <a:xfrm>
              <a:off x="9397559" y="5007709"/>
              <a:ext cx="1566801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lane</a:t>
              </a:r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proximity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0" name="矩形 99"/>
            <p:cNvSpPr/>
            <p:nvPr/>
          </p:nvSpPr>
          <p:spPr>
            <a:xfrm>
              <a:off x="7637489" y="5007145"/>
              <a:ext cx="1836000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front/back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images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1" name="矩形 100"/>
            <p:cNvSpPr/>
            <p:nvPr/>
          </p:nvSpPr>
          <p:spPr>
            <a:xfrm>
              <a:off x="12493174" y="5326942"/>
              <a:ext cx="1078662" cy="6445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sensor</a:t>
              </a:r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readings</a:t>
              </a:r>
              <a:r>
                <a:rPr lang="zh-TW" altLang="en-US" dirty="0">
                  <a:solidFill>
                    <a:schemeClr val="tx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altLang="zh-TW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2" name="矩形 101"/>
            <p:cNvSpPr/>
            <p:nvPr/>
          </p:nvSpPr>
          <p:spPr>
            <a:xfrm>
              <a:off x="8768168" y="5878621"/>
              <a:ext cx="1393561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front</a:t>
              </a:r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images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3" name="矩形 102"/>
            <p:cNvSpPr/>
            <p:nvPr/>
          </p:nvSpPr>
          <p:spPr>
            <a:xfrm>
              <a:off x="10548654" y="5876923"/>
              <a:ext cx="1387362" cy="2176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back images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04" name="肘形接點 103"/>
            <p:cNvCxnSpPr>
              <a:endCxn id="75" idx="3"/>
            </p:cNvCxnSpPr>
            <p:nvPr/>
          </p:nvCxnSpPr>
          <p:spPr>
            <a:xfrm rot="5400000">
              <a:off x="11098888" y="4937309"/>
              <a:ext cx="905546" cy="492436"/>
            </a:xfrm>
            <a:prstGeom prst="bentConnector2">
              <a:avLst/>
            </a:prstGeom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矩形 104"/>
            <p:cNvSpPr/>
            <p:nvPr/>
          </p:nvSpPr>
          <p:spPr>
            <a:xfrm>
              <a:off x="10896420" y="5007709"/>
              <a:ext cx="1611829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blind</a:t>
              </a:r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spot</a:t>
              </a:r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hints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06" name="直線單箭頭接點 105"/>
            <p:cNvCxnSpPr/>
            <p:nvPr/>
          </p:nvCxnSpPr>
          <p:spPr>
            <a:xfrm flipH="1">
              <a:off x="10523562" y="1308543"/>
              <a:ext cx="2" cy="344444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矩形 106"/>
            <p:cNvSpPr/>
            <p:nvPr/>
          </p:nvSpPr>
          <p:spPr>
            <a:xfrm>
              <a:off x="10546976" y="1182308"/>
              <a:ext cx="2887700" cy="5750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alerts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453793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6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38" t="7394" r="15666" b="8287"/>
          <a:stretch/>
        </p:blipFill>
        <p:spPr>
          <a:xfrm>
            <a:off x="1842560" y="5338879"/>
            <a:ext cx="1842529" cy="1512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Dangerous Driving Event Engine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zh-TW" sz="1800" dirty="0" smtClean="0"/>
              <a:t>Drowsy Driving</a:t>
            </a:r>
          </a:p>
          <a:p>
            <a:pPr lvl="1"/>
            <a:r>
              <a:rPr lang="en-US" altLang="zh-TW" sz="1600" dirty="0" smtClean="0"/>
              <a:t>Measuring </a:t>
            </a:r>
            <a:r>
              <a:rPr lang="en-US" altLang="zh-TW" sz="1600" dirty="0"/>
              <a:t>alertness, </a:t>
            </a:r>
            <a:r>
              <a:rPr lang="en-US" altLang="zh-TW" sz="1600" dirty="0" err="1">
                <a:solidFill>
                  <a:srgbClr val="FF0000"/>
                </a:solidFill>
              </a:rPr>
              <a:t>PER</a:t>
            </a:r>
            <a:r>
              <a:rPr lang="en-US" altLang="zh-TW" sz="1600" dirty="0" err="1"/>
              <a:t>centage</a:t>
            </a:r>
            <a:r>
              <a:rPr lang="en-US" altLang="zh-TW" sz="1600" dirty="0"/>
              <a:t> of </a:t>
            </a:r>
            <a:r>
              <a:rPr lang="en-US" altLang="zh-TW" sz="1600" dirty="0" err="1">
                <a:solidFill>
                  <a:srgbClr val="FF0000"/>
                </a:solidFill>
              </a:rPr>
              <a:t>CLOS</a:t>
            </a:r>
            <a:r>
              <a:rPr lang="en-US" altLang="zh-TW" sz="1600" dirty="0" err="1"/>
              <a:t>ure</a:t>
            </a:r>
            <a:r>
              <a:rPr lang="en-US" altLang="zh-TW" sz="1600" dirty="0"/>
              <a:t> of the eyelid (</a:t>
            </a:r>
            <a:r>
              <a:rPr lang="en-US" altLang="zh-TW" sz="1600" dirty="0">
                <a:latin typeface="Courier New" pitchFamily="49" charset="0"/>
                <a:cs typeface="Courier New" pitchFamily="49" charset="0"/>
              </a:rPr>
              <a:t>PERCLOS</a:t>
            </a:r>
            <a:r>
              <a:rPr lang="en-US" altLang="zh-TW" sz="1600" dirty="0"/>
              <a:t>), and declares the driver “drowsy” if </a:t>
            </a:r>
            <a:r>
              <a:rPr lang="en-US" altLang="zh-TW" sz="1600" dirty="0">
                <a:latin typeface="Courier New" pitchFamily="49" charset="0"/>
                <a:cs typeface="Courier New" pitchFamily="49" charset="0"/>
              </a:rPr>
              <a:t>PERCLOS</a:t>
            </a:r>
            <a:r>
              <a:rPr lang="en-US" altLang="zh-TW" sz="1600" dirty="0"/>
              <a:t> exceeds a threshold</a:t>
            </a:r>
            <a:endParaRPr lang="en-US" altLang="zh-TW" sz="1800" dirty="0"/>
          </a:p>
          <a:p>
            <a:r>
              <a:rPr lang="en-US" altLang="zh-TW" sz="1800" dirty="0"/>
              <a:t>Inattentive </a:t>
            </a:r>
            <a:r>
              <a:rPr lang="en-US" altLang="zh-TW" sz="1800" dirty="0" smtClean="0"/>
              <a:t>Driving</a:t>
            </a:r>
          </a:p>
          <a:p>
            <a:pPr lvl="1"/>
            <a:r>
              <a:rPr lang="en-US" altLang="zh-TW" sz="1600" dirty="0" smtClean="0"/>
              <a:t>Not </a:t>
            </a:r>
            <a:r>
              <a:rPr lang="en-US" altLang="zh-TW" sz="1600" dirty="0"/>
              <a:t>facing forward for longer than </a:t>
            </a:r>
            <a:r>
              <a:rPr lang="en-US" altLang="zh-TW" sz="1600" dirty="0" smtClean="0"/>
              <a:t>3 seconds while the </a:t>
            </a:r>
            <a:r>
              <a:rPr lang="en-US" altLang="zh-TW" sz="1600" dirty="0"/>
              <a:t>car is moving forward</a:t>
            </a:r>
          </a:p>
          <a:p>
            <a:r>
              <a:rPr lang="en-US" altLang="zh-TW" sz="1800" dirty="0" smtClean="0"/>
              <a:t>Tailgating</a:t>
            </a:r>
          </a:p>
          <a:p>
            <a:pPr lvl="1"/>
            <a:r>
              <a:rPr lang="en-US" altLang="zh-TW" sz="1600" dirty="0"/>
              <a:t>T</a:t>
            </a:r>
            <a:r>
              <a:rPr lang="en-US" altLang="zh-TW" sz="1600" dirty="0" smtClean="0"/>
              <a:t>he </a:t>
            </a:r>
            <a:r>
              <a:rPr lang="en-US" altLang="zh-TW" sz="1600" dirty="0"/>
              <a:t>safe </a:t>
            </a:r>
            <a:r>
              <a:rPr lang="en-US" altLang="zh-TW" sz="1600" dirty="0" smtClean="0"/>
              <a:t>following distance </a:t>
            </a:r>
            <a:r>
              <a:rPr lang="en-US" altLang="zh-TW" sz="1600" dirty="0"/>
              <a:t>is not respected for a period longer </a:t>
            </a:r>
            <a:r>
              <a:rPr lang="en-US" altLang="zh-TW" sz="1600" dirty="0" smtClean="0"/>
              <a:t>than 3 seconds</a:t>
            </a:r>
            <a:endParaRPr lang="en-US" altLang="zh-TW" sz="1600" dirty="0"/>
          </a:p>
          <a:p>
            <a:r>
              <a:rPr lang="en-US" altLang="zh-TW" sz="1800" dirty="0" smtClean="0"/>
              <a:t>Lane Weaving </a:t>
            </a:r>
            <a:r>
              <a:rPr lang="en-US" altLang="zh-TW" sz="1800" dirty="0"/>
              <a:t>and </a:t>
            </a:r>
            <a:r>
              <a:rPr lang="en-US" altLang="zh-TW" sz="1800" dirty="0" smtClean="0"/>
              <a:t>Drifting</a:t>
            </a:r>
          </a:p>
          <a:p>
            <a:pPr lvl="1"/>
            <a:r>
              <a:rPr lang="en-US" altLang="zh-TW" sz="1600" dirty="0" smtClean="0"/>
              <a:t>The classifier infers lane weaving continuously for </a:t>
            </a:r>
            <a:r>
              <a:rPr lang="en-US" altLang="zh-TW" sz="1600" dirty="0"/>
              <a:t>longer than </a:t>
            </a:r>
            <a:r>
              <a:rPr lang="en-US" altLang="zh-TW" sz="1600" dirty="0" smtClean="0"/>
              <a:t>2 seconds</a:t>
            </a:r>
          </a:p>
          <a:p>
            <a:r>
              <a:rPr lang="en-US" altLang="zh-TW" sz="1800" dirty="0" smtClean="0"/>
              <a:t>Careless Lane Change</a:t>
            </a:r>
          </a:p>
          <a:p>
            <a:pPr lvl="1"/>
            <a:r>
              <a:rPr lang="en-US" altLang="zh-TW" sz="1600" dirty="0" smtClean="0"/>
              <a:t>No </a:t>
            </a:r>
            <a:r>
              <a:rPr lang="en-US" altLang="zh-TW" sz="1600" dirty="0"/>
              <a:t>head turn corresponding to </a:t>
            </a:r>
            <a:r>
              <a:rPr lang="en-US" altLang="zh-TW" sz="1600" dirty="0" smtClean="0"/>
              <a:t>a lane </a:t>
            </a:r>
            <a:r>
              <a:rPr lang="en-US" altLang="zh-TW" sz="1600" dirty="0"/>
              <a:t>change </a:t>
            </a:r>
            <a:r>
              <a:rPr lang="en-US" altLang="zh-TW" sz="1600" dirty="0" smtClean="0"/>
              <a:t>event</a:t>
            </a:r>
            <a:endParaRPr lang="zh-TW" altLang="en-US" sz="1800" dirty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altLang="zh-TW" sz="3600" dirty="0" smtClean="0"/>
              <a:t>Dangerous driving </a:t>
            </a:r>
            <a:r>
              <a:rPr lang="en-US" altLang="zh-TW" sz="3600" dirty="0"/>
              <a:t>e</a:t>
            </a:r>
            <a:r>
              <a:rPr lang="en-US" altLang="zh-TW" sz="3600" dirty="0" smtClean="0"/>
              <a:t>vent </a:t>
            </a:r>
            <a:r>
              <a:rPr lang="en-US" altLang="zh-TW" sz="3600" dirty="0"/>
              <a:t>e</a:t>
            </a:r>
            <a:r>
              <a:rPr lang="en-US" altLang="zh-TW" sz="3600" dirty="0" smtClean="0"/>
              <a:t>ngine</a:t>
            </a:r>
            <a:endParaRPr lang="en-US" altLang="zh-TW" sz="3600" dirty="0">
              <a:solidFill>
                <a:schemeClr val="tx1"/>
              </a:solidFill>
              <a:ea typeface="Adobe Gothic Std B" pitchFamily="34" charset="-128"/>
              <a:cs typeface="+mj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1816" y="5336955"/>
            <a:ext cx="1841938" cy="153494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5336955"/>
            <a:ext cx="1833789" cy="1512000"/>
          </a:xfrm>
          <a:prstGeom prst="rect">
            <a:avLst/>
          </a:prstGeom>
        </p:spPr>
      </p:pic>
      <p:pic>
        <p:nvPicPr>
          <p:cNvPr id="8" name="Picture 2" descr="D:\Dropbox\Hsuan\畢業口試\論文格式\resources\tailgating-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673026" y="5336955"/>
            <a:ext cx="1831491" cy="153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331661" y="5333532"/>
            <a:ext cx="1811930" cy="1538371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10417" y="5327004"/>
            <a:ext cx="1832143" cy="246221"/>
          </a:xfrm>
          <a:prstGeom prst="rect">
            <a:avLst/>
          </a:prstGeom>
          <a:solidFill>
            <a:schemeClr val="bg1">
              <a:alpha val="58824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TW" sz="1600" dirty="0"/>
              <a:t>Drowsy driving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1833789" y="5335019"/>
            <a:ext cx="1832143" cy="246221"/>
          </a:xfrm>
          <a:prstGeom prst="rect">
            <a:avLst/>
          </a:prstGeom>
          <a:solidFill>
            <a:schemeClr val="bg1">
              <a:alpha val="58824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lvl="1" algn="ctr"/>
            <a:r>
              <a:rPr lang="en-US" altLang="zh-TW" sz="1600" dirty="0"/>
              <a:t>Inattentive </a:t>
            </a:r>
            <a:r>
              <a:rPr lang="en-US" altLang="zh-TW" sz="1600" dirty="0" smtClean="0"/>
              <a:t>driving</a:t>
            </a:r>
            <a:endParaRPr lang="en-US" altLang="zh-TW" sz="14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3665932" y="5327004"/>
            <a:ext cx="1832143" cy="246221"/>
          </a:xfrm>
          <a:prstGeom prst="rect">
            <a:avLst/>
          </a:prstGeom>
          <a:solidFill>
            <a:schemeClr val="bg1">
              <a:alpha val="58824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lvl="1" algn="ctr"/>
            <a:r>
              <a:rPr lang="en-US" altLang="zh-TW" sz="1600" dirty="0" smtClean="0"/>
              <a:t>Tailgating</a:t>
            </a:r>
            <a:endParaRPr lang="en-US" altLang="zh-TW" sz="14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496490" y="5335018"/>
            <a:ext cx="1832143" cy="246221"/>
          </a:xfrm>
          <a:prstGeom prst="rect">
            <a:avLst/>
          </a:prstGeom>
          <a:solidFill>
            <a:schemeClr val="bg1">
              <a:alpha val="58824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lvl="1" algn="ctr"/>
            <a:r>
              <a:rPr lang="en-US" altLang="zh-TW" sz="1600" dirty="0"/>
              <a:t>Lane </a:t>
            </a:r>
            <a:r>
              <a:rPr lang="en-US" altLang="zh-TW" sz="1600" dirty="0" smtClean="0"/>
              <a:t>weaving</a:t>
            </a:r>
            <a:endParaRPr lang="en-US" altLang="zh-TW" sz="14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7327797" y="5333533"/>
            <a:ext cx="1832143" cy="246221"/>
          </a:xfrm>
          <a:prstGeom prst="rect">
            <a:avLst/>
          </a:prstGeom>
          <a:solidFill>
            <a:schemeClr val="bg1">
              <a:alpha val="58824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lvl="1" algn="ctr"/>
            <a:r>
              <a:rPr lang="en-US" altLang="zh-TW" sz="1600" dirty="0"/>
              <a:t>Careless lane </a:t>
            </a:r>
            <a:r>
              <a:rPr lang="en-US" altLang="zh-TW" sz="1600" dirty="0" smtClean="0"/>
              <a:t>change</a:t>
            </a:r>
            <a:endParaRPr lang="en-US" altLang="zh-TW" sz="1600" dirty="0"/>
          </a:p>
        </p:txBody>
      </p:sp>
    </p:spTree>
    <p:extLst>
      <p:ext uri="{BB962C8B-B14F-4D97-AF65-F5344CB8AC3E}">
        <p14:creationId xmlns:p14="http://schemas.microsoft.com/office/powerpoint/2010/main" xmlns="" val="413475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The Overview of </a:t>
            </a:r>
            <a:r>
              <a:rPr lang="en-US" altLang="zh-TW" dirty="0" err="1" smtClean="0"/>
              <a:t>CarSafe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934714" y="2993430"/>
            <a:ext cx="5406359" cy="1800000"/>
          </a:xfrm>
          <a:prstGeom prst="rect">
            <a:avLst/>
          </a:prstGeom>
          <a:solidFill>
            <a:schemeClr val="bg1">
              <a:lumMod val="95000"/>
              <a:lumOff val="5000"/>
              <a:alpha val="50196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939593" y="5406550"/>
            <a:ext cx="3304147" cy="332974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context-driven camera switching 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11861" y="1585399"/>
            <a:ext cx="4500000" cy="324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user interface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211859" y="2253843"/>
            <a:ext cx="4500000" cy="324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dangerous driving event engine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007833" y="6159735"/>
            <a:ext cx="1368000" cy="612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front-facing camera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794417" y="6151501"/>
            <a:ext cx="1368000" cy="612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back-facing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camera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直線單箭頭接點 9"/>
          <p:cNvCxnSpPr>
            <a:stCxn id="6" idx="2"/>
            <a:endCxn id="7" idx="0"/>
          </p:cNvCxnSpPr>
          <p:nvPr/>
        </p:nvCxnSpPr>
        <p:spPr>
          <a:xfrm flipH="1">
            <a:off x="4461859" y="1909399"/>
            <a:ext cx="2" cy="344444"/>
          </a:xfrm>
          <a:prstGeom prst="straightConnector1">
            <a:avLst/>
          </a:prstGeom>
          <a:ln>
            <a:solidFill>
              <a:schemeClr val="bg1">
                <a:lumMod val="85000"/>
                <a:lumOff val="15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4485273" y="1783164"/>
            <a:ext cx="2887700" cy="575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dangerous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driving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conditions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535195" y="6138890"/>
            <a:ext cx="1692000" cy="612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GPS, </a:t>
            </a:r>
            <a:r>
              <a:rPr lang="en-US" altLang="zh-TW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accel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, gyro &amp; compass 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196809" y="2600300"/>
            <a:ext cx="1445505" cy="326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car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events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774235" y="3501589"/>
            <a:ext cx="2844000" cy="324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driver classification pipeline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653337" y="3924783"/>
            <a:ext cx="2844000" cy="324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road classification pipeline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1928750" y="2979782"/>
            <a:ext cx="3033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multicore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computation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planner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561876" y="4348894"/>
            <a:ext cx="2520000" cy="324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car classification pipeline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直線單箭頭接點 17"/>
          <p:cNvCxnSpPr/>
          <p:nvPr/>
        </p:nvCxnSpPr>
        <p:spPr>
          <a:xfrm flipH="1">
            <a:off x="6478094" y="4701181"/>
            <a:ext cx="0" cy="1404000"/>
          </a:xfrm>
          <a:prstGeom prst="straightConnector1">
            <a:avLst/>
          </a:prstGeom>
          <a:ln>
            <a:solidFill>
              <a:schemeClr val="bg1">
                <a:lumMod val="85000"/>
                <a:lumOff val="15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>
            <a:off x="4478417" y="5741958"/>
            <a:ext cx="0" cy="39600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>
            <a:off x="2700209" y="5750070"/>
            <a:ext cx="0" cy="39600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>
            <a:off x="2691833" y="2582311"/>
            <a:ext cx="0" cy="360000"/>
          </a:xfrm>
          <a:prstGeom prst="straightConnector1">
            <a:avLst/>
          </a:prstGeom>
          <a:ln>
            <a:solidFill>
              <a:schemeClr val="bg1">
                <a:lumMod val="85000"/>
                <a:lumOff val="15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 flipH="1">
            <a:off x="4453374" y="2586389"/>
            <a:ext cx="0" cy="360000"/>
          </a:xfrm>
          <a:prstGeom prst="straightConnector1">
            <a:avLst/>
          </a:prstGeom>
          <a:ln>
            <a:solidFill>
              <a:schemeClr val="bg1">
                <a:lumMod val="85000"/>
                <a:lumOff val="15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/>
          <p:cNvCxnSpPr/>
          <p:nvPr/>
        </p:nvCxnSpPr>
        <p:spPr>
          <a:xfrm flipH="1">
            <a:off x="6176237" y="2586389"/>
            <a:ext cx="1" cy="360000"/>
          </a:xfrm>
          <a:prstGeom prst="straightConnector1">
            <a:avLst/>
          </a:prstGeom>
          <a:ln>
            <a:solidFill>
              <a:schemeClr val="bg1">
                <a:lumMod val="85000"/>
                <a:lumOff val="15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肘形接點 24"/>
          <p:cNvCxnSpPr>
            <a:endCxn id="15" idx="1"/>
          </p:cNvCxnSpPr>
          <p:nvPr/>
        </p:nvCxnSpPr>
        <p:spPr>
          <a:xfrm rot="5400000" flipH="1" flipV="1">
            <a:off x="2407283" y="4160497"/>
            <a:ext cx="1319767" cy="1172341"/>
          </a:xfrm>
          <a:prstGeom prst="bentConnector2">
            <a:avLst/>
          </a:prstGeom>
          <a:ln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肘形接點 25"/>
          <p:cNvCxnSpPr/>
          <p:nvPr/>
        </p:nvCxnSpPr>
        <p:spPr>
          <a:xfrm rot="5400000" flipH="1" flipV="1">
            <a:off x="1758645" y="4385938"/>
            <a:ext cx="1728000" cy="283302"/>
          </a:xfrm>
          <a:prstGeom prst="bentConnector2">
            <a:avLst/>
          </a:prstGeom>
          <a:ln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2708175" y="2629631"/>
            <a:ext cx="1296000" cy="28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driver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states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446512" y="2637640"/>
            <a:ext cx="1620000" cy="275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road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conditions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9" name="直線單箭頭接點 28"/>
          <p:cNvCxnSpPr/>
          <p:nvPr/>
        </p:nvCxnSpPr>
        <p:spPr>
          <a:xfrm flipH="1" flipV="1">
            <a:off x="3966449" y="4260037"/>
            <a:ext cx="0" cy="1152000"/>
          </a:xfrm>
          <a:prstGeom prst="straightConnector1">
            <a:avLst/>
          </a:prstGeom>
          <a:ln>
            <a:solidFill>
              <a:schemeClr val="bg1">
                <a:lumMod val="85000"/>
                <a:lumOff val="15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3335856" y="4944446"/>
            <a:ext cx="1566801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lane</a:t>
            </a:r>
            <a:r>
              <a:rPr lang="en-US" altLang="zh-TW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proximity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575786" y="4943882"/>
            <a:ext cx="1836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front/back 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images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431471" y="5263679"/>
            <a:ext cx="1078662" cy="6445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sensor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readings</a:t>
            </a: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zh-TW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2706465" y="5815358"/>
            <a:ext cx="1393561" cy="2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front images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486951" y="5813660"/>
            <a:ext cx="1387362" cy="2176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back 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images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6" name="肘形接點 35"/>
          <p:cNvCxnSpPr>
            <a:endCxn id="5" idx="3"/>
          </p:cNvCxnSpPr>
          <p:nvPr/>
        </p:nvCxnSpPr>
        <p:spPr>
          <a:xfrm rot="5400000">
            <a:off x="5037185" y="4874046"/>
            <a:ext cx="905546" cy="492436"/>
          </a:xfrm>
          <a:prstGeom prst="bentConnector2">
            <a:avLst/>
          </a:prstGeom>
          <a:ln>
            <a:solidFill>
              <a:schemeClr val="bg1">
                <a:lumMod val="85000"/>
                <a:lumOff val="15000"/>
              </a:schemeClr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/>
          <p:cNvSpPr/>
          <p:nvPr/>
        </p:nvSpPr>
        <p:spPr>
          <a:xfrm>
            <a:off x="4834717" y="4944446"/>
            <a:ext cx="1611829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blind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spot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hints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標題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altLang="zh-TW" sz="24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CarSafe</a:t>
            </a:r>
            <a:r>
              <a:rPr lang="en-US" altLang="zh-TW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Architecture</a:t>
            </a:r>
          </a:p>
          <a:p>
            <a:pPr algn="l"/>
            <a:r>
              <a:rPr lang="en-US" altLang="zh-TW" sz="4000" dirty="0"/>
              <a:t>C</a:t>
            </a:r>
            <a:r>
              <a:rPr lang="en-US" altLang="zh-TW" sz="4000" dirty="0" smtClean="0"/>
              <a:t>ontext-driven </a:t>
            </a:r>
            <a:r>
              <a:rPr lang="en-US" altLang="zh-TW" sz="4000" dirty="0"/>
              <a:t>camera switching </a:t>
            </a:r>
            <a:endParaRPr lang="zh-TW" altLang="en-US" sz="4000" dirty="0"/>
          </a:p>
        </p:txBody>
      </p:sp>
      <p:cxnSp>
        <p:nvCxnSpPr>
          <p:cNvPr id="38" name="直線單箭頭接點 37"/>
          <p:cNvCxnSpPr/>
          <p:nvPr/>
        </p:nvCxnSpPr>
        <p:spPr>
          <a:xfrm flipH="1">
            <a:off x="4461859" y="1245280"/>
            <a:ext cx="2" cy="344444"/>
          </a:xfrm>
          <a:prstGeom prst="straightConnector1">
            <a:avLst/>
          </a:prstGeom>
          <a:ln>
            <a:solidFill>
              <a:schemeClr val="bg1">
                <a:lumMod val="85000"/>
                <a:lumOff val="15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 38"/>
          <p:cNvSpPr/>
          <p:nvPr/>
        </p:nvSpPr>
        <p:spPr>
          <a:xfrm>
            <a:off x="4485273" y="1119045"/>
            <a:ext cx="2887700" cy="575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alerts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1937371" y="1113054"/>
            <a:ext cx="5713564" cy="5652690"/>
            <a:chOff x="8068829" y="1199197"/>
            <a:chExt cx="5713564" cy="5652690"/>
          </a:xfrm>
        </p:grpSpPr>
        <p:sp>
          <p:nvSpPr>
            <p:cNvPr id="40" name="矩形 39"/>
            <p:cNvSpPr/>
            <p:nvPr/>
          </p:nvSpPr>
          <p:spPr>
            <a:xfrm>
              <a:off x="8074793" y="3073582"/>
              <a:ext cx="5406359" cy="1800000"/>
            </a:xfrm>
            <a:prstGeom prst="rect">
              <a:avLst/>
            </a:prstGeom>
            <a:solidFill>
              <a:srgbClr val="8EB4E3">
                <a:alpha val="50196"/>
              </a:srgb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8351940" y="1665551"/>
              <a:ext cx="4500000" cy="32400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user interface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8351938" y="2333995"/>
              <a:ext cx="4500000" cy="32400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dangerous driving event engine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8147912" y="6239887"/>
              <a:ext cx="1368000" cy="61200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front-facing camera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9934496" y="6231653"/>
              <a:ext cx="1368000" cy="61200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back-facing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camera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6" name="直線單箭頭接點 45"/>
            <p:cNvCxnSpPr>
              <a:stCxn id="42" idx="2"/>
              <a:endCxn id="43" idx="0"/>
            </p:cNvCxnSpPr>
            <p:nvPr/>
          </p:nvCxnSpPr>
          <p:spPr>
            <a:xfrm flipH="1">
              <a:off x="10601938" y="1989551"/>
              <a:ext cx="2" cy="344444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矩形 46"/>
            <p:cNvSpPr/>
            <p:nvPr/>
          </p:nvSpPr>
          <p:spPr>
            <a:xfrm>
              <a:off x="10625352" y="1863316"/>
              <a:ext cx="2887700" cy="5750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dangerous</a:t>
              </a:r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driving</a:t>
              </a:r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conditions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1675274" y="6219042"/>
              <a:ext cx="1692000" cy="61200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GPS, </a:t>
              </a:r>
              <a:r>
                <a:rPr lang="en-US" altLang="zh-TW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accel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, gyro &amp; compass 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12336888" y="2680452"/>
              <a:ext cx="1445505" cy="3260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car</a:t>
              </a:r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events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8914314" y="3581741"/>
              <a:ext cx="2844000" cy="32400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driver classification pipeline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9793416" y="4004935"/>
              <a:ext cx="2844000" cy="32400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road classification pipeline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文字方塊 51"/>
            <p:cNvSpPr txBox="1"/>
            <p:nvPr/>
          </p:nvSpPr>
          <p:spPr>
            <a:xfrm>
              <a:off x="8068829" y="3059934"/>
              <a:ext cx="30331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>
                  <a:latin typeface="Times New Roman" pitchFamily="18" charset="0"/>
                  <a:cs typeface="Times New Roman" pitchFamily="18" charset="0"/>
                </a:rPr>
                <a:t>multicore</a:t>
              </a:r>
              <a:r>
                <a:rPr lang="en-US" altLang="zh-TW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TW" dirty="0">
                  <a:latin typeface="Times New Roman" pitchFamily="18" charset="0"/>
                  <a:cs typeface="Times New Roman" pitchFamily="18" charset="0"/>
                </a:rPr>
                <a:t>computation</a:t>
              </a:r>
              <a:r>
                <a:rPr lang="en-US" altLang="zh-TW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TW" dirty="0">
                  <a:latin typeface="Times New Roman" pitchFamily="18" charset="0"/>
                  <a:cs typeface="Times New Roman" pitchFamily="18" charset="0"/>
                </a:rPr>
                <a:t>planner</a:t>
              </a:r>
              <a:endParaRPr lang="zh-TW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10701955" y="4429046"/>
              <a:ext cx="2520000" cy="32400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car classification pipeline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4" name="直線單箭頭接點 53"/>
            <p:cNvCxnSpPr/>
            <p:nvPr/>
          </p:nvCxnSpPr>
          <p:spPr>
            <a:xfrm flipH="1">
              <a:off x="12618173" y="4781333"/>
              <a:ext cx="0" cy="1404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單箭頭接點 56"/>
            <p:cNvCxnSpPr/>
            <p:nvPr/>
          </p:nvCxnSpPr>
          <p:spPr>
            <a:xfrm>
              <a:off x="8831912" y="2662463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單箭頭接點 57"/>
            <p:cNvCxnSpPr/>
            <p:nvPr/>
          </p:nvCxnSpPr>
          <p:spPr>
            <a:xfrm flipH="1">
              <a:off x="10593453" y="2666541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單箭頭接點 58"/>
            <p:cNvCxnSpPr/>
            <p:nvPr/>
          </p:nvCxnSpPr>
          <p:spPr>
            <a:xfrm flipH="1">
              <a:off x="12316316" y="2666541"/>
              <a:ext cx="1" cy="360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矩形 61"/>
            <p:cNvSpPr/>
            <p:nvPr/>
          </p:nvSpPr>
          <p:spPr>
            <a:xfrm>
              <a:off x="8848254" y="2709783"/>
              <a:ext cx="1296000" cy="2888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driver</a:t>
              </a:r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states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10586591" y="2717792"/>
              <a:ext cx="1620000" cy="2754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road</a:t>
              </a:r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conditions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4" name="直線單箭頭接點 63"/>
            <p:cNvCxnSpPr/>
            <p:nvPr/>
          </p:nvCxnSpPr>
          <p:spPr>
            <a:xfrm flipH="1" flipV="1">
              <a:off x="10106528" y="4340189"/>
              <a:ext cx="0" cy="1152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矩形 64"/>
            <p:cNvSpPr/>
            <p:nvPr/>
          </p:nvSpPr>
          <p:spPr>
            <a:xfrm>
              <a:off x="9475935" y="5024598"/>
              <a:ext cx="1566801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lane</a:t>
              </a:r>
              <a:r>
                <a:rPr lang="en-US" altLang="zh-TW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proximity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12571550" y="5343831"/>
              <a:ext cx="1078662" cy="6445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sensor</a:t>
              </a:r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readings</a:t>
              </a:r>
              <a:r>
                <a:rPr lang="zh-TW" altLang="en-US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0" name="肘形接點 69"/>
            <p:cNvCxnSpPr/>
            <p:nvPr/>
          </p:nvCxnSpPr>
          <p:spPr>
            <a:xfrm rot="5400000">
              <a:off x="11177264" y="4954198"/>
              <a:ext cx="905546" cy="492436"/>
            </a:xfrm>
            <a:prstGeom prst="bentConnector2">
              <a:avLst/>
            </a:prstGeom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矩形 70"/>
            <p:cNvSpPr/>
            <p:nvPr/>
          </p:nvSpPr>
          <p:spPr>
            <a:xfrm>
              <a:off x="10974796" y="5024598"/>
              <a:ext cx="1611829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blind</a:t>
              </a:r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spot</a:t>
              </a:r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hints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2" name="直線單箭頭接點 71"/>
            <p:cNvCxnSpPr/>
            <p:nvPr/>
          </p:nvCxnSpPr>
          <p:spPr>
            <a:xfrm flipH="1">
              <a:off x="10601938" y="1325432"/>
              <a:ext cx="2" cy="344444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矩形 72"/>
            <p:cNvSpPr/>
            <p:nvPr/>
          </p:nvSpPr>
          <p:spPr>
            <a:xfrm>
              <a:off x="10625352" y="1199197"/>
              <a:ext cx="2887700" cy="5750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alerts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770976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6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直線單箭頭接點 29"/>
          <p:cNvCxnSpPr/>
          <p:nvPr/>
        </p:nvCxnSpPr>
        <p:spPr>
          <a:xfrm flipV="1">
            <a:off x="728978" y="4634049"/>
            <a:ext cx="7662547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/>
          <p:cNvCxnSpPr/>
          <p:nvPr/>
        </p:nvCxnSpPr>
        <p:spPr>
          <a:xfrm>
            <a:off x="1343117" y="4645932"/>
            <a:ext cx="4896000" cy="0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altLang="zh-TW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Context-driven </a:t>
            </a:r>
            <a:r>
              <a:rPr lang="en-US" altLang="zh-TW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</a:t>
            </a:r>
            <a:r>
              <a:rPr lang="en-US" altLang="zh-TW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amera switching </a:t>
            </a:r>
          </a:p>
          <a:p>
            <a:pPr algn="l"/>
            <a:r>
              <a:rPr lang="en-US" altLang="zh-TW" sz="4000" dirty="0" smtClean="0"/>
              <a:t>Scheduled switching</a:t>
            </a:r>
            <a:endParaRPr lang="en-US" altLang="zh-TW" sz="4000" dirty="0"/>
          </a:p>
        </p:txBody>
      </p:sp>
      <p:sp>
        <p:nvSpPr>
          <p:cNvPr id="27" name="文字方塊 7"/>
          <p:cNvSpPr txBox="1"/>
          <p:nvPr/>
        </p:nvSpPr>
        <p:spPr>
          <a:xfrm>
            <a:off x="14986161" y="6842418"/>
            <a:ext cx="505725" cy="374246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TW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TW" altLang="zh-TW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等腰三角形 23"/>
          <p:cNvSpPr/>
          <p:nvPr/>
        </p:nvSpPr>
        <p:spPr>
          <a:xfrm rot="16200000">
            <a:off x="3734769" y="4244426"/>
            <a:ext cx="527416" cy="1619034"/>
          </a:xfrm>
          <a:prstGeom prst="triangle">
            <a:avLst/>
          </a:prstGeom>
          <a:solidFill>
            <a:srgbClr val="DC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cxnSp>
        <p:nvCxnSpPr>
          <p:cNvPr id="32" name="直線接點 31"/>
          <p:cNvCxnSpPr/>
          <p:nvPr/>
        </p:nvCxnSpPr>
        <p:spPr>
          <a:xfrm>
            <a:off x="728978" y="4642437"/>
            <a:ext cx="1687203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字方塊 33"/>
          <p:cNvSpPr txBox="1"/>
          <p:nvPr/>
        </p:nvSpPr>
        <p:spPr>
          <a:xfrm>
            <a:off x="8332372" y="4442954"/>
            <a:ext cx="803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+mj-lt"/>
              </a:rPr>
              <a:t>Time</a:t>
            </a:r>
            <a:endParaRPr lang="zh-TW" altLang="en-US" dirty="0">
              <a:latin typeface="+mj-lt"/>
            </a:endParaRPr>
          </a:p>
        </p:txBody>
      </p:sp>
      <p:cxnSp>
        <p:nvCxnSpPr>
          <p:cNvPr id="37" name="直線接點 36"/>
          <p:cNvCxnSpPr/>
          <p:nvPr/>
        </p:nvCxnSpPr>
        <p:spPr>
          <a:xfrm flipV="1">
            <a:off x="2417450" y="4646193"/>
            <a:ext cx="50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字方塊 37"/>
          <p:cNvSpPr txBox="1"/>
          <p:nvPr/>
        </p:nvSpPr>
        <p:spPr>
          <a:xfrm>
            <a:off x="7545998" y="6306860"/>
            <a:ext cx="1931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Switching delay</a:t>
            </a:r>
            <a:endParaRPr lang="zh-TW" altLang="en-US" dirty="0"/>
          </a:p>
        </p:txBody>
      </p:sp>
      <p:pic>
        <p:nvPicPr>
          <p:cNvPr id="39" name="圖片 3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8667" b="45200" l="59557" r="97936">
                        <a14:foregroundMark x1="64602" y1="34267" x2="95795" y2="34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841" t="24859" r="1776" b="60769"/>
          <a:stretch/>
        </p:blipFill>
        <p:spPr>
          <a:xfrm>
            <a:off x="3580434" y="4914801"/>
            <a:ext cx="1262863" cy="280198"/>
          </a:xfrm>
          <a:prstGeom prst="rect">
            <a:avLst/>
          </a:prstGeom>
        </p:spPr>
      </p:pic>
      <p:cxnSp>
        <p:nvCxnSpPr>
          <p:cNvPr id="42" name="直線接點 41"/>
          <p:cNvCxnSpPr/>
          <p:nvPr/>
        </p:nvCxnSpPr>
        <p:spPr>
          <a:xfrm flipV="1">
            <a:off x="5597411" y="4640048"/>
            <a:ext cx="2342433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接點 52"/>
          <p:cNvCxnSpPr/>
          <p:nvPr/>
        </p:nvCxnSpPr>
        <p:spPr>
          <a:xfrm flipV="1">
            <a:off x="5016652" y="4647328"/>
            <a:ext cx="576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等腰三角形 53"/>
          <p:cNvSpPr/>
          <p:nvPr/>
        </p:nvSpPr>
        <p:spPr>
          <a:xfrm rot="5400000">
            <a:off x="5210498" y="2872455"/>
            <a:ext cx="450084" cy="1271301"/>
          </a:xfrm>
          <a:prstGeom prst="triangle">
            <a:avLst/>
          </a:prstGeom>
          <a:solidFill>
            <a:srgbClr val="DC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pic>
        <p:nvPicPr>
          <p:cNvPr id="56" name="圖片 5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23571" b="91508" l="4963" r="44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95" t="24449" r="66700" b="45137"/>
          <a:stretch/>
        </p:blipFill>
        <p:spPr>
          <a:xfrm>
            <a:off x="5228067" y="3386037"/>
            <a:ext cx="498060" cy="567487"/>
          </a:xfrm>
          <a:prstGeom prst="rect">
            <a:avLst/>
          </a:prstGeom>
        </p:spPr>
      </p:pic>
      <p:pic>
        <p:nvPicPr>
          <p:cNvPr id="57" name="圖片 5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757" b="99568" l="0" r="99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21943" y="3039777"/>
            <a:ext cx="1129255" cy="1684774"/>
          </a:xfrm>
          <a:prstGeom prst="rect">
            <a:avLst/>
          </a:prstGeom>
        </p:spPr>
      </p:pic>
      <p:cxnSp>
        <p:nvCxnSpPr>
          <p:cNvPr id="59" name="直線接點 58"/>
          <p:cNvCxnSpPr/>
          <p:nvPr/>
        </p:nvCxnSpPr>
        <p:spPr>
          <a:xfrm>
            <a:off x="6928237" y="6496465"/>
            <a:ext cx="54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字方塊 60"/>
          <p:cNvSpPr txBox="1"/>
          <p:nvPr/>
        </p:nvSpPr>
        <p:spPr>
          <a:xfrm>
            <a:off x="7537289" y="5635606"/>
            <a:ext cx="1795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+mj-lt"/>
              </a:rPr>
              <a:t>Front camera </a:t>
            </a:r>
            <a:endParaRPr lang="zh-TW" altLang="en-US" dirty="0">
              <a:latin typeface="+mj-lt"/>
            </a:endParaRPr>
          </a:p>
        </p:txBody>
      </p:sp>
      <p:sp>
        <p:nvSpPr>
          <p:cNvPr id="63" name="文字方塊 62"/>
          <p:cNvSpPr txBox="1"/>
          <p:nvPr/>
        </p:nvSpPr>
        <p:spPr>
          <a:xfrm>
            <a:off x="7537289" y="5961838"/>
            <a:ext cx="1931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Back camera</a:t>
            </a:r>
            <a:endParaRPr lang="zh-TW" altLang="en-US" dirty="0"/>
          </a:p>
        </p:txBody>
      </p:sp>
      <p:cxnSp>
        <p:nvCxnSpPr>
          <p:cNvPr id="65" name="直線接點 64"/>
          <p:cNvCxnSpPr/>
          <p:nvPr/>
        </p:nvCxnSpPr>
        <p:spPr>
          <a:xfrm flipV="1">
            <a:off x="6915200" y="5823891"/>
            <a:ext cx="540000" cy="764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接點 66"/>
          <p:cNvCxnSpPr/>
          <p:nvPr/>
        </p:nvCxnSpPr>
        <p:spPr>
          <a:xfrm>
            <a:off x="6920138" y="6160152"/>
            <a:ext cx="540000" cy="0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文字方塊 7"/>
          <p:cNvSpPr txBox="1"/>
          <p:nvPr/>
        </p:nvSpPr>
        <p:spPr>
          <a:xfrm>
            <a:off x="3509168" y="4083663"/>
            <a:ext cx="523692" cy="45659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3200" i="1" dirty="0">
                <a:solidFill>
                  <a:schemeClr val="accent3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T</a:t>
            </a:r>
            <a:r>
              <a:rPr lang="en-US" altLang="zh-TW" sz="1600" i="1" dirty="0">
                <a:solidFill>
                  <a:schemeClr val="accent3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b</a:t>
            </a:r>
            <a:endParaRPr lang="zh-TW" altLang="zh-TW" sz="3200" dirty="0">
              <a:solidFill>
                <a:schemeClr val="accent3">
                  <a:lumMod val="7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1" name="文字方塊 7"/>
          <p:cNvSpPr txBox="1"/>
          <p:nvPr/>
        </p:nvSpPr>
        <p:spPr>
          <a:xfrm>
            <a:off x="1167154" y="4655458"/>
            <a:ext cx="523692" cy="45659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3200" i="1" dirty="0" err="1" smtClean="0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T</a:t>
            </a:r>
            <a:r>
              <a:rPr lang="en-US" altLang="zh-TW" sz="1600" i="1" dirty="0" err="1" smtClean="0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f</a:t>
            </a:r>
            <a:endParaRPr lang="zh-TW" altLang="zh-TW" sz="3200" dirty="0">
              <a:solidFill>
                <a:schemeClr val="accent6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4" name="文字方塊 7"/>
          <p:cNvSpPr txBox="1"/>
          <p:nvPr/>
        </p:nvSpPr>
        <p:spPr>
          <a:xfrm>
            <a:off x="6884805" y="4560999"/>
            <a:ext cx="523692" cy="45659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3200" i="1" dirty="0" err="1" smtClean="0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T</a:t>
            </a:r>
            <a:r>
              <a:rPr lang="en-US" altLang="zh-TW" sz="1600" i="1" dirty="0" err="1" smtClean="0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f</a:t>
            </a:r>
            <a:endParaRPr lang="zh-TW" altLang="zh-TW" sz="3200" dirty="0">
              <a:solidFill>
                <a:schemeClr val="accent6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48" name="圖片 4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64586" y="3218316"/>
            <a:ext cx="1064406" cy="87762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22789" y="1561387"/>
            <a:ext cx="36492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/>
              <a:t>Predict when to switch based on current context (</a:t>
            </a:r>
            <a:r>
              <a:rPr lang="en-US" altLang="zh-TW" sz="2000" i="1" dirty="0"/>
              <a:t>PERCLOS</a:t>
            </a:r>
            <a:r>
              <a:rPr lang="en-US" altLang="zh-TW" sz="2000" dirty="0"/>
              <a:t>, speed or following distance)</a:t>
            </a:r>
          </a:p>
        </p:txBody>
      </p:sp>
      <p:sp>
        <p:nvSpPr>
          <p:cNvPr id="49" name="等腰三角形 48"/>
          <p:cNvSpPr/>
          <p:nvPr/>
        </p:nvSpPr>
        <p:spPr>
          <a:xfrm rot="5400000">
            <a:off x="698280" y="2923472"/>
            <a:ext cx="450084" cy="1271301"/>
          </a:xfrm>
          <a:prstGeom prst="triangle">
            <a:avLst/>
          </a:prstGeom>
          <a:solidFill>
            <a:srgbClr val="DC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pic>
        <p:nvPicPr>
          <p:cNvPr id="50" name="圖片 4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23571" b="91508" l="4963" r="44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95" t="24449" r="66700" b="45137"/>
          <a:stretch/>
        </p:blipFill>
        <p:spPr>
          <a:xfrm>
            <a:off x="715849" y="3437054"/>
            <a:ext cx="498060" cy="567487"/>
          </a:xfrm>
          <a:prstGeom prst="rect">
            <a:avLst/>
          </a:prstGeom>
        </p:spPr>
      </p:pic>
      <p:pic>
        <p:nvPicPr>
          <p:cNvPr id="51" name="圖片 5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757" b="99568" l="0" r="99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9725" y="3090794"/>
            <a:ext cx="1129255" cy="1684774"/>
          </a:xfrm>
          <a:prstGeom prst="rect">
            <a:avLst/>
          </a:prstGeom>
        </p:spPr>
      </p:pic>
      <p:pic>
        <p:nvPicPr>
          <p:cNvPr id="52" name="圖片 5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757" b="99568" l="0" r="99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9206" y="4673611"/>
            <a:ext cx="1129255" cy="1684774"/>
          </a:xfrm>
          <a:prstGeom prst="rect">
            <a:avLst/>
          </a:prstGeom>
        </p:spPr>
      </p:pic>
      <p:cxnSp>
        <p:nvCxnSpPr>
          <p:cNvPr id="6" name="直線單箭頭接點 5"/>
          <p:cNvCxnSpPr/>
          <p:nvPr/>
        </p:nvCxnSpPr>
        <p:spPr>
          <a:xfrm flipV="1">
            <a:off x="2422464" y="2534149"/>
            <a:ext cx="0" cy="2125164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0866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8" grpId="0"/>
      <p:bldP spid="38" grpId="1"/>
      <p:bldP spid="54" grpId="0" animBg="1"/>
      <p:bldP spid="61" grpId="0"/>
      <p:bldP spid="61" grpId="1"/>
      <p:bldP spid="63" grpId="0"/>
      <p:bldP spid="70" grpId="0"/>
      <p:bldP spid="71" grpId="0"/>
      <p:bldP spid="74" grpId="0"/>
      <p:bldP spid="3" grpId="0"/>
      <p:bldP spid="4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直線單箭頭接點 29"/>
          <p:cNvCxnSpPr/>
          <p:nvPr/>
        </p:nvCxnSpPr>
        <p:spPr>
          <a:xfrm flipV="1">
            <a:off x="745149" y="4041623"/>
            <a:ext cx="7416000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接點 78"/>
          <p:cNvCxnSpPr/>
          <p:nvPr/>
        </p:nvCxnSpPr>
        <p:spPr>
          <a:xfrm flipV="1">
            <a:off x="2376037" y="4035159"/>
            <a:ext cx="73755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圖片 6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757" b="99568" l="0" r="99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5419" y="4111370"/>
            <a:ext cx="1129255" cy="168477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altLang="zh-TW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Context-driven </a:t>
            </a:r>
            <a:r>
              <a:rPr lang="en-US" altLang="zh-TW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</a:t>
            </a:r>
            <a:r>
              <a:rPr lang="en-US" altLang="zh-TW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amera switching  </a:t>
            </a:r>
          </a:p>
          <a:p>
            <a:pPr algn="l"/>
            <a:r>
              <a:rPr lang="en-US" altLang="zh-TW" sz="3600" dirty="0" smtClean="0"/>
              <a:t>Pre-emptive </a:t>
            </a:r>
            <a:r>
              <a:rPr lang="en-US" altLang="zh-TW" sz="3600" dirty="0"/>
              <a:t>switching </a:t>
            </a:r>
          </a:p>
        </p:txBody>
      </p:sp>
      <p:sp>
        <p:nvSpPr>
          <p:cNvPr id="27" name="文字方塊 7"/>
          <p:cNvSpPr txBox="1"/>
          <p:nvPr/>
        </p:nvSpPr>
        <p:spPr>
          <a:xfrm>
            <a:off x="14986161" y="6842418"/>
            <a:ext cx="505725" cy="374246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TW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TW" altLang="zh-TW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2" name="直線接點 31"/>
          <p:cNvCxnSpPr/>
          <p:nvPr/>
        </p:nvCxnSpPr>
        <p:spPr>
          <a:xfrm flipV="1">
            <a:off x="733019" y="4035729"/>
            <a:ext cx="1584000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/>
          <p:cNvCxnSpPr/>
          <p:nvPr/>
        </p:nvCxnSpPr>
        <p:spPr>
          <a:xfrm flipV="1">
            <a:off x="2804383" y="4027432"/>
            <a:ext cx="1917820" cy="4913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/>
          <p:cNvCxnSpPr/>
          <p:nvPr/>
        </p:nvCxnSpPr>
        <p:spPr>
          <a:xfrm flipV="1">
            <a:off x="2300383" y="4035928"/>
            <a:ext cx="50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41"/>
          <p:cNvCxnSpPr/>
          <p:nvPr/>
        </p:nvCxnSpPr>
        <p:spPr>
          <a:xfrm flipV="1">
            <a:off x="5247896" y="4036309"/>
            <a:ext cx="1980000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接點 52"/>
          <p:cNvCxnSpPr/>
          <p:nvPr/>
        </p:nvCxnSpPr>
        <p:spPr>
          <a:xfrm flipV="1">
            <a:off x="4718170" y="4036309"/>
            <a:ext cx="54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文字方塊 7"/>
          <p:cNvSpPr txBox="1"/>
          <p:nvPr/>
        </p:nvSpPr>
        <p:spPr>
          <a:xfrm>
            <a:off x="2779297" y="4105135"/>
            <a:ext cx="523692" cy="45659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3200" i="1" dirty="0">
                <a:solidFill>
                  <a:schemeClr val="accent3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T</a:t>
            </a:r>
            <a:r>
              <a:rPr lang="en-US" altLang="zh-TW" sz="1600" i="1" dirty="0">
                <a:solidFill>
                  <a:schemeClr val="accent3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b</a:t>
            </a:r>
            <a:endParaRPr lang="zh-TW" altLang="zh-TW" sz="3200" dirty="0">
              <a:solidFill>
                <a:schemeClr val="accent3">
                  <a:lumMod val="7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4" name="文字方塊 7"/>
          <p:cNvSpPr txBox="1"/>
          <p:nvPr/>
        </p:nvSpPr>
        <p:spPr>
          <a:xfrm>
            <a:off x="6655698" y="3469306"/>
            <a:ext cx="523692" cy="45659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3200" i="1" dirty="0" err="1" smtClean="0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T</a:t>
            </a:r>
            <a:r>
              <a:rPr lang="en-US" altLang="zh-TW" sz="1600" i="1" dirty="0" err="1" smtClean="0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f</a:t>
            </a:r>
            <a:endParaRPr lang="zh-TW" altLang="zh-TW" sz="3200" dirty="0">
              <a:solidFill>
                <a:schemeClr val="accent6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4" name="文字方塊 43"/>
          <p:cNvSpPr txBox="1"/>
          <p:nvPr/>
        </p:nvSpPr>
        <p:spPr>
          <a:xfrm>
            <a:off x="7545998" y="6306860"/>
            <a:ext cx="1931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Switching delay</a:t>
            </a:r>
            <a:endParaRPr lang="zh-TW" altLang="en-US" dirty="0"/>
          </a:p>
        </p:txBody>
      </p:sp>
      <p:cxnSp>
        <p:nvCxnSpPr>
          <p:cNvPr id="45" name="直線接點 44"/>
          <p:cNvCxnSpPr/>
          <p:nvPr/>
        </p:nvCxnSpPr>
        <p:spPr>
          <a:xfrm>
            <a:off x="6997289" y="6486190"/>
            <a:ext cx="54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字方塊 45"/>
          <p:cNvSpPr txBox="1"/>
          <p:nvPr/>
        </p:nvSpPr>
        <p:spPr>
          <a:xfrm>
            <a:off x="7537289" y="5635606"/>
            <a:ext cx="1795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Front camera </a:t>
            </a:r>
            <a:endParaRPr lang="zh-TW" altLang="en-US" dirty="0"/>
          </a:p>
        </p:txBody>
      </p:sp>
      <p:sp>
        <p:nvSpPr>
          <p:cNvPr id="47" name="文字方塊 46"/>
          <p:cNvSpPr txBox="1"/>
          <p:nvPr/>
        </p:nvSpPr>
        <p:spPr>
          <a:xfrm>
            <a:off x="7537289" y="5961838"/>
            <a:ext cx="1931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Back camera</a:t>
            </a:r>
            <a:endParaRPr lang="zh-TW" altLang="en-US" dirty="0"/>
          </a:p>
        </p:txBody>
      </p:sp>
      <p:cxnSp>
        <p:nvCxnSpPr>
          <p:cNvPr id="48" name="直線接點 47"/>
          <p:cNvCxnSpPr/>
          <p:nvPr/>
        </p:nvCxnSpPr>
        <p:spPr>
          <a:xfrm flipV="1">
            <a:off x="6984252" y="5813616"/>
            <a:ext cx="540000" cy="764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接點 48"/>
          <p:cNvCxnSpPr/>
          <p:nvPr/>
        </p:nvCxnSpPr>
        <p:spPr>
          <a:xfrm>
            <a:off x="6989190" y="6149877"/>
            <a:ext cx="540000" cy="0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字方塊 7"/>
          <p:cNvSpPr txBox="1"/>
          <p:nvPr/>
        </p:nvSpPr>
        <p:spPr>
          <a:xfrm>
            <a:off x="1880212" y="3482445"/>
            <a:ext cx="523692" cy="45659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3200" i="1" dirty="0" err="1" smtClean="0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T</a:t>
            </a:r>
            <a:r>
              <a:rPr lang="en-US" altLang="zh-TW" sz="1600" i="1" dirty="0" err="1" smtClean="0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f</a:t>
            </a:r>
            <a:endParaRPr lang="zh-TW" altLang="zh-TW" sz="3200" dirty="0">
              <a:solidFill>
                <a:schemeClr val="accent6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1" name="等腰三角形 50"/>
          <p:cNvSpPr/>
          <p:nvPr/>
        </p:nvSpPr>
        <p:spPr>
          <a:xfrm rot="5400000">
            <a:off x="784647" y="2329569"/>
            <a:ext cx="450084" cy="1271301"/>
          </a:xfrm>
          <a:prstGeom prst="triangle">
            <a:avLst/>
          </a:prstGeom>
          <a:solidFill>
            <a:srgbClr val="DC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2" name="圖片 5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23571" b="91508" l="4963" r="44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95" t="24449" r="66700" b="45137"/>
          <a:stretch/>
        </p:blipFill>
        <p:spPr>
          <a:xfrm>
            <a:off x="783166" y="2843151"/>
            <a:ext cx="498060" cy="567487"/>
          </a:xfrm>
          <a:prstGeom prst="rect">
            <a:avLst/>
          </a:prstGeom>
        </p:spPr>
      </p:pic>
      <p:pic>
        <p:nvPicPr>
          <p:cNvPr id="58" name="圖片 5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757" b="99568" l="0" r="99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7042" y="2496891"/>
            <a:ext cx="1129255" cy="1684774"/>
          </a:xfrm>
          <a:prstGeom prst="rect">
            <a:avLst/>
          </a:prstGeom>
        </p:spPr>
      </p:pic>
      <p:sp>
        <p:nvSpPr>
          <p:cNvPr id="66" name="等腰三角形 65"/>
          <p:cNvSpPr/>
          <p:nvPr/>
        </p:nvSpPr>
        <p:spPr>
          <a:xfrm rot="16200000">
            <a:off x="3970288" y="3697554"/>
            <a:ext cx="501343" cy="1785873"/>
          </a:xfrm>
          <a:prstGeom prst="triangle">
            <a:avLst/>
          </a:prstGeom>
          <a:solidFill>
            <a:srgbClr val="DC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pic>
        <p:nvPicPr>
          <p:cNvPr id="68" name="圖片 6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8667" b="45200" l="59557" r="97936">
                        <a14:foregroundMark x1="64602" y1="34267" x2="95795" y2="34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841" t="24859" r="1776" b="60769"/>
          <a:stretch/>
        </p:blipFill>
        <p:spPr>
          <a:xfrm>
            <a:off x="3884742" y="4406494"/>
            <a:ext cx="1283688" cy="284819"/>
          </a:xfrm>
          <a:prstGeom prst="rect">
            <a:avLst/>
          </a:prstGeom>
        </p:spPr>
      </p:pic>
      <p:cxnSp>
        <p:nvCxnSpPr>
          <p:cNvPr id="72" name="直線單箭頭接點 71"/>
          <p:cNvCxnSpPr/>
          <p:nvPr/>
        </p:nvCxnSpPr>
        <p:spPr>
          <a:xfrm flipH="1">
            <a:off x="2302659" y="4042551"/>
            <a:ext cx="0" cy="972000"/>
          </a:xfrm>
          <a:prstGeom prst="straightConnector1">
            <a:avLst/>
          </a:prstGeom>
          <a:ln>
            <a:prstDash val="dash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文字方塊 75"/>
          <p:cNvSpPr txBox="1"/>
          <p:nvPr/>
        </p:nvSpPr>
        <p:spPr>
          <a:xfrm>
            <a:off x="7319467" y="4036309"/>
            <a:ext cx="1737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Time</a:t>
            </a:r>
            <a:endParaRPr lang="zh-TW" altLang="en-US" dirty="0"/>
          </a:p>
        </p:txBody>
      </p:sp>
      <p:sp>
        <p:nvSpPr>
          <p:cNvPr id="39" name="等腰三角形 38"/>
          <p:cNvSpPr/>
          <p:nvPr/>
        </p:nvSpPr>
        <p:spPr>
          <a:xfrm rot="5400000">
            <a:off x="5524502" y="2259572"/>
            <a:ext cx="450084" cy="1271301"/>
          </a:xfrm>
          <a:prstGeom prst="triangle">
            <a:avLst/>
          </a:prstGeom>
          <a:solidFill>
            <a:srgbClr val="DC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" name="圖片 3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23571" b="91508" l="4963" r="44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95" t="24449" r="66700" b="45137"/>
          <a:stretch/>
        </p:blipFill>
        <p:spPr>
          <a:xfrm>
            <a:off x="5542071" y="2773154"/>
            <a:ext cx="498060" cy="567487"/>
          </a:xfrm>
          <a:prstGeom prst="rect">
            <a:avLst/>
          </a:prstGeom>
        </p:spPr>
      </p:pic>
      <p:pic>
        <p:nvPicPr>
          <p:cNvPr id="41" name="圖片 4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757" b="99568" l="0" r="99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1045" y="2447204"/>
            <a:ext cx="1129255" cy="1684774"/>
          </a:xfrm>
          <a:prstGeom prst="rect">
            <a:avLst/>
          </a:prstGeom>
        </p:spPr>
      </p:pic>
      <p:sp>
        <p:nvSpPr>
          <p:cNvPr id="43" name="文字方塊 42"/>
          <p:cNvSpPr txBox="1"/>
          <p:nvPr/>
        </p:nvSpPr>
        <p:spPr>
          <a:xfrm>
            <a:off x="1244167" y="4923793"/>
            <a:ext cx="1795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Pre-empted by a blind spot hint</a:t>
            </a:r>
            <a:endParaRPr lang="zh-TW" altLang="en-US" dirty="0"/>
          </a:p>
        </p:txBody>
      </p:sp>
      <p:pic>
        <p:nvPicPr>
          <p:cNvPr id="60" name="圖片 5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704060" y="4945938"/>
            <a:ext cx="1124799" cy="954981"/>
          </a:xfrm>
          <a:prstGeom prst="rect">
            <a:avLst/>
          </a:prstGeom>
        </p:spPr>
      </p:pic>
      <p:sp>
        <p:nvSpPr>
          <p:cNvPr id="38" name="文字方塊 37"/>
          <p:cNvSpPr txBox="1"/>
          <p:nvPr/>
        </p:nvSpPr>
        <p:spPr>
          <a:xfrm>
            <a:off x="457200" y="1673342"/>
            <a:ext cx="6319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Pre-empted by blind spot hints or lane proximity information</a:t>
            </a:r>
            <a:endParaRPr lang="zh-TW" altLang="en-US" dirty="0"/>
          </a:p>
        </p:txBody>
      </p:sp>
      <p:cxnSp>
        <p:nvCxnSpPr>
          <p:cNvPr id="35" name="直線單箭頭接點 34"/>
          <p:cNvCxnSpPr/>
          <p:nvPr/>
        </p:nvCxnSpPr>
        <p:spPr>
          <a:xfrm flipV="1">
            <a:off x="3093579" y="3044145"/>
            <a:ext cx="0" cy="932559"/>
          </a:xfrm>
          <a:prstGeom prst="straightConnector1">
            <a:avLst/>
          </a:prstGeom>
          <a:ln>
            <a:prstDash val="dash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字方塊 54"/>
          <p:cNvSpPr txBox="1"/>
          <p:nvPr/>
        </p:nvSpPr>
        <p:spPr>
          <a:xfrm>
            <a:off x="2243658" y="2347014"/>
            <a:ext cx="1742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Original switching point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169575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4" grpId="0"/>
      <p:bldP spid="44" grpId="0"/>
      <p:bldP spid="44" grpId="1"/>
      <p:bldP spid="46" grpId="0"/>
      <p:bldP spid="46" grpId="1"/>
      <p:bldP spid="47" grpId="0"/>
      <p:bldP spid="50" grpId="0"/>
      <p:bldP spid="51" grpId="0" animBg="1"/>
      <p:bldP spid="66" grpId="0" animBg="1"/>
      <p:bldP spid="39" grpId="0" animBg="1"/>
      <p:bldP spid="43" grpId="0"/>
      <p:bldP spid="38" grpId="0"/>
      <p:bldP spid="5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6" name="Picture 4" descr="C:\IIT\TA_Smartphone\Material_Romit\activity_Gesture_smartphone\carsafe\images\pic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889" y="246846"/>
            <a:ext cx="8217724" cy="3006993"/>
          </a:xfrm>
          <a:prstGeom prst="rect">
            <a:avLst/>
          </a:prstGeom>
          <a:noFill/>
        </p:spPr>
      </p:pic>
      <p:pic>
        <p:nvPicPr>
          <p:cNvPr id="3077" name="Picture 5" descr="C:\IIT\TA_Smartphone\Material_Romit\activity_Gesture_smartphone\carsafe\images\pic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013" y="4001984"/>
            <a:ext cx="8229600" cy="285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 descr="C:\IIT\TA_Smartphone\Material_Romit\activity_Gesture_smartphone\carsafe\images\pic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0825" y="1080654"/>
            <a:ext cx="8140453" cy="49401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Motivation</a:t>
            </a:r>
          </a:p>
          <a:p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</a:rPr>
              <a:t>Approach</a:t>
            </a:r>
          </a:p>
          <a:p>
            <a:r>
              <a:rPr lang="en-US" altLang="zh-TW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Design &amp; implementation</a:t>
            </a:r>
          </a:p>
          <a:p>
            <a:r>
              <a:rPr lang="en-US" altLang="zh-TW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Evaluation</a:t>
            </a:r>
          </a:p>
          <a:p>
            <a:r>
              <a:rPr lang="en-US" altLang="zh-TW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Related work</a:t>
            </a:r>
          </a:p>
          <a:p>
            <a:r>
              <a:rPr lang="en-US" altLang="zh-TW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Conclusion</a:t>
            </a: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altLang="zh-TW" sz="3600" dirty="0" smtClean="0">
                <a:solidFill>
                  <a:schemeClr val="tx1"/>
                </a:solidFill>
                <a:ea typeface="Adobe Gothic Std B" pitchFamily="34" charset="-128"/>
                <a:cs typeface="+mj-cs"/>
              </a:rPr>
              <a:t>Outline</a:t>
            </a:r>
            <a:endParaRPr lang="en-US" altLang="zh-TW" sz="3600" dirty="0">
              <a:solidFill>
                <a:schemeClr val="tx1"/>
              </a:solidFill>
              <a:ea typeface="Adobe Gothic Std B" pitchFamily="34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9849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 descr="C:\IIT\TA_Smartphone\Material_Romit\activity_Gesture_smartphone\carsafe\images\algo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9413" y="154354"/>
            <a:ext cx="6258296" cy="64985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The Overview of </a:t>
            </a:r>
            <a:r>
              <a:rPr lang="en-US" altLang="zh-TW" dirty="0" err="1" smtClean="0"/>
              <a:t>CarSafe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934714" y="2993430"/>
            <a:ext cx="5406359" cy="1800000"/>
          </a:xfrm>
          <a:prstGeom prst="rect">
            <a:avLst/>
          </a:prstGeom>
          <a:solidFill>
            <a:srgbClr val="7030A0">
              <a:alpha val="38824"/>
            </a:srgbClr>
          </a:solidFill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939593" y="5406550"/>
            <a:ext cx="3304147" cy="332974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context-driven camera switching 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11861" y="1585399"/>
            <a:ext cx="4500000" cy="324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user interface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211859" y="2253843"/>
            <a:ext cx="4500000" cy="324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dangerous driving event engine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007833" y="6159735"/>
            <a:ext cx="1368000" cy="612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front-facing camera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794417" y="6151501"/>
            <a:ext cx="1368000" cy="612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back-facing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camera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直線單箭頭接點 9"/>
          <p:cNvCxnSpPr>
            <a:stCxn id="6" idx="2"/>
            <a:endCxn id="7" idx="0"/>
          </p:cNvCxnSpPr>
          <p:nvPr/>
        </p:nvCxnSpPr>
        <p:spPr>
          <a:xfrm flipH="1">
            <a:off x="4461859" y="1909399"/>
            <a:ext cx="2" cy="344444"/>
          </a:xfrm>
          <a:prstGeom prst="straightConnector1">
            <a:avLst/>
          </a:prstGeom>
          <a:ln>
            <a:solidFill>
              <a:schemeClr val="bg1">
                <a:lumMod val="85000"/>
                <a:lumOff val="15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4485273" y="1783164"/>
            <a:ext cx="2887700" cy="575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dangerous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driving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conditions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535195" y="6138890"/>
            <a:ext cx="1692000" cy="612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GPS, </a:t>
            </a:r>
            <a:r>
              <a:rPr lang="en-US" altLang="zh-TW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accel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, gyro &amp; compass 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196809" y="2600300"/>
            <a:ext cx="1445505" cy="326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car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events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774235" y="3501589"/>
            <a:ext cx="2844000" cy="324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driver classification pipeline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653337" y="3924783"/>
            <a:ext cx="2844000" cy="324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road classification pipeline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1928750" y="2979782"/>
            <a:ext cx="3033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ulticore computation planner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561876" y="4348894"/>
            <a:ext cx="2520000" cy="324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car classification pipeline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直線單箭頭接點 17"/>
          <p:cNvCxnSpPr/>
          <p:nvPr/>
        </p:nvCxnSpPr>
        <p:spPr>
          <a:xfrm flipH="1">
            <a:off x="6478094" y="4709726"/>
            <a:ext cx="0" cy="1404000"/>
          </a:xfrm>
          <a:prstGeom prst="straightConnector1">
            <a:avLst/>
          </a:prstGeom>
          <a:ln>
            <a:solidFill>
              <a:schemeClr val="bg1">
                <a:lumMod val="85000"/>
                <a:lumOff val="15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>
            <a:off x="4478417" y="5741958"/>
            <a:ext cx="0" cy="396000"/>
          </a:xfrm>
          <a:prstGeom prst="straightConnector1">
            <a:avLst/>
          </a:prstGeom>
          <a:ln>
            <a:solidFill>
              <a:schemeClr val="bg1">
                <a:lumMod val="85000"/>
                <a:lumOff val="15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>
            <a:off x="2700209" y="5750070"/>
            <a:ext cx="0" cy="396000"/>
          </a:xfrm>
          <a:prstGeom prst="straightConnector1">
            <a:avLst/>
          </a:prstGeom>
          <a:ln>
            <a:solidFill>
              <a:schemeClr val="bg1">
                <a:lumMod val="85000"/>
                <a:lumOff val="15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>
            <a:off x="2691833" y="2582311"/>
            <a:ext cx="0" cy="360000"/>
          </a:xfrm>
          <a:prstGeom prst="straightConnector1">
            <a:avLst/>
          </a:prstGeom>
          <a:ln>
            <a:solidFill>
              <a:schemeClr val="bg1">
                <a:lumMod val="85000"/>
                <a:lumOff val="15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 flipH="1">
            <a:off x="4453374" y="2586389"/>
            <a:ext cx="0" cy="360000"/>
          </a:xfrm>
          <a:prstGeom prst="straightConnector1">
            <a:avLst/>
          </a:prstGeom>
          <a:ln>
            <a:solidFill>
              <a:schemeClr val="bg1">
                <a:lumMod val="85000"/>
                <a:lumOff val="15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/>
          <p:cNvCxnSpPr/>
          <p:nvPr/>
        </p:nvCxnSpPr>
        <p:spPr>
          <a:xfrm flipH="1">
            <a:off x="6176237" y="2586389"/>
            <a:ext cx="1" cy="360000"/>
          </a:xfrm>
          <a:prstGeom prst="straightConnector1">
            <a:avLst/>
          </a:prstGeom>
          <a:ln>
            <a:solidFill>
              <a:schemeClr val="bg1">
                <a:lumMod val="85000"/>
                <a:lumOff val="15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肘形接點 24"/>
          <p:cNvCxnSpPr>
            <a:endCxn id="15" idx="1"/>
          </p:cNvCxnSpPr>
          <p:nvPr/>
        </p:nvCxnSpPr>
        <p:spPr>
          <a:xfrm rot="5400000" flipH="1" flipV="1">
            <a:off x="2407283" y="4160497"/>
            <a:ext cx="1319767" cy="1172341"/>
          </a:xfrm>
          <a:prstGeom prst="bentConnector2">
            <a:avLst/>
          </a:prstGeom>
          <a:ln>
            <a:solidFill>
              <a:schemeClr val="bg1">
                <a:lumMod val="85000"/>
                <a:lumOff val="15000"/>
              </a:schemeClr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肘形接點 25"/>
          <p:cNvCxnSpPr/>
          <p:nvPr/>
        </p:nvCxnSpPr>
        <p:spPr>
          <a:xfrm rot="5400000" flipH="1" flipV="1">
            <a:off x="1758645" y="4385938"/>
            <a:ext cx="1728000" cy="283302"/>
          </a:xfrm>
          <a:prstGeom prst="bentConnector2">
            <a:avLst/>
          </a:prstGeom>
          <a:ln>
            <a:solidFill>
              <a:schemeClr val="bg1">
                <a:lumMod val="85000"/>
                <a:lumOff val="15000"/>
              </a:schemeClr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2708175" y="2629631"/>
            <a:ext cx="1296000" cy="28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driver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states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446512" y="2637640"/>
            <a:ext cx="1620000" cy="275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road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conditions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9" name="直線單箭頭接點 28"/>
          <p:cNvCxnSpPr/>
          <p:nvPr/>
        </p:nvCxnSpPr>
        <p:spPr>
          <a:xfrm flipH="1" flipV="1">
            <a:off x="3966449" y="4260037"/>
            <a:ext cx="0" cy="1152000"/>
          </a:xfrm>
          <a:prstGeom prst="straightConnector1">
            <a:avLst/>
          </a:prstGeom>
          <a:ln>
            <a:solidFill>
              <a:schemeClr val="bg1">
                <a:lumMod val="85000"/>
                <a:lumOff val="15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3335856" y="4944446"/>
            <a:ext cx="1566801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lane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proximity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575786" y="4943882"/>
            <a:ext cx="1836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front/back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images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431471" y="5263679"/>
            <a:ext cx="1078662" cy="6445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sensor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readings</a:t>
            </a: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zh-TW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2706465" y="5815358"/>
            <a:ext cx="1393561" cy="2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front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images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486951" y="5813660"/>
            <a:ext cx="1387362" cy="2176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back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images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6" name="肘形接點 35"/>
          <p:cNvCxnSpPr>
            <a:endCxn id="5" idx="3"/>
          </p:cNvCxnSpPr>
          <p:nvPr/>
        </p:nvCxnSpPr>
        <p:spPr>
          <a:xfrm rot="5400000">
            <a:off x="5037185" y="4874046"/>
            <a:ext cx="905546" cy="492436"/>
          </a:xfrm>
          <a:prstGeom prst="bentConnector2">
            <a:avLst/>
          </a:prstGeom>
          <a:ln>
            <a:solidFill>
              <a:schemeClr val="bg1">
                <a:lumMod val="85000"/>
                <a:lumOff val="15000"/>
              </a:schemeClr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/>
          <p:cNvSpPr/>
          <p:nvPr/>
        </p:nvSpPr>
        <p:spPr>
          <a:xfrm>
            <a:off x="4834717" y="4944446"/>
            <a:ext cx="1611829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blind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spot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hints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標題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altLang="zh-TW" sz="24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CarSafe</a:t>
            </a:r>
            <a:r>
              <a:rPr lang="en-US" altLang="zh-TW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architecture</a:t>
            </a:r>
          </a:p>
          <a:p>
            <a:pPr algn="l"/>
            <a:r>
              <a:rPr lang="en-US" altLang="zh-TW" sz="4000" dirty="0"/>
              <a:t>Multicore computation planner</a:t>
            </a:r>
            <a:endParaRPr lang="en-US" altLang="zh-TW" sz="4000" dirty="0">
              <a:solidFill>
                <a:schemeClr val="tx1"/>
              </a:solidFill>
              <a:ea typeface="Adobe Gothic Std B" pitchFamily="34" charset="-128"/>
            </a:endParaRPr>
          </a:p>
        </p:txBody>
      </p:sp>
      <p:cxnSp>
        <p:nvCxnSpPr>
          <p:cNvPr id="38" name="直線單箭頭接點 37"/>
          <p:cNvCxnSpPr/>
          <p:nvPr/>
        </p:nvCxnSpPr>
        <p:spPr>
          <a:xfrm flipH="1">
            <a:off x="4461859" y="1245280"/>
            <a:ext cx="2" cy="344444"/>
          </a:xfrm>
          <a:prstGeom prst="straightConnector1">
            <a:avLst/>
          </a:prstGeom>
          <a:ln>
            <a:solidFill>
              <a:schemeClr val="bg1">
                <a:lumMod val="85000"/>
                <a:lumOff val="15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 38"/>
          <p:cNvSpPr/>
          <p:nvPr/>
        </p:nvSpPr>
        <p:spPr>
          <a:xfrm>
            <a:off x="4485273" y="1119045"/>
            <a:ext cx="2887700" cy="575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alerts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1580232" y="1111094"/>
            <a:ext cx="6066528" cy="5652690"/>
            <a:chOff x="8061751" y="1213544"/>
            <a:chExt cx="6066528" cy="5652690"/>
          </a:xfrm>
        </p:grpSpPr>
        <p:sp>
          <p:nvSpPr>
            <p:cNvPr id="40" name="矩形 39"/>
            <p:cNvSpPr/>
            <p:nvPr/>
          </p:nvSpPr>
          <p:spPr>
            <a:xfrm>
              <a:off x="8420679" y="3087929"/>
              <a:ext cx="5406359" cy="1800000"/>
            </a:xfrm>
            <a:prstGeom prst="rect">
              <a:avLst/>
            </a:prstGeom>
            <a:solidFill>
              <a:srgbClr val="8EB4E3">
                <a:alpha val="50196"/>
              </a:srgb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8425558" y="5501049"/>
              <a:ext cx="3304147" cy="332974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context-driven camera switching 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8697826" y="1679898"/>
              <a:ext cx="4500000" cy="32400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user interface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8697824" y="2348342"/>
              <a:ext cx="4500000" cy="32400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dangerous driving event engine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8493798" y="6254234"/>
              <a:ext cx="1368000" cy="61200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front-facing camera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10280382" y="6246000"/>
              <a:ext cx="1368000" cy="61200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back-facing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camera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6" name="直線單箭頭接點 45"/>
            <p:cNvCxnSpPr>
              <a:stCxn id="42" idx="2"/>
              <a:endCxn id="43" idx="0"/>
            </p:cNvCxnSpPr>
            <p:nvPr/>
          </p:nvCxnSpPr>
          <p:spPr>
            <a:xfrm flipH="1">
              <a:off x="10947824" y="2003898"/>
              <a:ext cx="2" cy="344444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矩形 46"/>
            <p:cNvSpPr/>
            <p:nvPr/>
          </p:nvSpPr>
          <p:spPr>
            <a:xfrm>
              <a:off x="10971238" y="1877663"/>
              <a:ext cx="2887700" cy="5750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dangerous</a:t>
              </a:r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driving</a:t>
              </a:r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conditions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2021160" y="6233389"/>
              <a:ext cx="1692000" cy="61200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GPS, </a:t>
              </a:r>
              <a:r>
                <a:rPr lang="en-US" altLang="zh-TW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accel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, gyro &amp; compass 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12682774" y="2694799"/>
              <a:ext cx="1445505" cy="3260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car</a:t>
              </a:r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events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9260200" y="3596088"/>
              <a:ext cx="2844000" cy="32400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driver classification pipeline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10139302" y="4019282"/>
              <a:ext cx="2844000" cy="32400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road classification pipeline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文字方塊 51"/>
            <p:cNvSpPr txBox="1"/>
            <p:nvPr/>
          </p:nvSpPr>
          <p:spPr>
            <a:xfrm>
              <a:off x="8414715" y="3074281"/>
              <a:ext cx="30331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n-US" altLang="zh-TW" dirty="0" smtClean="0">
                  <a:latin typeface="Times New Roman" pitchFamily="18" charset="0"/>
                  <a:cs typeface="Times New Roman" pitchFamily="18" charset="0"/>
                </a:rPr>
                <a:t>ulticore computation planner</a:t>
              </a:r>
              <a:endParaRPr lang="zh-TW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11047841" y="4443393"/>
              <a:ext cx="2520000" cy="32400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car classification </a:t>
              </a:r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pipeline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4" name="直線單箭頭接點 53"/>
            <p:cNvCxnSpPr/>
            <p:nvPr/>
          </p:nvCxnSpPr>
          <p:spPr>
            <a:xfrm flipH="1">
              <a:off x="12964059" y="4804225"/>
              <a:ext cx="0" cy="1404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單箭頭接點 54"/>
            <p:cNvCxnSpPr/>
            <p:nvPr/>
          </p:nvCxnSpPr>
          <p:spPr>
            <a:xfrm>
              <a:off x="10964382" y="5836457"/>
              <a:ext cx="0" cy="396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單箭頭接點 55"/>
            <p:cNvCxnSpPr/>
            <p:nvPr/>
          </p:nvCxnSpPr>
          <p:spPr>
            <a:xfrm>
              <a:off x="9186174" y="5844569"/>
              <a:ext cx="0" cy="396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單箭頭接點 56"/>
            <p:cNvCxnSpPr/>
            <p:nvPr/>
          </p:nvCxnSpPr>
          <p:spPr>
            <a:xfrm>
              <a:off x="9177798" y="2676810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單箭頭接點 57"/>
            <p:cNvCxnSpPr/>
            <p:nvPr/>
          </p:nvCxnSpPr>
          <p:spPr>
            <a:xfrm flipH="1">
              <a:off x="10939339" y="2680888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單箭頭接點 58"/>
            <p:cNvCxnSpPr/>
            <p:nvPr/>
          </p:nvCxnSpPr>
          <p:spPr>
            <a:xfrm flipH="1">
              <a:off x="12662202" y="2680888"/>
              <a:ext cx="1" cy="360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肘形接點 59"/>
            <p:cNvCxnSpPr>
              <a:endCxn id="51" idx="1"/>
            </p:cNvCxnSpPr>
            <p:nvPr/>
          </p:nvCxnSpPr>
          <p:spPr>
            <a:xfrm rot="5400000" flipH="1" flipV="1">
              <a:off x="8893248" y="4254996"/>
              <a:ext cx="1319767" cy="1172341"/>
            </a:xfrm>
            <a:prstGeom prst="bentConnector2">
              <a:avLst/>
            </a:prstGeom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肘形接點 60"/>
            <p:cNvCxnSpPr/>
            <p:nvPr/>
          </p:nvCxnSpPr>
          <p:spPr>
            <a:xfrm rot="5400000" flipH="1" flipV="1">
              <a:off x="8244610" y="4480437"/>
              <a:ext cx="1728000" cy="283302"/>
            </a:xfrm>
            <a:prstGeom prst="bentConnector2">
              <a:avLst/>
            </a:prstGeom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矩形 61"/>
            <p:cNvSpPr/>
            <p:nvPr/>
          </p:nvSpPr>
          <p:spPr>
            <a:xfrm>
              <a:off x="9194140" y="2724130"/>
              <a:ext cx="1296000" cy="2888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driver</a:t>
              </a:r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states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10932477" y="2732139"/>
              <a:ext cx="1620000" cy="2754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road</a:t>
              </a:r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conditions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4" name="直線單箭頭接點 63"/>
            <p:cNvCxnSpPr/>
            <p:nvPr/>
          </p:nvCxnSpPr>
          <p:spPr>
            <a:xfrm flipH="1" flipV="1">
              <a:off x="10452414" y="4354536"/>
              <a:ext cx="0" cy="1152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矩形 64"/>
            <p:cNvSpPr/>
            <p:nvPr/>
          </p:nvSpPr>
          <p:spPr>
            <a:xfrm>
              <a:off x="9821821" y="5038945"/>
              <a:ext cx="1566801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lane</a:t>
              </a:r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proximity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>
              <a:off x="8061751" y="5038381"/>
              <a:ext cx="1836000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front/back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images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12917436" y="5358178"/>
              <a:ext cx="1078662" cy="6445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sensor</a:t>
              </a:r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readings</a:t>
              </a:r>
              <a:r>
                <a:rPr lang="zh-TW" altLang="en-US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矩形 67"/>
            <p:cNvSpPr/>
            <p:nvPr/>
          </p:nvSpPr>
          <p:spPr>
            <a:xfrm>
              <a:off x="9192430" y="5909857"/>
              <a:ext cx="1393561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front</a:t>
              </a:r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images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10972916" y="5908159"/>
              <a:ext cx="1387362" cy="2176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back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images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0" name="肘形接點 69"/>
            <p:cNvCxnSpPr>
              <a:endCxn id="41" idx="3"/>
            </p:cNvCxnSpPr>
            <p:nvPr/>
          </p:nvCxnSpPr>
          <p:spPr>
            <a:xfrm rot="5400000">
              <a:off x="11523150" y="4968545"/>
              <a:ext cx="905546" cy="492436"/>
            </a:xfrm>
            <a:prstGeom prst="bentConnector2">
              <a:avLst/>
            </a:prstGeom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矩形 70"/>
            <p:cNvSpPr/>
            <p:nvPr/>
          </p:nvSpPr>
          <p:spPr>
            <a:xfrm>
              <a:off x="11320682" y="5038945"/>
              <a:ext cx="1611829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blind</a:t>
              </a:r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spot</a:t>
              </a:r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hints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2" name="直線單箭頭接點 71"/>
            <p:cNvCxnSpPr/>
            <p:nvPr/>
          </p:nvCxnSpPr>
          <p:spPr>
            <a:xfrm flipH="1">
              <a:off x="10947824" y="1339779"/>
              <a:ext cx="2" cy="344444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矩形 72"/>
            <p:cNvSpPr/>
            <p:nvPr/>
          </p:nvSpPr>
          <p:spPr>
            <a:xfrm>
              <a:off x="10971238" y="1213544"/>
              <a:ext cx="2887700" cy="5750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alerts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880246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Multi-core Computation Planner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 smtClean="0"/>
              <a:t>Leverage the multicore </a:t>
            </a:r>
            <a:r>
              <a:rPr lang="en-US" altLang="zh-TW" sz="2400" dirty="0"/>
              <a:t>architecture of new smartphones to perform </a:t>
            </a:r>
            <a:r>
              <a:rPr lang="en-US" altLang="zh-TW" sz="2400" dirty="0" smtClean="0"/>
              <a:t>classification</a:t>
            </a:r>
            <a:endParaRPr lang="en-US" altLang="zh-TW" sz="2400" dirty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altLang="zh-TW" sz="3600" dirty="0" smtClean="0"/>
              <a:t>Multicore computation </a:t>
            </a:r>
            <a:r>
              <a:rPr lang="en-US" altLang="zh-TW" sz="3600" dirty="0"/>
              <a:t>p</a:t>
            </a:r>
            <a:r>
              <a:rPr lang="en-US" altLang="zh-TW" sz="3600" dirty="0" smtClean="0"/>
              <a:t>lanner</a:t>
            </a:r>
            <a:endParaRPr lang="en-US" altLang="zh-TW" sz="3600" dirty="0">
              <a:solidFill>
                <a:schemeClr val="tx1"/>
              </a:solidFill>
              <a:ea typeface="Adobe Gothic Std B" pitchFamily="34" charset="-128"/>
              <a:cs typeface="+mj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208657" y="3669957"/>
            <a:ext cx="2412000" cy="3600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mtClean="0">
                <a:solidFill>
                  <a:schemeClr val="tx1"/>
                </a:solidFill>
                <a:latin typeface="Times New Roman"/>
                <a:cs typeface="Times New Roman"/>
              </a:rPr>
              <a:t>  dispatcher</a:t>
            </a:r>
            <a:endParaRPr lang="zh-TW" altLang="en-US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467246" y="3668633"/>
            <a:ext cx="2124000" cy="3600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dirty="0" smtClean="0">
                <a:solidFill>
                  <a:schemeClr val="tx1"/>
                </a:solidFill>
                <a:latin typeface="Times New Roman"/>
                <a:cs typeface="Times New Roman"/>
              </a:rPr>
              <a:t>queue manager</a:t>
            </a:r>
            <a:endParaRPr lang="en-US" altLang="zh-TW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5523143" y="2774962"/>
            <a:ext cx="1285834" cy="697916"/>
            <a:chOff x="5706126" y="1412776"/>
            <a:chExt cx="972108" cy="638503"/>
          </a:xfrm>
        </p:grpSpPr>
        <p:sp>
          <p:nvSpPr>
            <p:cNvPr id="8" name="流程圖: 多重文件 7"/>
            <p:cNvSpPr/>
            <p:nvPr/>
          </p:nvSpPr>
          <p:spPr>
            <a:xfrm>
              <a:off x="5706126" y="1412776"/>
              <a:ext cx="972108" cy="616426"/>
            </a:xfrm>
            <a:prstGeom prst="flowChartMultidocumen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</a:endParaRPr>
            </a:p>
          </p:txBody>
        </p:sp>
        <p:pic>
          <p:nvPicPr>
            <p:cNvPr id="9" name="Picture 3" descr="C:\Users\Hsuan\Desktop\lane_detection_img\cutin_candidate.bmp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5706126" y="1569852"/>
              <a:ext cx="752480" cy="481427"/>
            </a:xfrm>
            <a:prstGeom prst="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矩形 9"/>
          <p:cNvSpPr/>
          <p:nvPr/>
        </p:nvSpPr>
        <p:spPr>
          <a:xfrm>
            <a:off x="4215926" y="4637784"/>
            <a:ext cx="2412000" cy="3600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demultiplexer</a:t>
            </a:r>
            <a:endParaRPr lang="en-US" altLang="zh-TW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11" name="直線單箭頭接點 10"/>
          <p:cNvCxnSpPr/>
          <p:nvPr/>
        </p:nvCxnSpPr>
        <p:spPr>
          <a:xfrm flipH="1" flipV="1">
            <a:off x="5271039" y="3272633"/>
            <a:ext cx="0" cy="39600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 flipH="1" flipV="1">
            <a:off x="4575980" y="4202913"/>
            <a:ext cx="0" cy="39600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 flipH="1" flipV="1">
            <a:off x="5021786" y="4202913"/>
            <a:ext cx="0" cy="39600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flipH="1" flipV="1">
            <a:off x="5508899" y="4202913"/>
            <a:ext cx="0" cy="39600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 flipH="1" flipV="1">
            <a:off x="5978920" y="4202913"/>
            <a:ext cx="0" cy="39600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flipH="1" flipV="1">
            <a:off x="5271040" y="4997784"/>
            <a:ext cx="0" cy="39600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>
            <a:off x="3677466" y="3759288"/>
            <a:ext cx="468000" cy="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/>
          <p:cNvCxnSpPr/>
          <p:nvPr/>
        </p:nvCxnSpPr>
        <p:spPr>
          <a:xfrm flipH="1">
            <a:off x="3719328" y="3916999"/>
            <a:ext cx="468000" cy="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流程圖: 多重文件 22"/>
          <p:cNvSpPr/>
          <p:nvPr/>
        </p:nvSpPr>
        <p:spPr>
          <a:xfrm>
            <a:off x="3102677" y="3716558"/>
            <a:ext cx="358081" cy="270669"/>
          </a:xfrm>
          <a:prstGeom prst="flowChartMultidocumen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/>
              <a:cs typeface="Times New Roman"/>
            </a:endParaRPr>
          </a:p>
        </p:txBody>
      </p:sp>
      <p:cxnSp>
        <p:nvCxnSpPr>
          <p:cNvPr id="24" name="直線單箭頭接點 23"/>
          <p:cNvCxnSpPr/>
          <p:nvPr/>
        </p:nvCxnSpPr>
        <p:spPr>
          <a:xfrm flipH="1" flipV="1">
            <a:off x="2506474" y="4202913"/>
            <a:ext cx="0" cy="39600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/>
          <p:cNvSpPr txBox="1"/>
          <p:nvPr/>
        </p:nvSpPr>
        <p:spPr>
          <a:xfrm>
            <a:off x="5367747" y="5036655"/>
            <a:ext cx="802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/>
                <a:cs typeface="Times New Roman"/>
              </a:rPr>
              <a:t>events</a:t>
            </a:r>
            <a:endParaRPr lang="zh-TW" altLang="en-US" dirty="0">
              <a:latin typeface="Times New Roman"/>
              <a:cs typeface="Times New Roman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2527845" y="4074710"/>
            <a:ext cx="1840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Times New Roman"/>
                <a:cs typeface="Times New Roman"/>
              </a:rPr>
              <a:t>drop outdated frames </a:t>
            </a:r>
            <a:endParaRPr lang="zh-TW" altLang="en-US" dirty="0">
              <a:latin typeface="Times New Roman"/>
              <a:cs typeface="Times New Roman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5596280" y="3685166"/>
            <a:ext cx="830157" cy="324557"/>
          </a:xfrm>
          <a:prstGeom prst="roundRect">
            <a:avLst/>
          </a:prstGeom>
          <a:solidFill>
            <a:srgbClr val="CB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/>
              <a:cs typeface="Times New Roman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89" t="54206" r="65089" b="16031"/>
          <a:stretch/>
        </p:blipFill>
        <p:spPr>
          <a:xfrm>
            <a:off x="5666477" y="3693007"/>
            <a:ext cx="188747" cy="317646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89" t="54206" r="65089" b="16031"/>
          <a:stretch/>
        </p:blipFill>
        <p:spPr>
          <a:xfrm>
            <a:off x="5825671" y="3693007"/>
            <a:ext cx="188747" cy="317646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89" t="54206" r="65089" b="16031"/>
          <a:stretch/>
        </p:blipFill>
        <p:spPr>
          <a:xfrm>
            <a:off x="5991181" y="3689881"/>
            <a:ext cx="188747" cy="317646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89" t="54206" r="65089" b="16031"/>
          <a:stretch/>
        </p:blipFill>
        <p:spPr>
          <a:xfrm>
            <a:off x="6148902" y="3692077"/>
            <a:ext cx="188747" cy="31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077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23" grpId="0" animBg="1"/>
      <p:bldP spid="26" grpId="0"/>
      <p:bldP spid="2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934714" y="2993430"/>
            <a:ext cx="5406359" cy="1800000"/>
          </a:xfrm>
          <a:prstGeom prst="rect">
            <a:avLst/>
          </a:prstGeom>
          <a:solidFill>
            <a:schemeClr val="bg1">
              <a:lumMod val="95000"/>
              <a:lumOff val="5000"/>
              <a:alpha val="50196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939593" y="5406550"/>
            <a:ext cx="3304147" cy="332974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context-driven camera switching 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11861" y="1585399"/>
            <a:ext cx="4500000" cy="324000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user interface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211859" y="2253843"/>
            <a:ext cx="4500000" cy="324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dangerous driving event engine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007833" y="6159735"/>
            <a:ext cx="1368000" cy="612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front-facing camera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794417" y="6151501"/>
            <a:ext cx="1368000" cy="612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back-facing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camera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直線單箭頭接點 9"/>
          <p:cNvCxnSpPr>
            <a:stCxn id="6" idx="2"/>
            <a:endCxn id="7" idx="0"/>
          </p:cNvCxnSpPr>
          <p:nvPr/>
        </p:nvCxnSpPr>
        <p:spPr>
          <a:xfrm flipH="1">
            <a:off x="4461859" y="1909399"/>
            <a:ext cx="2" cy="344444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4485273" y="1783164"/>
            <a:ext cx="2887700" cy="575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dangerous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driving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conditions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535195" y="6138890"/>
            <a:ext cx="1692000" cy="612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GPS, </a:t>
            </a:r>
            <a:r>
              <a:rPr lang="en-US" altLang="zh-TW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accel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, gyro &amp; compass 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196809" y="2600300"/>
            <a:ext cx="1445505" cy="326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car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events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774235" y="3501589"/>
            <a:ext cx="2844000" cy="324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driver classification pipeline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653337" y="3924783"/>
            <a:ext cx="2844000" cy="324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road classification pipeline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1928750" y="2979782"/>
            <a:ext cx="3033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multicore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computation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planner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561876" y="4348894"/>
            <a:ext cx="2520000" cy="324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car classification pipeline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直線單箭頭接點 17"/>
          <p:cNvCxnSpPr/>
          <p:nvPr/>
        </p:nvCxnSpPr>
        <p:spPr>
          <a:xfrm flipH="1">
            <a:off x="6478094" y="4684089"/>
            <a:ext cx="0" cy="1404000"/>
          </a:xfrm>
          <a:prstGeom prst="straightConnector1">
            <a:avLst/>
          </a:prstGeom>
          <a:ln>
            <a:solidFill>
              <a:schemeClr val="bg1">
                <a:lumMod val="85000"/>
                <a:lumOff val="15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>
            <a:off x="4478417" y="5741958"/>
            <a:ext cx="0" cy="396000"/>
          </a:xfrm>
          <a:prstGeom prst="straightConnector1">
            <a:avLst/>
          </a:prstGeom>
          <a:ln>
            <a:solidFill>
              <a:schemeClr val="bg1">
                <a:lumMod val="85000"/>
                <a:lumOff val="15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>
            <a:off x="2700209" y="5750070"/>
            <a:ext cx="0" cy="396000"/>
          </a:xfrm>
          <a:prstGeom prst="straightConnector1">
            <a:avLst/>
          </a:prstGeom>
          <a:ln>
            <a:solidFill>
              <a:schemeClr val="bg1">
                <a:lumMod val="85000"/>
                <a:lumOff val="15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>
            <a:off x="2691833" y="2582311"/>
            <a:ext cx="0" cy="360000"/>
          </a:xfrm>
          <a:prstGeom prst="straightConnector1">
            <a:avLst/>
          </a:prstGeom>
          <a:ln>
            <a:solidFill>
              <a:schemeClr val="bg1">
                <a:lumMod val="85000"/>
                <a:lumOff val="15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 flipH="1">
            <a:off x="4453374" y="2586389"/>
            <a:ext cx="0" cy="360000"/>
          </a:xfrm>
          <a:prstGeom prst="straightConnector1">
            <a:avLst/>
          </a:prstGeom>
          <a:ln>
            <a:solidFill>
              <a:schemeClr val="bg1">
                <a:lumMod val="85000"/>
                <a:lumOff val="15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/>
          <p:cNvCxnSpPr/>
          <p:nvPr/>
        </p:nvCxnSpPr>
        <p:spPr>
          <a:xfrm flipH="1">
            <a:off x="6176237" y="2586389"/>
            <a:ext cx="1" cy="360000"/>
          </a:xfrm>
          <a:prstGeom prst="straightConnector1">
            <a:avLst/>
          </a:prstGeom>
          <a:ln>
            <a:solidFill>
              <a:schemeClr val="bg1">
                <a:lumMod val="85000"/>
                <a:lumOff val="15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肘形接點 24"/>
          <p:cNvCxnSpPr>
            <a:endCxn id="15" idx="1"/>
          </p:cNvCxnSpPr>
          <p:nvPr/>
        </p:nvCxnSpPr>
        <p:spPr>
          <a:xfrm rot="5400000" flipH="1" flipV="1">
            <a:off x="2407283" y="4160497"/>
            <a:ext cx="1319767" cy="1172341"/>
          </a:xfrm>
          <a:prstGeom prst="bentConnector2">
            <a:avLst/>
          </a:prstGeom>
          <a:ln>
            <a:solidFill>
              <a:schemeClr val="bg1">
                <a:lumMod val="85000"/>
                <a:lumOff val="15000"/>
              </a:schemeClr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肘形接點 25"/>
          <p:cNvCxnSpPr/>
          <p:nvPr/>
        </p:nvCxnSpPr>
        <p:spPr>
          <a:xfrm rot="5400000" flipH="1" flipV="1">
            <a:off x="1758645" y="4385938"/>
            <a:ext cx="1728000" cy="283302"/>
          </a:xfrm>
          <a:prstGeom prst="bentConnector2">
            <a:avLst/>
          </a:prstGeom>
          <a:ln>
            <a:solidFill>
              <a:schemeClr val="bg1">
                <a:lumMod val="85000"/>
                <a:lumOff val="15000"/>
              </a:schemeClr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2708175" y="2629631"/>
            <a:ext cx="1296000" cy="28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driver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states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446512" y="2637640"/>
            <a:ext cx="1620000" cy="275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road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conditions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9" name="直線單箭頭接點 28"/>
          <p:cNvCxnSpPr/>
          <p:nvPr/>
        </p:nvCxnSpPr>
        <p:spPr>
          <a:xfrm flipH="1" flipV="1">
            <a:off x="3966449" y="4260037"/>
            <a:ext cx="0" cy="1152000"/>
          </a:xfrm>
          <a:prstGeom prst="straightConnector1">
            <a:avLst/>
          </a:prstGeom>
          <a:ln>
            <a:solidFill>
              <a:schemeClr val="bg1">
                <a:lumMod val="85000"/>
                <a:lumOff val="15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3335856" y="4944446"/>
            <a:ext cx="1566801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lane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proximity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575786" y="4943882"/>
            <a:ext cx="1836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front/back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images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431471" y="5263679"/>
            <a:ext cx="1078662" cy="6445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sensor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readings</a:t>
            </a: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zh-TW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2706465" y="5815358"/>
            <a:ext cx="1393561" cy="2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front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images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486951" y="5813660"/>
            <a:ext cx="1387362" cy="2176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back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images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6" name="肘形接點 35"/>
          <p:cNvCxnSpPr>
            <a:endCxn id="5" idx="3"/>
          </p:cNvCxnSpPr>
          <p:nvPr/>
        </p:nvCxnSpPr>
        <p:spPr>
          <a:xfrm rot="5400000">
            <a:off x="5037185" y="4874046"/>
            <a:ext cx="905546" cy="492436"/>
          </a:xfrm>
          <a:prstGeom prst="bentConnector2">
            <a:avLst/>
          </a:prstGeom>
          <a:ln>
            <a:solidFill>
              <a:schemeClr val="bg1">
                <a:lumMod val="85000"/>
                <a:lumOff val="15000"/>
              </a:schemeClr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/>
          <p:cNvSpPr/>
          <p:nvPr/>
        </p:nvSpPr>
        <p:spPr>
          <a:xfrm>
            <a:off x="4834717" y="4944446"/>
            <a:ext cx="1611829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blind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spot</a:t>
            </a:r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hints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8" name="直線單箭頭接點 37"/>
          <p:cNvCxnSpPr/>
          <p:nvPr/>
        </p:nvCxnSpPr>
        <p:spPr>
          <a:xfrm flipH="1">
            <a:off x="4461859" y="1245280"/>
            <a:ext cx="2" cy="344444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 38"/>
          <p:cNvSpPr/>
          <p:nvPr/>
        </p:nvSpPr>
        <p:spPr>
          <a:xfrm>
            <a:off x="4485273" y="1119045"/>
            <a:ext cx="2887700" cy="575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alerts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標題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altLang="zh-TW" sz="24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CarSafe</a:t>
            </a:r>
            <a:r>
              <a:rPr lang="en-US" altLang="zh-TW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architecture </a:t>
            </a:r>
          </a:p>
          <a:p>
            <a:pPr algn="l"/>
            <a:r>
              <a:rPr lang="en-US" altLang="zh-TW" sz="4000" dirty="0" smtClean="0"/>
              <a:t>User </a:t>
            </a:r>
            <a:r>
              <a:rPr lang="en-US" altLang="zh-TW" sz="4000" dirty="0"/>
              <a:t>i</a:t>
            </a:r>
            <a:r>
              <a:rPr lang="en-US" altLang="zh-TW" sz="4000" dirty="0" smtClean="0"/>
              <a:t>nterface</a:t>
            </a:r>
            <a:endParaRPr lang="en-US" altLang="zh-TW" sz="4000" dirty="0">
              <a:solidFill>
                <a:schemeClr val="tx1"/>
              </a:solidFill>
              <a:ea typeface="Adobe Gothic Std B" pitchFamily="34" charset="-128"/>
              <a:cs typeface="+mj-cs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583737" y="2256851"/>
            <a:ext cx="6066528" cy="4517892"/>
            <a:chOff x="1578018" y="2250691"/>
            <a:chExt cx="6066528" cy="4517892"/>
          </a:xfrm>
        </p:grpSpPr>
        <p:sp>
          <p:nvSpPr>
            <p:cNvPr id="69" name="矩形 68"/>
            <p:cNvSpPr/>
            <p:nvPr/>
          </p:nvSpPr>
          <p:spPr>
            <a:xfrm>
              <a:off x="1936946" y="2990278"/>
              <a:ext cx="5406359" cy="1800000"/>
            </a:xfrm>
            <a:prstGeom prst="rect">
              <a:avLst/>
            </a:prstGeom>
            <a:solidFill>
              <a:srgbClr val="8EB4E3">
                <a:alpha val="50196"/>
              </a:srgb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1941825" y="5403398"/>
              <a:ext cx="3304147" cy="332974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context-driven camera switching 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" name="矩形 70"/>
            <p:cNvSpPr/>
            <p:nvPr/>
          </p:nvSpPr>
          <p:spPr>
            <a:xfrm>
              <a:off x="2214091" y="2250691"/>
              <a:ext cx="4500000" cy="32400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dangerous driving event engine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2010065" y="6156583"/>
              <a:ext cx="1368000" cy="61200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front-facing camera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3796649" y="6148349"/>
              <a:ext cx="1368000" cy="61200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back-facing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camera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5537427" y="6135738"/>
              <a:ext cx="1692000" cy="61200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GPS, </a:t>
              </a:r>
              <a:r>
                <a:rPr lang="en-US" altLang="zh-TW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accel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, gyro &amp; compass 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5" name="矩形 74"/>
            <p:cNvSpPr/>
            <p:nvPr/>
          </p:nvSpPr>
          <p:spPr>
            <a:xfrm>
              <a:off x="6199041" y="2597148"/>
              <a:ext cx="1445505" cy="3260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car</a:t>
              </a:r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events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2776467" y="3498437"/>
              <a:ext cx="2844000" cy="32400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driver classification pipeline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7" name="矩形 76"/>
            <p:cNvSpPr/>
            <p:nvPr/>
          </p:nvSpPr>
          <p:spPr>
            <a:xfrm>
              <a:off x="3655569" y="3921631"/>
              <a:ext cx="2844000" cy="32400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road classification pipeline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" name="文字方塊 77"/>
            <p:cNvSpPr txBox="1"/>
            <p:nvPr/>
          </p:nvSpPr>
          <p:spPr>
            <a:xfrm>
              <a:off x="1930982" y="2976630"/>
              <a:ext cx="30331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>
                  <a:latin typeface="Times New Roman" pitchFamily="18" charset="0"/>
                  <a:cs typeface="Times New Roman" pitchFamily="18" charset="0"/>
                </a:rPr>
                <a:t>multicore</a:t>
              </a:r>
              <a:r>
                <a:rPr lang="en-US" altLang="zh-TW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TW" dirty="0">
                  <a:latin typeface="Times New Roman" pitchFamily="18" charset="0"/>
                  <a:cs typeface="Times New Roman" pitchFamily="18" charset="0"/>
                </a:rPr>
                <a:t>computation</a:t>
              </a:r>
              <a:r>
                <a:rPr lang="en-US" altLang="zh-TW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TW" dirty="0">
                  <a:latin typeface="Times New Roman" pitchFamily="18" charset="0"/>
                  <a:cs typeface="Times New Roman" pitchFamily="18" charset="0"/>
                </a:rPr>
                <a:t>planner</a:t>
              </a:r>
              <a:endParaRPr lang="zh-TW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>
              <a:off x="4564108" y="4345742"/>
              <a:ext cx="2520000" cy="32400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car classification pipeline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0" name="直線單箭頭接點 79"/>
            <p:cNvCxnSpPr/>
            <p:nvPr/>
          </p:nvCxnSpPr>
          <p:spPr>
            <a:xfrm flipH="1">
              <a:off x="6480326" y="4680937"/>
              <a:ext cx="0" cy="1404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單箭頭接點 80"/>
            <p:cNvCxnSpPr/>
            <p:nvPr/>
          </p:nvCxnSpPr>
          <p:spPr>
            <a:xfrm>
              <a:off x="4480649" y="5738806"/>
              <a:ext cx="0" cy="396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單箭頭接點 81"/>
            <p:cNvCxnSpPr/>
            <p:nvPr/>
          </p:nvCxnSpPr>
          <p:spPr>
            <a:xfrm>
              <a:off x="2702441" y="5746918"/>
              <a:ext cx="0" cy="396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單箭頭接點 82"/>
            <p:cNvCxnSpPr/>
            <p:nvPr/>
          </p:nvCxnSpPr>
          <p:spPr>
            <a:xfrm>
              <a:off x="2694065" y="2579159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單箭頭接點 83"/>
            <p:cNvCxnSpPr/>
            <p:nvPr/>
          </p:nvCxnSpPr>
          <p:spPr>
            <a:xfrm flipH="1">
              <a:off x="4455606" y="2583237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單箭頭接點 84"/>
            <p:cNvCxnSpPr/>
            <p:nvPr/>
          </p:nvCxnSpPr>
          <p:spPr>
            <a:xfrm flipH="1">
              <a:off x="6178469" y="2583237"/>
              <a:ext cx="1" cy="360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肘形接點 85"/>
            <p:cNvCxnSpPr>
              <a:endCxn id="77" idx="1"/>
            </p:cNvCxnSpPr>
            <p:nvPr/>
          </p:nvCxnSpPr>
          <p:spPr>
            <a:xfrm rot="5400000" flipH="1" flipV="1">
              <a:off x="2409515" y="4157345"/>
              <a:ext cx="1319767" cy="1172341"/>
            </a:xfrm>
            <a:prstGeom prst="bentConnector2">
              <a:avLst/>
            </a:prstGeom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肘形接點 86"/>
            <p:cNvCxnSpPr/>
            <p:nvPr/>
          </p:nvCxnSpPr>
          <p:spPr>
            <a:xfrm rot="5400000" flipH="1" flipV="1">
              <a:off x="1760877" y="4382786"/>
              <a:ext cx="1728000" cy="283302"/>
            </a:xfrm>
            <a:prstGeom prst="bentConnector2">
              <a:avLst/>
            </a:prstGeom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矩形 87"/>
            <p:cNvSpPr/>
            <p:nvPr/>
          </p:nvSpPr>
          <p:spPr>
            <a:xfrm>
              <a:off x="2710407" y="2626479"/>
              <a:ext cx="1296000" cy="2888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driver</a:t>
              </a:r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states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矩形 88"/>
            <p:cNvSpPr/>
            <p:nvPr/>
          </p:nvSpPr>
          <p:spPr>
            <a:xfrm>
              <a:off x="4448744" y="2634488"/>
              <a:ext cx="1620000" cy="2754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road conditions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0" name="直線單箭頭接點 89"/>
            <p:cNvCxnSpPr/>
            <p:nvPr/>
          </p:nvCxnSpPr>
          <p:spPr>
            <a:xfrm flipH="1" flipV="1">
              <a:off x="3968681" y="4256885"/>
              <a:ext cx="0" cy="1152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矩形 90"/>
            <p:cNvSpPr/>
            <p:nvPr/>
          </p:nvSpPr>
          <p:spPr>
            <a:xfrm>
              <a:off x="3338088" y="4941294"/>
              <a:ext cx="1566801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lane</a:t>
              </a:r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proximity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矩形 91"/>
            <p:cNvSpPr/>
            <p:nvPr/>
          </p:nvSpPr>
          <p:spPr>
            <a:xfrm>
              <a:off x="1578018" y="4940730"/>
              <a:ext cx="1836000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front/back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images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3" name="矩形 92"/>
            <p:cNvSpPr/>
            <p:nvPr/>
          </p:nvSpPr>
          <p:spPr>
            <a:xfrm>
              <a:off x="6433703" y="5260527"/>
              <a:ext cx="1078662" cy="6445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sensor</a:t>
              </a:r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readings</a:t>
              </a:r>
              <a:r>
                <a:rPr lang="zh-TW" altLang="en-US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altLang="zh-TW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矩形 93"/>
            <p:cNvSpPr/>
            <p:nvPr/>
          </p:nvSpPr>
          <p:spPr>
            <a:xfrm>
              <a:off x="2708697" y="5812206"/>
              <a:ext cx="1393561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front</a:t>
              </a:r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images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5" name="矩形 94"/>
            <p:cNvSpPr/>
            <p:nvPr/>
          </p:nvSpPr>
          <p:spPr>
            <a:xfrm>
              <a:off x="4489183" y="5810508"/>
              <a:ext cx="1387362" cy="2176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back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images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6" name="肘形接點 95"/>
            <p:cNvCxnSpPr>
              <a:endCxn id="70" idx="3"/>
            </p:cNvCxnSpPr>
            <p:nvPr/>
          </p:nvCxnSpPr>
          <p:spPr>
            <a:xfrm rot="5400000">
              <a:off x="5039417" y="4870894"/>
              <a:ext cx="905546" cy="492436"/>
            </a:xfrm>
            <a:prstGeom prst="bentConnector2">
              <a:avLst/>
            </a:prstGeom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矩形 96"/>
            <p:cNvSpPr/>
            <p:nvPr/>
          </p:nvSpPr>
          <p:spPr>
            <a:xfrm>
              <a:off x="4836949" y="4941294"/>
              <a:ext cx="1611829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blind</a:t>
              </a:r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spot</a:t>
              </a:r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hints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408737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6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764" b="86420" l="1349" r="43339">
                        <a14:foregroundMark x1="23440" y1="81834" x2="23440" y2="81834"/>
                        <a14:foregroundMark x1="18381" y1="82363" x2="18381" y2="82363"/>
                        <a14:foregroundMark x1="18887" y1="82716" x2="18887" y2="82716"/>
                        <a14:foregroundMark x1="19899" y1="82716" x2="19899" y2="82716"/>
                        <a14:foregroundMark x1="21754" y1="83069" x2="21754" y2="83069"/>
                        <a14:foregroundMark x1="26307" y1="83245" x2="26307" y2="83245"/>
                        <a14:foregroundMark x1="27319" y1="81834" x2="27319" y2="81834"/>
                        <a14:foregroundMark x1="27825" y1="81129" x2="27825" y2="81129"/>
                        <a14:foregroundMark x1="19056" y1="80600" x2="19056" y2="80600"/>
                        <a14:foregroundMark x1="23609" y1="11287" x2="23609" y2="11287"/>
                        <a14:foregroundMark x1="26476" y1="36155" x2="26476" y2="36155"/>
                        <a14:foregroundMark x1="38954" y1="5996" x2="40978" y2="7407"/>
                        <a14:foregroundMark x1="41147" y1="7584" x2="42327" y2="9524"/>
                        <a14:foregroundMark x1="42327" y1="9877" x2="42496" y2="11817"/>
                        <a14:foregroundMark x1="42496" y1="12346" x2="42327" y2="53792"/>
                        <a14:foregroundMark x1="42327" y1="54321" x2="42327" y2="78307"/>
                        <a14:foregroundMark x1="10961" y1="5291" x2="9106" y2="5467"/>
                        <a14:foregroundMark x1="7926" y1="5820" x2="5902" y2="7407"/>
                        <a14:foregroundMark x1="5396" y1="7760" x2="4384" y2="10582"/>
                        <a14:foregroundMark x1="4216" y1="10935" x2="4384" y2="14991"/>
                        <a14:foregroundMark x1="4216" y1="14815" x2="4216" y2="58907"/>
                        <a14:foregroundMark x1="4384" y1="59259" x2="4553" y2="77425"/>
                        <a14:foregroundMark x1="7251" y1="82363" x2="9275" y2="83422"/>
                        <a14:foregroundMark x1="11130" y1="83598" x2="15683" y2="84127"/>
                        <a14:foregroundMark x1="37605" y1="83422" x2="30860" y2="84127"/>
                        <a14:foregroundMark x1="16526" y1="84127" x2="16526" y2="84127"/>
                        <a14:foregroundMark x1="30185" y1="83951" x2="27487" y2="84127"/>
                        <a14:foregroundMark x1="17032" y1="83774" x2="22428" y2="84127"/>
                        <a14:foregroundMark x1="17538" y1="84303" x2="17538" y2="84303"/>
                        <a14:foregroundMark x1="15852" y1="83774" x2="18381" y2="84480"/>
                        <a14:foregroundMark x1="18718" y1="84656" x2="15346" y2="84127"/>
                        <a14:backgroundMark x1="16863" y1="85891" x2="19393" y2="85538"/>
                        <a14:backgroundMark x1="19393" y1="85538" x2="16863" y2="85362"/>
                        <a14:backgroundMark x1="29174" y1="85009" x2="27319" y2="85538"/>
                        <a14:backgroundMark x1="27487" y1="85538" x2="26307" y2="8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89" t="3594" r="56367" b="13569"/>
          <a:stretch/>
        </p:blipFill>
        <p:spPr>
          <a:xfrm rot="16200000">
            <a:off x="2868051" y="507545"/>
            <a:ext cx="3136985" cy="618944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User Interface</a:t>
            </a:r>
            <a:endParaRPr lang="zh-TW" altLang="en-US" dirty="0"/>
          </a:p>
        </p:txBody>
      </p:sp>
      <p:pic>
        <p:nvPicPr>
          <p:cNvPr id="6" name="內容版面配置區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1611" y="2266140"/>
            <a:ext cx="4851127" cy="272875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061612" y="4633568"/>
            <a:ext cx="4529688" cy="361330"/>
          </a:xfrm>
          <a:prstGeom prst="rect">
            <a:avLst/>
          </a:prstGeom>
          <a:solidFill>
            <a:srgbClr val="FF0000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75609" y="2453525"/>
            <a:ext cx="1070895" cy="1103020"/>
          </a:xfrm>
          <a:prstGeom prst="rect">
            <a:avLst/>
          </a:prstGeom>
        </p:spPr>
      </p:pic>
      <p:sp>
        <p:nvSpPr>
          <p:cNvPr id="14" name="標題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altLang="zh-TW" sz="3600" dirty="0" smtClean="0"/>
              <a:t>User interface &amp; implementation</a:t>
            </a:r>
            <a:endParaRPr lang="en-US" altLang="zh-TW" sz="3600" dirty="0">
              <a:solidFill>
                <a:schemeClr val="tx1"/>
              </a:solidFill>
              <a:ea typeface="Adobe Gothic Std B" pitchFamily="34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06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repeatCount="2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</a:rPr>
              <a:t>Motivation</a:t>
            </a:r>
          </a:p>
          <a:p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</a:rPr>
              <a:t>Approach</a:t>
            </a:r>
          </a:p>
          <a:p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</a:rPr>
              <a:t>Design &amp; implementation</a:t>
            </a:r>
          </a:p>
          <a:p>
            <a:r>
              <a:rPr lang="en-US" altLang="zh-TW" dirty="0"/>
              <a:t>Evaluation</a:t>
            </a:r>
          </a:p>
          <a:p>
            <a:r>
              <a:rPr lang="en-US" altLang="zh-TW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Related work</a:t>
            </a:r>
          </a:p>
          <a:p>
            <a:r>
              <a:rPr lang="en-US" altLang="zh-TW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Conclusion</a:t>
            </a: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altLang="zh-TW" sz="3600" dirty="0" smtClean="0">
                <a:solidFill>
                  <a:schemeClr val="tx1"/>
                </a:solidFill>
                <a:ea typeface="Adobe Gothic Std B" pitchFamily="34" charset="-128"/>
                <a:cs typeface="+mj-cs"/>
              </a:rPr>
              <a:t>Outline</a:t>
            </a:r>
            <a:endParaRPr lang="en-US" altLang="zh-TW" sz="3600" dirty="0">
              <a:solidFill>
                <a:schemeClr val="tx1"/>
              </a:solidFill>
              <a:ea typeface="Adobe Gothic Std B" pitchFamily="34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291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Evaluation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Demonstrate </a:t>
            </a:r>
            <a:r>
              <a:rPr lang="en-US" altLang="zh-TW" dirty="0" err="1" smtClean="0"/>
              <a:t>CarSafe</a:t>
            </a:r>
            <a:r>
              <a:rPr lang="en-US" altLang="zh-TW" dirty="0" smtClean="0"/>
              <a:t> </a:t>
            </a:r>
            <a:r>
              <a:rPr lang="en-US" altLang="zh-TW" dirty="0"/>
              <a:t>under real-world </a:t>
            </a:r>
            <a:r>
              <a:rPr lang="en-US" altLang="zh-TW" dirty="0" smtClean="0"/>
              <a:t>conditions where </a:t>
            </a:r>
            <a:r>
              <a:rPr lang="en-US" altLang="zh-TW" dirty="0"/>
              <a:t>people use the application in the </a:t>
            </a:r>
            <a:r>
              <a:rPr lang="en-US" altLang="zh-TW" dirty="0" smtClean="0"/>
              <a:t>wild</a:t>
            </a:r>
          </a:p>
          <a:p>
            <a:pPr lvl="1"/>
            <a:r>
              <a:rPr lang="en-US" altLang="zh-TW" dirty="0" smtClean="0"/>
              <a:t>Overall accuracies of </a:t>
            </a:r>
            <a:r>
              <a:rPr lang="en-US" altLang="zh-TW" dirty="0" err="1" smtClean="0"/>
              <a:t>CarSafe</a:t>
            </a:r>
            <a:r>
              <a:rPr lang="en-US" altLang="zh-TW" dirty="0" smtClean="0"/>
              <a:t> &amp; individual pipelines</a:t>
            </a:r>
            <a:endParaRPr lang="en-US" altLang="zh-TW" dirty="0"/>
          </a:p>
          <a:p>
            <a:pPr lvl="1"/>
            <a:r>
              <a:rPr lang="en-US" altLang="zh-TW" dirty="0" smtClean="0"/>
              <a:t>Effectiveness of the context-driven </a:t>
            </a:r>
            <a:r>
              <a:rPr lang="en-US" altLang="zh-TW" dirty="0"/>
              <a:t>camera switching 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Performance improvement of the multicore </a:t>
            </a:r>
            <a:r>
              <a:rPr lang="en-US" altLang="zh-TW" dirty="0"/>
              <a:t>computation </a:t>
            </a:r>
            <a:r>
              <a:rPr lang="en-US" altLang="zh-TW" dirty="0" smtClean="0"/>
              <a:t>planner</a:t>
            </a:r>
            <a:endParaRPr lang="en-US" altLang="zh-TW" dirty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altLang="zh-TW" sz="3600" dirty="0" smtClean="0"/>
              <a:t>Evaluation</a:t>
            </a:r>
            <a:endParaRPr lang="en-US" altLang="zh-TW" sz="3600" dirty="0">
              <a:solidFill>
                <a:schemeClr val="tx1"/>
              </a:solidFill>
              <a:ea typeface="Adobe Gothic Std B" pitchFamily="34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078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Data Collection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Collecting</a:t>
            </a:r>
            <a:r>
              <a:rPr lang="en-US" altLang="zh-TW" sz="3000" dirty="0"/>
              <a:t> datasets to adequately evaluate </a:t>
            </a:r>
            <a:r>
              <a:rPr lang="en-US" altLang="zh-TW" sz="3000" dirty="0" err="1"/>
              <a:t>CarSafe</a:t>
            </a:r>
            <a:r>
              <a:rPr lang="en-US" altLang="zh-TW" sz="3000" dirty="0"/>
              <a:t> is challenging </a:t>
            </a:r>
            <a:endParaRPr lang="en-US" altLang="zh-TW" sz="3000" dirty="0" smtClean="0"/>
          </a:p>
          <a:p>
            <a:r>
              <a:rPr lang="en-US" altLang="zh-TW" sz="2800" dirty="0"/>
              <a:t>Two distinct experiments and datasets</a:t>
            </a:r>
          </a:p>
          <a:p>
            <a:pPr lvl="1"/>
            <a:r>
              <a:rPr lang="en-US" altLang="zh-TW" sz="2400" dirty="0" smtClean="0"/>
              <a:t>12 </a:t>
            </a:r>
            <a:r>
              <a:rPr lang="en-US" altLang="zh-TW" sz="2400" dirty="0"/>
              <a:t>participants (11 males and 1 female</a:t>
            </a:r>
            <a:r>
              <a:rPr lang="en-US" altLang="zh-TW" sz="2400" dirty="0" smtClean="0"/>
              <a:t>)</a:t>
            </a:r>
            <a:endParaRPr lang="en-US" altLang="zh-TW" sz="2400" dirty="0"/>
          </a:p>
          <a:p>
            <a:pPr lvl="2"/>
            <a:r>
              <a:rPr lang="en-US" altLang="zh-TW" sz="2000" dirty="0" smtClean="0"/>
              <a:t>Controlled </a:t>
            </a:r>
            <a:r>
              <a:rPr lang="en-US" altLang="zh-TW" sz="2000" dirty="0"/>
              <a:t>car maneuvers </a:t>
            </a:r>
            <a:r>
              <a:rPr lang="en-US" altLang="zh-TW" sz="2000" dirty="0" smtClean="0"/>
              <a:t>(</a:t>
            </a:r>
            <a:r>
              <a:rPr lang="en-US" altLang="zh-TW" sz="2000" dirty="0"/>
              <a:t>6 males</a:t>
            </a:r>
            <a:r>
              <a:rPr lang="en-US" altLang="zh-TW" sz="2000" dirty="0" smtClean="0"/>
              <a:t>)</a:t>
            </a:r>
          </a:p>
          <a:p>
            <a:pPr lvl="2"/>
            <a:r>
              <a:rPr lang="en-US" altLang="zh-TW" sz="2000" dirty="0" smtClean="0"/>
              <a:t>Normal </a:t>
            </a:r>
            <a:r>
              <a:rPr lang="en-US" altLang="zh-TW" sz="2000" dirty="0"/>
              <a:t>daily </a:t>
            </a:r>
            <a:r>
              <a:rPr lang="en-US" altLang="zh-TW" sz="2000" dirty="0" smtClean="0"/>
              <a:t>driving (5 </a:t>
            </a:r>
            <a:r>
              <a:rPr lang="en-US" altLang="zh-TW" sz="2000" dirty="0"/>
              <a:t>males and 1 </a:t>
            </a:r>
            <a:r>
              <a:rPr lang="en-US" altLang="zh-TW" sz="2000" dirty="0" smtClean="0"/>
              <a:t>female)</a:t>
            </a:r>
          </a:p>
          <a:p>
            <a:r>
              <a:rPr lang="en-US" altLang="zh-TW" sz="2800" dirty="0"/>
              <a:t>Manually labeled dangerous driving events</a:t>
            </a: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altLang="zh-TW" sz="3600" dirty="0" smtClean="0"/>
              <a:t>Data collection</a:t>
            </a:r>
            <a:endParaRPr lang="en-US" altLang="zh-TW" sz="3600" dirty="0">
              <a:solidFill>
                <a:schemeClr val="tx1"/>
              </a:solidFill>
              <a:ea typeface="Adobe Gothic Std B" pitchFamily="34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934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Overall </a:t>
            </a:r>
            <a:r>
              <a:rPr lang="en-US" altLang="zh-TW" dirty="0" err="1"/>
              <a:t>CarSafe</a:t>
            </a:r>
            <a:r>
              <a:rPr lang="en-US" altLang="zh-TW" dirty="0"/>
              <a:t> Accuracy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sz="1800" dirty="0" smtClean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46204299"/>
              </p:ext>
            </p:extLst>
          </p:nvPr>
        </p:nvGraphicFramePr>
        <p:xfrm>
          <a:off x="364763" y="2766600"/>
          <a:ext cx="7014231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8933"/>
                <a:gridCol w="939800"/>
                <a:gridCol w="973667"/>
                <a:gridCol w="1253067"/>
                <a:gridCol w="1022159"/>
                <a:gridCol w="776605"/>
              </a:tblGrid>
              <a:tr h="21668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j-lt"/>
                          <a:cs typeface="Times New Roman" panose="02020603050405020304" pitchFamily="18" charset="0"/>
                        </a:rPr>
                        <a:t>Condition</a:t>
                      </a:r>
                      <a:endParaRPr lang="zh-TW" alt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j-lt"/>
                          <a:cs typeface="Times New Roman" panose="02020603050405020304" pitchFamily="18" charset="0"/>
                        </a:rPr>
                        <a:t># of true</a:t>
                      </a:r>
                      <a:r>
                        <a:rPr lang="en-US" altLang="zh-TW" sz="1600" baseline="0" dirty="0" smtClean="0">
                          <a:latin typeface="+mj-lt"/>
                          <a:cs typeface="Times New Roman" panose="02020603050405020304" pitchFamily="18" charset="0"/>
                        </a:rPr>
                        <a:t> positives</a:t>
                      </a:r>
                      <a:endParaRPr lang="zh-TW" alt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j-lt"/>
                          <a:cs typeface="Times New Roman" panose="02020603050405020304" pitchFamily="18" charset="0"/>
                        </a:rPr>
                        <a:t># of false positives</a:t>
                      </a:r>
                      <a:endParaRPr lang="zh-TW" alt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j-lt"/>
                          <a:cs typeface="Times New Roman" panose="02020603050405020304" pitchFamily="18" charset="0"/>
                        </a:rPr>
                        <a:t>#</a:t>
                      </a:r>
                      <a:r>
                        <a:rPr lang="en-US" altLang="zh-TW" sz="1600" baseline="0" dirty="0" smtClean="0">
                          <a:latin typeface="+mj-lt"/>
                          <a:cs typeface="Times New Roman" panose="02020603050405020304" pitchFamily="18" charset="0"/>
                        </a:rPr>
                        <a:t> of ground truth</a:t>
                      </a:r>
                      <a:endParaRPr lang="zh-TW" alt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j-lt"/>
                          <a:cs typeface="Times New Roman" panose="02020603050405020304" pitchFamily="18" charset="0"/>
                        </a:rPr>
                        <a:t>Precision</a:t>
                      </a:r>
                      <a:endParaRPr lang="zh-TW" alt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j-lt"/>
                          <a:cs typeface="Times New Roman" panose="02020603050405020304" pitchFamily="18" charset="0"/>
                        </a:rPr>
                        <a:t>Recall</a:t>
                      </a:r>
                      <a:endParaRPr lang="zh-TW" alt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j-lt"/>
                          <a:cs typeface="Times New Roman" panose="02020603050405020304" pitchFamily="18" charset="0"/>
                        </a:rPr>
                        <a:t>Drowsy</a:t>
                      </a:r>
                      <a:r>
                        <a:rPr lang="en-US" altLang="zh-TW" sz="1600" baseline="0" dirty="0" smtClean="0">
                          <a:latin typeface="+mj-lt"/>
                          <a:cs typeface="Times New Roman" panose="02020603050405020304" pitchFamily="18" charset="0"/>
                        </a:rPr>
                        <a:t> driving</a:t>
                      </a:r>
                      <a:endParaRPr lang="zh-TW" alt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j-lt"/>
                          <a:cs typeface="Times New Roman" panose="02020603050405020304" pitchFamily="18" charset="0"/>
                        </a:rPr>
                        <a:t>18</a:t>
                      </a:r>
                      <a:endParaRPr lang="zh-TW" alt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j-lt"/>
                          <a:cs typeface="Times New Roman" panose="02020603050405020304" pitchFamily="18" charset="0"/>
                        </a:rPr>
                        <a:t>12</a:t>
                      </a:r>
                      <a:endParaRPr lang="zh-TW" alt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j-lt"/>
                          <a:cs typeface="Times New Roman" panose="02020603050405020304" pitchFamily="18" charset="0"/>
                        </a:rPr>
                        <a:t>25</a:t>
                      </a:r>
                      <a:endParaRPr lang="zh-TW" alt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j-lt"/>
                          <a:cs typeface="Times New Roman" panose="02020603050405020304" pitchFamily="18" charset="0"/>
                        </a:rPr>
                        <a:t>0.6</a:t>
                      </a:r>
                      <a:endParaRPr lang="zh-TW" alt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j-lt"/>
                          <a:cs typeface="Times New Roman" panose="02020603050405020304" pitchFamily="18" charset="0"/>
                        </a:rPr>
                        <a:t>0.72</a:t>
                      </a:r>
                      <a:endParaRPr lang="zh-TW" alt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j-lt"/>
                          <a:cs typeface="Times New Roman" panose="02020603050405020304" pitchFamily="18" charset="0"/>
                        </a:rPr>
                        <a:t>Tailgating</a:t>
                      </a:r>
                      <a:endParaRPr lang="zh-TW" alt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j-lt"/>
                          <a:cs typeface="Times New Roman" panose="02020603050405020304" pitchFamily="18" charset="0"/>
                        </a:rPr>
                        <a:t>62</a:t>
                      </a:r>
                      <a:endParaRPr lang="zh-TW" alt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j-lt"/>
                          <a:cs typeface="Times New Roman" panose="02020603050405020304" pitchFamily="18" charset="0"/>
                        </a:rPr>
                        <a:t>8</a:t>
                      </a:r>
                      <a:endParaRPr lang="zh-TW" alt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j-lt"/>
                          <a:cs typeface="Times New Roman" panose="02020603050405020304" pitchFamily="18" charset="0"/>
                        </a:rPr>
                        <a:t>78</a:t>
                      </a:r>
                      <a:endParaRPr lang="zh-TW" alt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j-lt"/>
                          <a:cs typeface="Times New Roman" panose="02020603050405020304" pitchFamily="18" charset="0"/>
                        </a:rPr>
                        <a:t>0.89</a:t>
                      </a:r>
                      <a:endParaRPr lang="zh-TW" alt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j-lt"/>
                          <a:cs typeface="Times New Roman" panose="02020603050405020304" pitchFamily="18" charset="0"/>
                        </a:rPr>
                        <a:t>0.79</a:t>
                      </a:r>
                      <a:endParaRPr lang="zh-TW" alt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j-lt"/>
                          <a:cs typeface="Times New Roman" panose="02020603050405020304" pitchFamily="18" charset="0"/>
                        </a:rPr>
                        <a:t>Careless lane change</a:t>
                      </a:r>
                      <a:endParaRPr lang="zh-TW" alt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j-lt"/>
                          <a:cs typeface="Times New Roman" panose="02020603050405020304" pitchFamily="18" charset="0"/>
                        </a:rPr>
                        <a:t>12</a:t>
                      </a:r>
                      <a:endParaRPr lang="zh-TW" alt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j-lt"/>
                          <a:cs typeface="Times New Roman" panose="02020603050405020304" pitchFamily="18" charset="0"/>
                        </a:rPr>
                        <a:t>2</a:t>
                      </a:r>
                      <a:endParaRPr lang="zh-TW" alt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j-lt"/>
                          <a:cs typeface="Times New Roman" panose="02020603050405020304" pitchFamily="18" charset="0"/>
                        </a:rPr>
                        <a:t>14</a:t>
                      </a:r>
                      <a:endParaRPr lang="zh-TW" alt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j-lt"/>
                          <a:cs typeface="Times New Roman" panose="02020603050405020304" pitchFamily="18" charset="0"/>
                        </a:rPr>
                        <a:t>0.86</a:t>
                      </a:r>
                      <a:endParaRPr lang="zh-TW" alt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j-lt"/>
                          <a:cs typeface="Times New Roman" panose="02020603050405020304" pitchFamily="18" charset="0"/>
                        </a:rPr>
                        <a:t>0.86</a:t>
                      </a:r>
                      <a:endParaRPr lang="zh-TW" alt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j-lt"/>
                          <a:cs typeface="Times New Roman" panose="02020603050405020304" pitchFamily="18" charset="0"/>
                        </a:rPr>
                        <a:t>Lane weaving</a:t>
                      </a:r>
                      <a:endParaRPr lang="zh-TW" alt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j-lt"/>
                          <a:cs typeface="Times New Roman" panose="02020603050405020304" pitchFamily="18" charset="0"/>
                        </a:rPr>
                        <a:t>16</a:t>
                      </a:r>
                      <a:endParaRPr lang="zh-TW" alt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j-lt"/>
                          <a:cs typeface="Times New Roman" panose="02020603050405020304" pitchFamily="18" charset="0"/>
                        </a:rPr>
                        <a:t>0</a:t>
                      </a:r>
                      <a:endParaRPr lang="zh-TW" alt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j-lt"/>
                          <a:cs typeface="Times New Roman" panose="02020603050405020304" pitchFamily="18" charset="0"/>
                        </a:rPr>
                        <a:t>22</a:t>
                      </a:r>
                      <a:endParaRPr lang="zh-TW" alt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j-lt"/>
                          <a:cs typeface="Times New Roman" panose="02020603050405020304" pitchFamily="18" charset="0"/>
                        </a:rPr>
                        <a:t>1.00</a:t>
                      </a:r>
                      <a:endParaRPr lang="zh-TW" alt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j-lt"/>
                          <a:cs typeface="Times New Roman" panose="02020603050405020304" pitchFamily="18" charset="0"/>
                        </a:rPr>
                        <a:t>0.72</a:t>
                      </a:r>
                      <a:endParaRPr lang="zh-TW" alt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j-lt"/>
                          <a:cs typeface="Times New Roman" panose="02020603050405020304" pitchFamily="18" charset="0"/>
                        </a:rPr>
                        <a:t>Inattentive driving</a:t>
                      </a:r>
                      <a:endParaRPr lang="zh-TW" alt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j-lt"/>
                          <a:cs typeface="Times New Roman" panose="02020603050405020304" pitchFamily="18" charset="0"/>
                        </a:rPr>
                        <a:t>16</a:t>
                      </a:r>
                      <a:endParaRPr lang="zh-TW" alt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j-lt"/>
                          <a:cs typeface="Times New Roman" panose="02020603050405020304" pitchFamily="18" charset="0"/>
                        </a:rPr>
                        <a:t>4</a:t>
                      </a:r>
                      <a:endParaRPr lang="zh-TW" alt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j-lt"/>
                          <a:cs typeface="Times New Roman" panose="02020603050405020304" pitchFamily="18" charset="0"/>
                        </a:rPr>
                        <a:t>25</a:t>
                      </a:r>
                      <a:endParaRPr lang="zh-TW" alt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j-lt"/>
                          <a:cs typeface="Times New Roman" panose="02020603050405020304" pitchFamily="18" charset="0"/>
                        </a:rPr>
                        <a:t>0.8</a:t>
                      </a:r>
                      <a:endParaRPr lang="zh-TW" alt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j-lt"/>
                          <a:cs typeface="Times New Roman" panose="02020603050405020304" pitchFamily="18" charset="0"/>
                        </a:rPr>
                        <a:t>0.64</a:t>
                      </a:r>
                      <a:endParaRPr lang="zh-TW" alt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j-lt"/>
                          <a:cs typeface="Times New Roman" panose="02020603050405020304" pitchFamily="18" charset="0"/>
                        </a:rPr>
                        <a:t>Overall</a:t>
                      </a:r>
                      <a:endParaRPr lang="zh-TW" alt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j-lt"/>
                          <a:cs typeface="Times New Roman" panose="02020603050405020304" pitchFamily="18" charset="0"/>
                        </a:rPr>
                        <a:t>-</a:t>
                      </a:r>
                      <a:endParaRPr lang="zh-TW" alt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j-lt"/>
                          <a:cs typeface="Times New Roman" panose="02020603050405020304" pitchFamily="18" charset="0"/>
                        </a:rPr>
                        <a:t>-</a:t>
                      </a:r>
                      <a:endParaRPr lang="zh-TW" alt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j-lt"/>
                          <a:cs typeface="Times New Roman" panose="02020603050405020304" pitchFamily="18" charset="0"/>
                        </a:rPr>
                        <a:t>164</a:t>
                      </a:r>
                      <a:endParaRPr lang="zh-TW" alt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j-lt"/>
                          <a:cs typeface="Times New Roman" panose="02020603050405020304" pitchFamily="18" charset="0"/>
                        </a:rPr>
                        <a:t>0.83</a:t>
                      </a:r>
                      <a:endParaRPr lang="zh-TW" alt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j-lt"/>
                          <a:cs typeface="Times New Roman" panose="02020603050405020304" pitchFamily="18" charset="0"/>
                        </a:rPr>
                        <a:t>0.75</a:t>
                      </a:r>
                      <a:endParaRPr lang="zh-TW" alt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39043" y="4355395"/>
            <a:ext cx="1185133" cy="156130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39043" y="2159939"/>
            <a:ext cx="1185133" cy="1561301"/>
          </a:xfrm>
          <a:prstGeom prst="rect">
            <a:avLst/>
          </a:prstGeom>
        </p:spPr>
      </p:pic>
      <p:sp>
        <p:nvSpPr>
          <p:cNvPr id="9" name="標題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altLang="zh-TW" sz="3600" dirty="0" smtClean="0"/>
              <a:t>Overall </a:t>
            </a:r>
            <a:r>
              <a:rPr lang="en-US" altLang="zh-TW" sz="3600" dirty="0" err="1"/>
              <a:t>C</a:t>
            </a:r>
            <a:r>
              <a:rPr lang="en-US" altLang="zh-TW" sz="3600" dirty="0" err="1" smtClean="0"/>
              <a:t>arSafe</a:t>
            </a:r>
            <a:r>
              <a:rPr lang="en-US" altLang="zh-TW" sz="3600" dirty="0" smtClean="0"/>
              <a:t> </a:t>
            </a:r>
            <a:r>
              <a:rPr lang="en-US" altLang="zh-TW" sz="3600" dirty="0"/>
              <a:t>a</a:t>
            </a:r>
            <a:r>
              <a:rPr lang="en-US" altLang="zh-TW" sz="3600" dirty="0" smtClean="0"/>
              <a:t>ccuracy</a:t>
            </a:r>
            <a:endParaRPr lang="en-US" altLang="zh-TW" sz="3600" dirty="0">
              <a:solidFill>
                <a:schemeClr val="tx1"/>
              </a:solidFill>
              <a:ea typeface="Adobe Gothic Std B" pitchFamily="34" charset="-128"/>
              <a:cs typeface="+mj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914447" y="3389959"/>
            <a:ext cx="504854" cy="246221"/>
          </a:xfrm>
          <a:prstGeom prst="rect">
            <a:avLst/>
          </a:prstGeom>
          <a:solidFill>
            <a:srgbClr val="D0D8E8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16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0.75</a:t>
            </a:r>
            <a:endParaRPr lang="zh-TW" altLang="en-US" sz="16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879285" y="3710656"/>
            <a:ext cx="848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latin typeface="+mj-lt"/>
              </a:rPr>
              <a:t>smiling</a:t>
            </a:r>
            <a:endParaRPr lang="zh-TW" altLang="en-US" dirty="0">
              <a:latin typeface="+mj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872799" y="5891391"/>
            <a:ext cx="10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latin typeface="+mj-lt"/>
              </a:rPr>
              <a:t>squinting</a:t>
            </a:r>
            <a:endParaRPr lang="zh-TW" altLang="en-US" dirty="0">
              <a:latin typeface="+mj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558284" y="5003944"/>
            <a:ext cx="1839433" cy="3771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565107" y="3336243"/>
            <a:ext cx="1041992" cy="3523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492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1" grpId="1" animBg="1"/>
      <p:bldP spid="12" grpId="0" animBg="1"/>
      <p:bldP spid="12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572904"/>
            <a:ext cx="8229600" cy="4525963"/>
          </a:xfrm>
        </p:spPr>
        <p:txBody>
          <a:bodyPr>
            <a:normAutofit/>
          </a:bodyPr>
          <a:lstStyle/>
          <a:p>
            <a:endParaRPr lang="en-US" altLang="zh-TW" sz="2400" dirty="0" smtClean="0">
              <a:latin typeface="+mj-lt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797204"/>
              </p:ext>
            </p:extLst>
          </p:nvPr>
        </p:nvGraphicFramePr>
        <p:xfrm>
          <a:off x="977058" y="1824065"/>
          <a:ext cx="7225246" cy="4385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4268"/>
                <a:gridCol w="1092188"/>
                <a:gridCol w="1134196"/>
                <a:gridCol w="1386239"/>
                <a:gridCol w="1176203"/>
                <a:gridCol w="882152"/>
              </a:tblGrid>
              <a:tr h="64595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Event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# of true positives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# of false positives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# of ground truth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Precision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Recall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3971">
                <a:tc gridSpan="6"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Part 1: events</a:t>
                      </a:r>
                      <a:r>
                        <a:rPr lang="en-US" altLang="zh-TW" sz="1800" baseline="0" dirty="0" smtClean="0">
                          <a:latin typeface="+mj-lt"/>
                          <a:cs typeface="Times New Roman" panose="02020603050405020304" pitchFamily="18" charset="0"/>
                        </a:rPr>
                        <a:t> detected from the driver classifier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/>
                </a:tc>
              </a:tr>
              <a:tr h="37397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 err="1" smtClean="0">
                          <a:latin typeface="+mj-lt"/>
                          <a:cs typeface="Times New Roman" panose="02020603050405020304" pitchFamily="18" charset="0"/>
                        </a:rPr>
                        <a:t>facing.right</a:t>
                      </a:r>
                      <a:endParaRPr lang="zh-TW" altLang="en-US" sz="1800" i="1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21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10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31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0.68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0.68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397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 err="1" smtClean="0">
                          <a:latin typeface="+mj-lt"/>
                          <a:cs typeface="Times New Roman" panose="02020603050405020304" pitchFamily="18" charset="0"/>
                        </a:rPr>
                        <a:t>facing.left</a:t>
                      </a:r>
                      <a:endParaRPr lang="zh-TW" altLang="en-US" sz="1800" i="1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23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6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26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0.79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0.88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3971">
                <a:tc gridSpan="6"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Part 2: events detected from</a:t>
                      </a:r>
                      <a:r>
                        <a:rPr lang="en-US" altLang="zh-TW" sz="1800" baseline="0" dirty="0" smtClean="0">
                          <a:latin typeface="+mj-lt"/>
                          <a:cs typeface="Times New Roman" panose="02020603050405020304" pitchFamily="18" charset="0"/>
                        </a:rPr>
                        <a:t> the road classifier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/>
                </a:tc>
              </a:tr>
              <a:tr h="37397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 err="1" smtClean="0">
                          <a:latin typeface="+mj-lt"/>
                          <a:cs typeface="Times New Roman" panose="02020603050405020304" pitchFamily="18" charset="0"/>
                        </a:rPr>
                        <a:t>lane.change</a:t>
                      </a:r>
                      <a:endParaRPr lang="zh-TW" altLang="en-US" sz="1800" i="1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21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24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0.95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0.88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397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baseline="0" dirty="0" err="1" smtClean="0">
                          <a:latin typeface="+mj-lt"/>
                          <a:cs typeface="Times New Roman" panose="02020603050405020304" pitchFamily="18" charset="0"/>
                        </a:rPr>
                        <a:t>lane.weaving</a:t>
                      </a:r>
                      <a:endParaRPr lang="zh-TW" altLang="en-US" sz="1800" i="1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16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2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22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1.00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0.73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3971">
                <a:tc gridSpan="6"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Part 3: events detected from the car</a:t>
                      </a:r>
                      <a:r>
                        <a:rPr lang="en-US" altLang="zh-TW" sz="1800" baseline="0" dirty="0" smtClean="0">
                          <a:latin typeface="+mj-lt"/>
                          <a:cs typeface="Times New Roman" panose="02020603050405020304" pitchFamily="18" charset="0"/>
                        </a:rPr>
                        <a:t> classifier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/>
                </a:tc>
              </a:tr>
              <a:tr h="37397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 err="1" smtClean="0">
                          <a:latin typeface="+mj-lt"/>
                          <a:cs typeface="Times New Roman" panose="02020603050405020304" pitchFamily="18" charset="0"/>
                        </a:rPr>
                        <a:t>turn</a:t>
                      </a:r>
                      <a:r>
                        <a:rPr lang="en-US" altLang="zh-TW" sz="1800" i="1" baseline="0" dirty="0" err="1" smtClean="0">
                          <a:latin typeface="+mj-lt"/>
                          <a:cs typeface="Times New Roman" panose="02020603050405020304" pitchFamily="18" charset="0"/>
                        </a:rPr>
                        <a:t>.right</a:t>
                      </a:r>
                      <a:endParaRPr lang="zh-TW" altLang="en-US" sz="1800" i="1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31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0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35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1.00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0.89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397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 err="1" smtClean="0">
                          <a:latin typeface="+mj-lt"/>
                          <a:cs typeface="Times New Roman" panose="02020603050405020304" pitchFamily="18" charset="0"/>
                        </a:rPr>
                        <a:t>turn.left</a:t>
                      </a:r>
                      <a:endParaRPr lang="zh-TW" altLang="en-US" sz="1800" i="1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22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2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25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0.92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0.88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397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Overall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-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-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-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0.89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0.82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標題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altLang="zh-TW" sz="3600" dirty="0" smtClean="0"/>
              <a:t>Overall </a:t>
            </a:r>
            <a:r>
              <a:rPr lang="en-US" altLang="zh-TW" sz="3600" dirty="0"/>
              <a:t>a</a:t>
            </a:r>
            <a:r>
              <a:rPr lang="en-US" altLang="zh-TW" sz="3600" dirty="0" smtClean="0"/>
              <a:t>ccuracy </a:t>
            </a:r>
            <a:r>
              <a:rPr lang="en-US" altLang="zh-TW" sz="3600" dirty="0"/>
              <a:t>for </a:t>
            </a:r>
            <a:r>
              <a:rPr lang="en-US" altLang="zh-TW" sz="3600" dirty="0" smtClean="0"/>
              <a:t>detecting </a:t>
            </a:r>
            <a:r>
              <a:rPr lang="en-US" altLang="zh-TW" sz="3600" dirty="0"/>
              <a:t>l</a:t>
            </a:r>
            <a:r>
              <a:rPr lang="en-US" altLang="zh-TW" sz="3600" dirty="0" smtClean="0"/>
              <a:t>ow</a:t>
            </a:r>
            <a:r>
              <a:rPr lang="en-US" altLang="zh-TW" sz="3600" dirty="0"/>
              <a:t>-level </a:t>
            </a:r>
            <a:r>
              <a:rPr lang="en-US" altLang="zh-TW" sz="3600" dirty="0" smtClean="0"/>
              <a:t>events</a:t>
            </a:r>
            <a:endParaRPr lang="en-US" altLang="zh-TW" sz="3600" dirty="0">
              <a:solidFill>
                <a:schemeClr val="tx1"/>
              </a:solidFill>
              <a:ea typeface="Adobe Gothic Std B" pitchFamily="34" charset="-128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124666" y="5810577"/>
            <a:ext cx="2104934" cy="43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68466" y="2838776"/>
            <a:ext cx="7261134" cy="7553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4012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9640" y="791399"/>
            <a:ext cx="10149148" cy="679993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altLang="zh-TW" sz="3600" dirty="0" smtClean="0">
                <a:solidFill>
                  <a:schemeClr val="tx1"/>
                </a:solidFill>
                <a:ea typeface="Adobe Gothic Std B" pitchFamily="34" charset="-128"/>
                <a:cs typeface="+mj-cs"/>
              </a:rPr>
              <a:t>What </a:t>
            </a:r>
            <a:r>
              <a:rPr lang="en-US" altLang="zh-TW" sz="3600" dirty="0">
                <a:solidFill>
                  <a:schemeClr val="tx1"/>
                </a:solidFill>
                <a:ea typeface="Adobe Gothic Std B" pitchFamily="34" charset="-128"/>
                <a:cs typeface="+mj-cs"/>
              </a:rPr>
              <a:t>do you do if you can’t afford a top end car with all those </a:t>
            </a:r>
            <a:r>
              <a:rPr lang="en-US" altLang="zh-TW" sz="3600" dirty="0" smtClean="0">
                <a:solidFill>
                  <a:schemeClr val="tx1"/>
                </a:solidFill>
                <a:ea typeface="Adobe Gothic Std B" pitchFamily="34" charset="-128"/>
                <a:cs typeface="+mj-cs"/>
              </a:rPr>
              <a:t>safety features?</a:t>
            </a:r>
            <a:endParaRPr lang="en-US" altLang="zh-TW" sz="3600" dirty="0">
              <a:solidFill>
                <a:schemeClr val="tx1"/>
              </a:solidFill>
              <a:ea typeface="Adobe Gothic Std B" pitchFamily="34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620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Mean precision and recall are 84% and 76% respectively 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56350627"/>
              </p:ext>
            </p:extLst>
          </p:nvPr>
        </p:nvGraphicFramePr>
        <p:xfrm>
          <a:off x="1286894" y="3153834"/>
          <a:ext cx="6570212" cy="2496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135"/>
                <a:gridCol w="1801001"/>
                <a:gridCol w="2235647"/>
                <a:gridCol w="1792429"/>
              </a:tblGrid>
              <a:tr h="457662"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solidFill>
                            <a:schemeClr val="bg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# of data segments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 altLang="zh-TW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solidFill>
                            <a:schemeClr val="bg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Detected</a:t>
                      </a:r>
                      <a:endParaRPr lang="zh-TW" altLang="en-US" sz="1800" b="1" dirty="0">
                        <a:solidFill>
                          <a:schemeClr val="bg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790507">
                <a:tc gridSpan="2" vMerge="1">
                  <a:txBody>
                    <a:bodyPr/>
                    <a:lstStyle/>
                    <a:p>
                      <a:endParaRPr lang="en-US" altLang="zh-TW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 vMerge="1">
                  <a:txBody>
                    <a:bodyPr/>
                    <a:lstStyle/>
                    <a:p>
                      <a:pPr algn="r"/>
                      <a:endParaRPr lang="en-US" altLang="zh-TW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i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Lane</a:t>
                      </a:r>
                      <a:r>
                        <a:rPr lang="en-US" altLang="zh-TW" sz="1800" b="1" i="1" baseline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change / weaving</a:t>
                      </a:r>
                      <a:endParaRPr lang="zh-TW" altLang="en-US" sz="1800" b="1" i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Other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790507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sz="1600" b="1" dirty="0" smtClean="0">
                          <a:latin typeface="+mj-lt"/>
                          <a:cs typeface="Times New Roman" panose="02020603050405020304" pitchFamily="18" charset="0"/>
                        </a:rPr>
                        <a:t>Real</a:t>
                      </a:r>
                      <a:endParaRPr lang="zh-TW" altLang="en-US" sz="1600" b="1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i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Lane change</a:t>
                      </a:r>
                      <a:r>
                        <a:rPr lang="en-US" altLang="zh-TW" sz="1800" b="1" i="1" baseline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/ weaving</a:t>
                      </a:r>
                      <a:endParaRPr lang="zh-TW" altLang="en-US" sz="1800" b="1" i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190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30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57662">
                <a:tc v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i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Other</a:t>
                      </a:r>
                      <a:endParaRPr lang="zh-TW" altLang="en-US" sz="1800" b="1" i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109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j-lt"/>
                          <a:cs typeface="Times New Roman" panose="02020603050405020304" pitchFamily="18" charset="0"/>
                        </a:rPr>
                        <a:t>1127</a:t>
                      </a:r>
                      <a:endParaRPr lang="zh-TW" alt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標題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altLang="zh-TW" sz="3600" dirty="0" smtClean="0"/>
              <a:t>Overall accuracy for classifying </a:t>
            </a:r>
            <a:r>
              <a:rPr lang="en-US" altLang="zh-TW" sz="3600" dirty="0"/>
              <a:t>l</a:t>
            </a:r>
            <a:r>
              <a:rPr lang="en-US" altLang="zh-TW" sz="3600" dirty="0" smtClean="0"/>
              <a:t>ane </a:t>
            </a:r>
            <a:r>
              <a:rPr lang="en-US" altLang="zh-TW" sz="3600" dirty="0"/>
              <a:t>t</a:t>
            </a:r>
            <a:r>
              <a:rPr lang="en-US" altLang="zh-TW" sz="3600" dirty="0" smtClean="0"/>
              <a:t>rajectory </a:t>
            </a:r>
            <a:r>
              <a:rPr lang="en-US" altLang="zh-TW" sz="3600" dirty="0"/>
              <a:t>e</a:t>
            </a:r>
            <a:r>
              <a:rPr lang="en-US" altLang="zh-TW" sz="3600" dirty="0" smtClean="0"/>
              <a:t>vents</a:t>
            </a:r>
            <a:endParaRPr lang="en-US" altLang="zh-TW" sz="3600" dirty="0">
              <a:solidFill>
                <a:schemeClr val="tx1"/>
              </a:solidFill>
              <a:ea typeface="Adobe Gothic Std B" pitchFamily="34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288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zh-TW" sz="2400" dirty="0"/>
              <a:t>Compare </a:t>
            </a:r>
            <a:r>
              <a:rPr lang="en-US" altLang="zh-TW" sz="2400" dirty="0" err="1"/>
              <a:t>carsafe</a:t>
            </a:r>
            <a:r>
              <a:rPr lang="en-US" altLang="zh-TW" sz="2400" dirty="0"/>
              <a:t> to a static strategy (baseline</a:t>
            </a:r>
            <a:r>
              <a:rPr lang="en-US" altLang="zh-TW" sz="2400" dirty="0" smtClean="0"/>
              <a:t>)</a:t>
            </a:r>
            <a:endParaRPr lang="en-US" altLang="zh-TW" sz="2000" dirty="0" smtClean="0"/>
          </a:p>
          <a:p>
            <a:r>
              <a:rPr lang="en-US" altLang="zh-TW" sz="2400" dirty="0" err="1"/>
              <a:t>c</a:t>
            </a:r>
            <a:r>
              <a:rPr lang="en-US" altLang="zh-TW" sz="2400" dirty="0" err="1" smtClean="0"/>
              <a:t>arsafe</a:t>
            </a:r>
            <a:r>
              <a:rPr lang="en-US" altLang="zh-TW" sz="2400" dirty="0" smtClean="0"/>
              <a:t> </a:t>
            </a:r>
            <a:r>
              <a:rPr lang="en-US" altLang="zh-TW" sz="2400" dirty="0"/>
              <a:t>outperforms baseline</a:t>
            </a: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altLang="zh-TW" sz="3600" dirty="0" smtClean="0"/>
              <a:t>Effectiveness of the context-driven </a:t>
            </a:r>
            <a:r>
              <a:rPr lang="en-US" altLang="zh-TW" sz="3600" dirty="0"/>
              <a:t>c</a:t>
            </a:r>
            <a:r>
              <a:rPr lang="en-US" altLang="zh-TW" sz="3600" dirty="0" smtClean="0"/>
              <a:t>amera switching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34521" y="3172248"/>
            <a:ext cx="6514346" cy="3204809"/>
          </a:xfrm>
          <a:prstGeom prst="rect">
            <a:avLst/>
          </a:prstGeom>
        </p:spPr>
      </p:pic>
      <p:cxnSp>
        <p:nvCxnSpPr>
          <p:cNvPr id="5" name="直線單箭頭接點 4"/>
          <p:cNvCxnSpPr>
            <a:stCxn id="8" idx="1"/>
          </p:cNvCxnSpPr>
          <p:nvPr/>
        </p:nvCxnSpPr>
        <p:spPr>
          <a:xfrm flipH="1">
            <a:off x="5673430" y="3534400"/>
            <a:ext cx="146694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7140371" y="3241586"/>
            <a:ext cx="1861999" cy="585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/>
              <a:t>The optimal parameter setting</a:t>
            </a:r>
            <a:endParaRPr lang="zh-TW" altLang="en-US" sz="1600" dirty="0"/>
          </a:p>
        </p:txBody>
      </p:sp>
      <p:sp>
        <p:nvSpPr>
          <p:cNvPr id="4" name="矩形 3"/>
          <p:cNvSpPr/>
          <p:nvPr/>
        </p:nvSpPr>
        <p:spPr>
          <a:xfrm>
            <a:off x="7368511" y="4227536"/>
            <a:ext cx="1405720" cy="6840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7563451" y="4391308"/>
            <a:ext cx="36000" cy="36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7640997" y="4254830"/>
            <a:ext cx="930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/>
              <a:t>baseline</a:t>
            </a:r>
            <a:endParaRPr lang="zh-TW" altLang="en-US" sz="16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7656315" y="4527052"/>
            <a:ext cx="9156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err="1" smtClean="0"/>
              <a:t>carsafe</a:t>
            </a:r>
            <a:endParaRPr lang="zh-TW" altLang="en-US" sz="1600" dirty="0"/>
          </a:p>
        </p:txBody>
      </p:sp>
      <p:sp>
        <p:nvSpPr>
          <p:cNvPr id="12" name="橢圓 11"/>
          <p:cNvSpPr/>
          <p:nvPr/>
        </p:nvSpPr>
        <p:spPr>
          <a:xfrm>
            <a:off x="7565723" y="4707484"/>
            <a:ext cx="36000" cy="36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1267545" y="3969790"/>
            <a:ext cx="2724149" cy="1609724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71587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Multi-core Computation </a:t>
            </a:r>
            <a:r>
              <a:rPr lang="en-US" altLang="zh-TW" dirty="0" smtClean="0"/>
              <a:t>Planner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sz="2000" dirty="0" smtClean="0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altLang="zh-TW" sz="3600" dirty="0" smtClean="0"/>
              <a:t>Multicore </a:t>
            </a:r>
            <a:r>
              <a:rPr lang="en-US" altLang="zh-TW" sz="3600" dirty="0"/>
              <a:t>c</a:t>
            </a:r>
            <a:r>
              <a:rPr lang="en-US" altLang="zh-TW" sz="3600" dirty="0" smtClean="0"/>
              <a:t>omputation </a:t>
            </a:r>
            <a:r>
              <a:rPr lang="en-US" altLang="zh-TW" sz="3600" dirty="0"/>
              <a:t>p</a:t>
            </a:r>
            <a:r>
              <a:rPr lang="en-US" altLang="zh-TW" sz="3600" dirty="0" smtClean="0"/>
              <a:t>lanner </a:t>
            </a:r>
            <a:r>
              <a:rPr lang="en-US" altLang="zh-TW" sz="3600" dirty="0"/>
              <a:t>b</a:t>
            </a:r>
            <a:r>
              <a:rPr lang="en-US" altLang="zh-TW" sz="3600" dirty="0" smtClean="0"/>
              <a:t>enchmarks</a:t>
            </a:r>
            <a:endParaRPr lang="en-US" altLang="zh-TW" sz="3600" dirty="0">
              <a:solidFill>
                <a:schemeClr val="tx1"/>
              </a:solidFill>
              <a:ea typeface="Adobe Gothic Std B" pitchFamily="34" charset="-128"/>
              <a:cs typeface="+mj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954101" y="1839225"/>
            <a:ext cx="7166316" cy="374981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210395" y="1747145"/>
            <a:ext cx="571839" cy="3657368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3401020" y="5861503"/>
            <a:ext cx="32727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 smtClean="0"/>
              <a:t>Front fps:   5 </a:t>
            </a:r>
            <a:r>
              <a:rPr lang="en-US" altLang="zh-TW" sz="2000" dirty="0" smtClean="0">
                <a:sym typeface="Wingdings" panose="05000000000000000000" pitchFamily="2" charset="2"/>
              </a:rPr>
              <a:t> 10 </a:t>
            </a:r>
          </a:p>
          <a:p>
            <a:r>
              <a:rPr lang="en-US" altLang="zh-TW" sz="2000" dirty="0" smtClean="0">
                <a:sym typeface="Wingdings" panose="05000000000000000000" pitchFamily="2" charset="2"/>
              </a:rPr>
              <a:t>Back fps:    4  11</a:t>
            </a:r>
          </a:p>
        </p:txBody>
      </p:sp>
    </p:spTree>
    <p:extLst>
      <p:ext uri="{BB962C8B-B14F-4D97-AF65-F5344CB8AC3E}">
        <p14:creationId xmlns:p14="http://schemas.microsoft.com/office/powerpoint/2010/main" xmlns="" val="50326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</a:rPr>
              <a:t>Motivation</a:t>
            </a:r>
          </a:p>
          <a:p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</a:rPr>
              <a:t>Approach</a:t>
            </a:r>
          </a:p>
          <a:p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</a:rPr>
              <a:t>Design &amp; implementation</a:t>
            </a:r>
          </a:p>
          <a:p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</a:rPr>
              <a:t>Evaluation</a:t>
            </a:r>
          </a:p>
          <a:p>
            <a:r>
              <a:rPr lang="en-US" altLang="zh-TW" dirty="0"/>
              <a:t>Related work</a:t>
            </a:r>
          </a:p>
          <a:p>
            <a:r>
              <a:rPr lang="en-US" altLang="zh-TW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Conclusion</a:t>
            </a: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altLang="zh-TW" sz="3600" dirty="0" smtClean="0">
                <a:solidFill>
                  <a:schemeClr val="tx1"/>
                </a:solidFill>
                <a:ea typeface="Adobe Gothic Std B" pitchFamily="34" charset="-128"/>
                <a:cs typeface="+mj-cs"/>
              </a:rPr>
              <a:t>Outline</a:t>
            </a:r>
            <a:endParaRPr lang="en-US" altLang="zh-TW" sz="3600" dirty="0">
              <a:solidFill>
                <a:schemeClr val="tx1"/>
              </a:solidFill>
              <a:ea typeface="Adobe Gothic Std B" pitchFamily="34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928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Related Work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altLang="zh-TW" sz="3600" dirty="0" smtClean="0"/>
              <a:t>Related work</a:t>
            </a:r>
            <a:endParaRPr lang="en-US" altLang="zh-TW" sz="3600" dirty="0">
              <a:solidFill>
                <a:schemeClr val="tx1"/>
              </a:solidFill>
              <a:ea typeface="Adobe Gothic Std B" pitchFamily="34" charset="-128"/>
              <a:cs typeface="+mj-cs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15064832"/>
              </p:ext>
            </p:extLst>
          </p:nvPr>
        </p:nvGraphicFramePr>
        <p:xfrm>
          <a:off x="139337" y="2078854"/>
          <a:ext cx="8804366" cy="38644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7806"/>
                <a:gridCol w="1285177"/>
                <a:gridCol w="1964777"/>
                <a:gridCol w="3516606"/>
              </a:tblGrid>
              <a:tr h="542109">
                <a:tc>
                  <a:txBody>
                    <a:bodyPr/>
                    <a:lstStyle/>
                    <a:p>
                      <a:pPr algn="ctr"/>
                      <a:endParaRPr lang="zh-TW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TW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  <a:cs typeface="+mn-cs"/>
                        </a:rPr>
                        <a:t>Cost</a:t>
                      </a:r>
                    </a:p>
                  </a:txBody>
                  <a:tcPr marT="45724" marB="4572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Device</a:t>
                      </a:r>
                      <a:endParaRPr kumimoji="0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T="45724" marB="4572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Detected event</a:t>
                      </a:r>
                    </a:p>
                  </a:txBody>
                  <a:tcPr marT="45724" marB="45724" anchor="ctr" horzOverflow="overflow"/>
                </a:tc>
              </a:tr>
              <a:tr h="670560"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TW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Fixed vehicle-mounted devices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+mn-lt"/>
                        </a:rPr>
                        <a:t>$$</a:t>
                      </a:r>
                      <a:endParaRPr lang="en-US" altLang="zh-TW" sz="1400" dirty="0" smtClean="0"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000" dirty="0" smtClean="0">
                          <a:latin typeface="+mn-lt"/>
                        </a:rPr>
                        <a:t>Fixed</a:t>
                      </a:r>
                      <a:r>
                        <a:rPr lang="en-US" altLang="zh-TW" sz="2000" baseline="0" dirty="0" smtClean="0">
                          <a:latin typeface="+mn-lt"/>
                        </a:rPr>
                        <a:t> cameras</a:t>
                      </a:r>
                      <a:endParaRPr lang="zh-TW" altLang="en-US" sz="14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Driver drowsiness, Lane departure, or following distance</a:t>
                      </a:r>
                      <a:endParaRPr lang="zh-TW" altLang="en-US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+mn-ea"/>
                        </a:rPr>
                        <a:t>Top-end cars</a:t>
                      </a:r>
                      <a:endParaRPr kumimoji="0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+mn-ea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itchFamily="18" charset="-120"/>
                        </a:rPr>
                        <a:t>$$$$</a:t>
                      </a:r>
                      <a:endParaRPr kumimoji="0" lang="en-US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新細明體" pitchFamily="18" charset="-12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Cameras,</a:t>
                      </a:r>
                    </a:p>
                    <a:p>
                      <a:pPr algn="l"/>
                      <a:r>
                        <a:rPr lang="en-US" altLang="zh-TW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radar</a:t>
                      </a:r>
                      <a:r>
                        <a:rPr lang="en-US" altLang="zh-TW" sz="1800" b="0" i="0" u="none" strike="noStrike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and </a:t>
                      </a:r>
                      <a:r>
                        <a:rPr lang="en-US" altLang="zh-TW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ultrasonic sensors</a:t>
                      </a:r>
                      <a:endParaRPr lang="zh-TW" altLang="en-US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Collision avoidance, night vision, and pedestrian detection</a:t>
                      </a:r>
                      <a:endParaRPr lang="zh-TW" altLang="en-US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2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Existing phone-based systems</a:t>
                      </a:r>
                      <a:endParaRPr kumimoji="0" lang="zh-TW" altLang="zh-TW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+mn-lt"/>
                        </a:rPr>
                        <a:t>$</a:t>
                      </a:r>
                      <a:endParaRPr lang="zh-TW" altLang="en-US" sz="2000" dirty="0"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itchFamily="18" charset="-120"/>
                        </a:rPr>
                        <a:t>Smartphones</a:t>
                      </a: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新細明體" pitchFamily="18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Collision &amp; off-road warnings</a:t>
                      </a: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新細明體" pitchFamily="18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21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err="1" smtClean="0">
                          <a:solidFill>
                            <a:srgbClr val="FF0000"/>
                          </a:solidFill>
                        </a:rPr>
                        <a:t>CarSafe</a:t>
                      </a:r>
                      <a:endParaRPr lang="zh-TW" alt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itchFamily="18" charset="-120"/>
                        </a:rPr>
                        <a:t>$</a:t>
                      </a:r>
                      <a:endParaRPr lang="zh-TW" altLang="en-US" sz="1400" b="0" i="0" dirty="0"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itchFamily="18" charset="-120"/>
                          <a:cs typeface="+mn-cs"/>
                        </a:rPr>
                        <a:t>Dual-camera Smartphones</a:t>
                      </a:r>
                      <a:endParaRPr kumimoji="0" lang="zh-TW" alt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新細明體" pitchFamily="18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itchFamily="18" charset="-120"/>
                          <a:cs typeface="+mn-cs"/>
                        </a:rPr>
                        <a:t>Drowsy driving, inattentive driving, tailgating, lane weaving, and careless lane change</a:t>
                      </a:r>
                      <a:endParaRPr kumimoji="0" lang="zh-TW" alt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新細明體" pitchFamily="18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80515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</a:rPr>
              <a:t>Motivation</a:t>
            </a:r>
          </a:p>
          <a:p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</a:rPr>
              <a:t>Approach</a:t>
            </a:r>
          </a:p>
          <a:p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</a:rPr>
              <a:t>Design &amp; implementation</a:t>
            </a:r>
          </a:p>
          <a:p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</a:rPr>
              <a:t>Evaluation</a:t>
            </a:r>
          </a:p>
          <a:p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</a:rPr>
              <a:t>Related work</a:t>
            </a:r>
          </a:p>
          <a:p>
            <a:r>
              <a:rPr lang="en-US" altLang="zh-TW" dirty="0"/>
              <a:t>Conclusion</a:t>
            </a: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altLang="zh-TW" sz="3600" dirty="0" smtClean="0">
                <a:solidFill>
                  <a:schemeClr val="tx1"/>
                </a:solidFill>
                <a:ea typeface="Adobe Gothic Std B" pitchFamily="34" charset="-128"/>
                <a:cs typeface="+mj-cs"/>
              </a:rPr>
              <a:t>Outline</a:t>
            </a:r>
            <a:endParaRPr lang="en-US" altLang="zh-TW" sz="3600" dirty="0">
              <a:solidFill>
                <a:schemeClr val="tx1"/>
              </a:solidFill>
              <a:ea typeface="Adobe Gothic Std B" pitchFamily="34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6594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Conclusion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zh-TW" sz="2400" dirty="0" smtClean="0"/>
              <a:t>Propose the design and </a:t>
            </a:r>
            <a:r>
              <a:rPr lang="en-US" altLang="zh-TW" sz="2400" dirty="0"/>
              <a:t>implementation </a:t>
            </a:r>
            <a:r>
              <a:rPr lang="en-US" altLang="zh-TW" sz="2400" dirty="0" smtClean="0"/>
              <a:t>of </a:t>
            </a:r>
            <a:r>
              <a:rPr lang="en-US" altLang="zh-TW" sz="2400" dirty="0" err="1" smtClean="0"/>
              <a:t>CarSafe</a:t>
            </a:r>
            <a:r>
              <a:rPr lang="en-US" altLang="zh-TW" sz="2400" dirty="0" smtClean="0"/>
              <a:t> and evaluate </a:t>
            </a:r>
            <a:r>
              <a:rPr lang="en-US" altLang="zh-TW" sz="2400" dirty="0" err="1" smtClean="0"/>
              <a:t>CarSafe</a:t>
            </a:r>
            <a:r>
              <a:rPr lang="en-US" altLang="zh-TW" sz="2400" dirty="0" smtClean="0"/>
              <a:t> in a </a:t>
            </a:r>
            <a:r>
              <a:rPr lang="en-US" altLang="zh-TW" sz="2400" dirty="0"/>
              <a:t>small </a:t>
            </a:r>
            <a:r>
              <a:rPr lang="en-US" altLang="zh-TW" sz="2400" dirty="0" smtClean="0"/>
              <a:t>field trial</a:t>
            </a:r>
          </a:p>
          <a:p>
            <a:r>
              <a:rPr lang="en-US" altLang="zh-TW" sz="2400" dirty="0" smtClean="0"/>
              <a:t>Explore how to design computation-intensive mobile apps </a:t>
            </a:r>
            <a:endParaRPr lang="en-US" altLang="zh-TW" sz="2400" dirty="0"/>
          </a:p>
          <a:p>
            <a:pPr lvl="1"/>
            <a:r>
              <a:rPr lang="en-US" altLang="zh-TW" sz="2000" dirty="0" smtClean="0"/>
              <a:t>Where are the performance bottlenecks?</a:t>
            </a:r>
          </a:p>
          <a:p>
            <a:r>
              <a:rPr lang="en-US" altLang="zh-TW" sz="2400" dirty="0" smtClean="0"/>
              <a:t>Apply and tune vision algorithms for mobile sensing apps</a:t>
            </a:r>
          </a:p>
          <a:p>
            <a:pPr lvl="1"/>
            <a:r>
              <a:rPr lang="en-US" altLang="zh-TW" sz="2000" dirty="0" smtClean="0"/>
              <a:t>How well </a:t>
            </a:r>
            <a:r>
              <a:rPr lang="en-US" altLang="zh-TW" sz="2000" dirty="0"/>
              <a:t>existing </a:t>
            </a:r>
            <a:r>
              <a:rPr lang="en-US" altLang="zh-TW" sz="2000" dirty="0" smtClean="0"/>
              <a:t>vision algorithms can achieve under varying mobile settings?</a:t>
            </a:r>
          </a:p>
          <a:p>
            <a:r>
              <a:rPr lang="en-US" altLang="zh-TW" sz="2400" dirty="0" smtClean="0"/>
              <a:t>Our future plans </a:t>
            </a:r>
          </a:p>
          <a:p>
            <a:pPr lvl="1"/>
            <a:r>
              <a:rPr lang="en-US" altLang="zh-TW" sz="2000" dirty="0" smtClean="0"/>
              <a:t>Improve </a:t>
            </a:r>
            <a:r>
              <a:rPr lang="en-US" altLang="zh-TW" sz="2000" dirty="0"/>
              <a:t>the current prototype </a:t>
            </a:r>
            <a:endParaRPr lang="en-US" altLang="zh-TW" sz="2000" dirty="0" smtClean="0"/>
          </a:p>
          <a:p>
            <a:pPr lvl="1"/>
            <a:r>
              <a:rPr lang="en-US" altLang="zh-TW" sz="2000" dirty="0" smtClean="0"/>
              <a:t>Test </a:t>
            </a:r>
            <a:r>
              <a:rPr lang="en-US" altLang="zh-TW" sz="2000" dirty="0" err="1" smtClean="0"/>
              <a:t>CarSafe</a:t>
            </a:r>
            <a:r>
              <a:rPr lang="en-US" altLang="zh-TW" sz="2000" dirty="0" smtClean="0"/>
              <a:t> on other phone models or platforms</a:t>
            </a:r>
          </a:p>
          <a:p>
            <a:r>
              <a:rPr lang="en-US" altLang="zh-TW" sz="2400" dirty="0" smtClean="0"/>
              <a:t>Stimulate dual camera app interest</a:t>
            </a:r>
          </a:p>
          <a:p>
            <a:pPr lvl="1"/>
            <a:r>
              <a:rPr lang="en-US" altLang="zh-TW" sz="2000" dirty="0" smtClean="0"/>
              <a:t> Encourage major platform vendors to solve this dual camera problem</a:t>
            </a: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altLang="zh-TW" sz="3600" dirty="0" smtClean="0"/>
              <a:t>Conclusion</a:t>
            </a:r>
            <a:endParaRPr lang="en-US" altLang="zh-TW" sz="3600" dirty="0">
              <a:solidFill>
                <a:schemeClr val="tx1"/>
              </a:solidFill>
              <a:ea typeface="Adobe Gothic Std B" pitchFamily="34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105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36511" y="0"/>
            <a:ext cx="9180512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24721" y="-99392"/>
            <a:ext cx="9168721" cy="696757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-34660" y="6000081"/>
            <a:ext cx="9180511" cy="86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0</a:t>
            </a:r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72573" y="546499"/>
            <a:ext cx="4308764" cy="1371201"/>
          </a:xfrm>
        </p:spPr>
        <p:txBody>
          <a:bodyPr>
            <a:noAutofit/>
          </a:bodyPr>
          <a:lstStyle/>
          <a:p>
            <a:pPr marL="0" indent="0" algn="l"/>
            <a:r>
              <a:rPr lang="en-US" altLang="zh-TW" sz="4800" dirty="0"/>
              <a:t>Drive Safe. 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2184" y="6052134"/>
            <a:ext cx="738306" cy="79200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16" y="6030288"/>
            <a:ext cx="957683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7185" y="6061368"/>
            <a:ext cx="756000" cy="756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0312" y="6016134"/>
            <a:ext cx="824039" cy="828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2219" y="4114245"/>
            <a:ext cx="3531881" cy="148364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65110" y="6030288"/>
            <a:ext cx="705425" cy="7920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899809" y="2733427"/>
            <a:ext cx="551670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7200" dirty="0"/>
              <a:t>Think </a:t>
            </a:r>
            <a:r>
              <a:rPr lang="en-US" altLang="zh-TW" sz="7200" dirty="0" err="1" smtClean="0"/>
              <a:t>CarSafe</a:t>
            </a:r>
            <a:r>
              <a:rPr lang="en-US" altLang="zh-TW" sz="7200" dirty="0" smtClean="0"/>
              <a:t>.</a:t>
            </a:r>
            <a:endParaRPr lang="en-US" altLang="zh-TW" sz="7200" dirty="0"/>
          </a:p>
        </p:txBody>
      </p:sp>
      <p:sp>
        <p:nvSpPr>
          <p:cNvPr id="15" name="標題 1"/>
          <p:cNvSpPr txBox="1">
            <a:spLocks/>
          </p:cNvSpPr>
          <p:nvPr/>
        </p:nvSpPr>
        <p:spPr>
          <a:xfrm>
            <a:off x="1291935" y="1555157"/>
            <a:ext cx="3546103" cy="12338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6000" dirty="0" smtClean="0"/>
              <a:t>Be Safe.</a:t>
            </a:r>
            <a:endParaRPr lang="en-US" altLang="zh-TW" sz="6000" dirty="0"/>
          </a:p>
        </p:txBody>
      </p:sp>
    </p:spTree>
    <p:extLst>
      <p:ext uri="{BB962C8B-B14F-4D97-AF65-F5344CB8AC3E}">
        <p14:creationId xmlns:p14="http://schemas.microsoft.com/office/powerpoint/2010/main" xmlns="" val="521996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757" b="99568" l="0" r="99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930691" y="4709161"/>
            <a:ext cx="1187849" cy="177219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335080" y="3921365"/>
            <a:ext cx="3039948" cy="1277001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-3335080" y="2403565"/>
            <a:ext cx="33350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8000" dirty="0" err="1" smtClean="0"/>
              <a:t>CarSafe</a:t>
            </a:r>
            <a:endParaRPr lang="zh-TW" altLang="en-US" sz="80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-3799722" y="4258768"/>
            <a:ext cx="37936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/>
              <a:t>First dual-camera app</a:t>
            </a:r>
            <a:endParaRPr lang="zh-TW" altLang="en-US" sz="3200" dirty="0"/>
          </a:p>
        </p:txBody>
      </p:sp>
      <p:pic>
        <p:nvPicPr>
          <p:cNvPr id="7171" name="Picture 3" descr="C:\IIT\TA_Smartphone\Material_Romit\activity_Gesture_smartphone\carsafe\images\pic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221" y="95000"/>
            <a:ext cx="2973820" cy="2464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91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L 0.68125 -0.0020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62" y="-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1.66667E-6 -7.40741E-7 L 0.66232 0.00139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0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562 2.59259E-6 L 0.69097 -0.0007 " pathEditMode="relative" rAng="0" ptsTypes="AA">
                                      <p:cBhvr>
                                        <p:cTn id="11" dur="1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30" y="-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68125 -0.00208 L 1.36511 -0.00717 " pathEditMode="relative" rAng="0" ptsTypes="AA">
                                      <p:cBhvr>
                                        <p:cTn id="13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84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solidFill>
                  <a:schemeClr val="bg1">
                    <a:lumMod val="85000"/>
                    <a:lumOff val="15000"/>
                  </a:schemeClr>
                </a:solidFill>
              </a:rPr>
              <a:t>Motivation</a:t>
            </a:r>
          </a:p>
          <a:p>
            <a:r>
              <a:rPr lang="en-US" altLang="zh-TW" dirty="0"/>
              <a:t>Approach</a:t>
            </a:r>
          </a:p>
          <a:p>
            <a:r>
              <a:rPr lang="en-US" altLang="zh-TW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Design &amp; implementation</a:t>
            </a:r>
          </a:p>
          <a:p>
            <a:r>
              <a:rPr lang="en-US" altLang="zh-TW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Evaluation</a:t>
            </a:r>
          </a:p>
          <a:p>
            <a:r>
              <a:rPr lang="en-US" altLang="zh-TW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Related work</a:t>
            </a:r>
          </a:p>
          <a:p>
            <a:r>
              <a:rPr lang="en-US" altLang="zh-TW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Conclusion</a:t>
            </a: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altLang="zh-TW" sz="3600" dirty="0" smtClean="0">
                <a:solidFill>
                  <a:schemeClr val="tx1"/>
                </a:solidFill>
                <a:ea typeface="Adobe Gothic Std B" pitchFamily="34" charset="-128"/>
                <a:cs typeface="+mj-cs"/>
              </a:rPr>
              <a:t>Outline</a:t>
            </a:r>
            <a:endParaRPr lang="en-US" altLang="zh-TW" sz="3600" dirty="0">
              <a:solidFill>
                <a:schemeClr val="tx1"/>
              </a:solidFill>
              <a:ea typeface="Adobe Gothic Std B" pitchFamily="34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2005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12480" y1="88660" x2="88480" y2="94072"/>
                        <a14:foregroundMark x1="93600" y1="82131" x2="93280" y2="9966"/>
                        <a14:foregroundMark x1="6560" y1="83763" x2="6240" y2="8935"/>
                        <a14:foregroundMark x1="87200" y1="2577" x2="92640" y2="4725"/>
                        <a14:foregroundMark x1="15360" y1="18385" x2="84800" y2="18213"/>
                        <a14:foregroundMark x1="15680" y1="24313" x2="83200" y2="24141"/>
                        <a14:foregroundMark x1="16640" y1="29811" x2="84160" y2="29381"/>
                        <a14:foregroundMark x1="73760" y1="17869" x2="74400" y2="31014"/>
                        <a14:foregroundMark x1="17600" y1="64261" x2="45120" y2="64089"/>
                        <a14:foregroundMark x1="17280" y1="74828" x2="82880" y2="74055"/>
                        <a14:foregroundMark x1="36000" y1="69931" x2="36000" y2="78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68097" y="7518400"/>
            <a:ext cx="950924" cy="1771002"/>
          </a:xfrm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altLang="zh-TW" sz="2400" dirty="0" err="1">
                <a:solidFill>
                  <a:schemeClr val="bg2">
                    <a:lumMod val="40000"/>
                    <a:lumOff val="60000"/>
                  </a:schemeClr>
                </a:solidFill>
                <a:ea typeface="Adobe Gothic Std B" pitchFamily="34" charset="-128"/>
              </a:rPr>
              <a:t>CarSafe</a:t>
            </a:r>
            <a:r>
              <a:rPr lang="en-US" altLang="zh-TW" sz="2400" dirty="0">
                <a:solidFill>
                  <a:schemeClr val="bg2">
                    <a:lumMod val="40000"/>
                    <a:lumOff val="60000"/>
                  </a:schemeClr>
                </a:solidFill>
                <a:ea typeface="Adobe Gothic Std B" pitchFamily="34" charset="-128"/>
              </a:rPr>
              <a:t> </a:t>
            </a:r>
            <a:endParaRPr lang="en-US" altLang="zh-TW" sz="2400" dirty="0" smtClean="0">
              <a:solidFill>
                <a:schemeClr val="bg2">
                  <a:lumMod val="40000"/>
                  <a:lumOff val="60000"/>
                </a:schemeClr>
              </a:solidFill>
              <a:ea typeface="Adobe Gothic Std B" pitchFamily="34" charset="-128"/>
            </a:endParaRPr>
          </a:p>
          <a:p>
            <a:pPr algn="l"/>
            <a:r>
              <a:rPr lang="en-US" altLang="zh-TW" sz="4000" dirty="0" smtClean="0"/>
              <a:t>Dual-camera </a:t>
            </a:r>
            <a:r>
              <a:rPr lang="en-US" altLang="zh-TW" sz="4000" dirty="0"/>
              <a:t>a</a:t>
            </a:r>
            <a:r>
              <a:rPr lang="en-US" altLang="zh-TW" sz="4000" dirty="0" smtClean="0"/>
              <a:t>pp</a:t>
            </a:r>
            <a:endParaRPr lang="en-US" altLang="zh-TW" sz="4000" dirty="0">
              <a:solidFill>
                <a:schemeClr val="tx1"/>
              </a:solidFill>
              <a:ea typeface="Adobe Gothic Std B" pitchFamily="34" charset="-128"/>
              <a:cs typeface="+mj-cs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757" b="99568" l="0" r="99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4044" y="1129147"/>
            <a:ext cx="2901589" cy="4328981"/>
          </a:xfrm>
          <a:prstGeom prst="rect">
            <a:avLst/>
          </a:prstGeom>
        </p:spPr>
      </p:pic>
      <p:sp>
        <p:nvSpPr>
          <p:cNvPr id="8" name="等腰三角形 7"/>
          <p:cNvSpPr/>
          <p:nvPr/>
        </p:nvSpPr>
        <p:spPr>
          <a:xfrm rot="5400000">
            <a:off x="1274665" y="54712"/>
            <a:ext cx="1595753" cy="4145086"/>
          </a:xfrm>
          <a:prstGeom prst="triangle">
            <a:avLst/>
          </a:prstGeom>
          <a:solidFill>
            <a:srgbClr val="DC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9977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210109" y="6979920"/>
            <a:ext cx="557987" cy="1977712"/>
          </a:xfrm>
          <a:prstGeom prst="rect">
            <a:avLst/>
          </a:prstGeom>
        </p:spPr>
      </p:pic>
      <p:sp>
        <p:nvSpPr>
          <p:cNvPr id="9" name="等腰三角形 8"/>
          <p:cNvSpPr/>
          <p:nvPr/>
        </p:nvSpPr>
        <p:spPr>
          <a:xfrm rot="16200000">
            <a:off x="6029081" y="-242490"/>
            <a:ext cx="1454874" cy="4774968"/>
          </a:xfrm>
          <a:prstGeom prst="triangle">
            <a:avLst/>
          </a:prstGeom>
          <a:solidFill>
            <a:srgbClr val="DC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/>
          <p:cNvSpPr txBox="1"/>
          <p:nvPr/>
        </p:nvSpPr>
        <p:spPr>
          <a:xfrm>
            <a:off x="1361832" y="3510048"/>
            <a:ext cx="2526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What are detected:</a:t>
            </a:r>
          </a:p>
          <a:p>
            <a:r>
              <a:rPr lang="en-US" altLang="zh-TW" dirty="0" smtClean="0"/>
              <a:t>1) Face directions</a:t>
            </a:r>
          </a:p>
          <a:p>
            <a:r>
              <a:rPr lang="en-US" altLang="zh-TW" dirty="0" smtClean="0"/>
              <a:t>2) Eye states</a:t>
            </a:r>
            <a:endParaRPr lang="zh-TW" altLang="en-US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5027172" y="3458772"/>
            <a:ext cx="31353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What</a:t>
            </a:r>
            <a:r>
              <a:rPr lang="en-US" altLang="zh-TW" dirty="0"/>
              <a:t> </a:t>
            </a:r>
            <a:r>
              <a:rPr lang="en-US" altLang="zh-TW" dirty="0" smtClean="0"/>
              <a:t>are detected:</a:t>
            </a:r>
          </a:p>
          <a:p>
            <a:r>
              <a:rPr lang="en-US" altLang="zh-TW" dirty="0" smtClean="0"/>
              <a:t>1) The following distances</a:t>
            </a:r>
          </a:p>
          <a:p>
            <a:r>
              <a:rPr lang="en-US" altLang="zh-TW" dirty="0" smtClean="0"/>
              <a:t>2) Lane trajectory categories</a:t>
            </a:r>
            <a:endParaRPr lang="zh-TW" altLang="en-US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802" b="99198" l="637" r="99575">
                        <a14:foregroundMark x1="28662" y1="25651" x2="54989" y2="21844"/>
                        <a14:foregroundMark x1="30786" y1="29259" x2="57325" y2="27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8674" y="5551120"/>
            <a:ext cx="910831" cy="96497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091" b="98909" l="0" r="99454">
                        <a14:backgroundMark x1="20219" y1="72727" x2="79235" y2="81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02" b="19579"/>
          <a:stretch/>
        </p:blipFill>
        <p:spPr>
          <a:xfrm>
            <a:off x="5239404" y="5459059"/>
            <a:ext cx="1035865" cy="118800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4938" y="5615773"/>
            <a:ext cx="854542" cy="854542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2418474" y="6435722"/>
            <a:ext cx="641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GPS</a:t>
            </a:r>
            <a:endParaRPr lang="zh-TW" altLang="en-US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3493266" y="6435722"/>
            <a:ext cx="1632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Accelerometer</a:t>
            </a:r>
            <a:endParaRPr lang="zh-TW" altLang="en-US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5249686" y="6438828"/>
            <a:ext cx="117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Gyroscope</a:t>
            </a:r>
            <a:endParaRPr lang="zh-TW" altLang="en-US" dirty="0"/>
          </a:p>
        </p:txBody>
      </p:sp>
      <p:cxnSp>
        <p:nvCxnSpPr>
          <p:cNvPr id="15" name="直線接點 14"/>
          <p:cNvCxnSpPr/>
          <p:nvPr/>
        </p:nvCxnSpPr>
        <p:spPr>
          <a:xfrm flipH="1">
            <a:off x="2990111" y="4909751"/>
            <a:ext cx="958046" cy="614854"/>
          </a:xfrm>
          <a:prstGeom prst="line">
            <a:avLst/>
          </a:prstGeom>
          <a:ln w="38100">
            <a:solidFill>
              <a:schemeClr val="tx1">
                <a:lumMod val="95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/>
          <p:cNvCxnSpPr/>
          <p:nvPr/>
        </p:nvCxnSpPr>
        <p:spPr>
          <a:xfrm>
            <a:off x="4591549" y="4925603"/>
            <a:ext cx="957600" cy="615600"/>
          </a:xfrm>
          <a:prstGeom prst="line">
            <a:avLst/>
          </a:prstGeom>
          <a:ln w="38100">
            <a:solidFill>
              <a:schemeClr val="tx1">
                <a:lumMod val="95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/>
          <p:cNvCxnSpPr/>
          <p:nvPr/>
        </p:nvCxnSpPr>
        <p:spPr>
          <a:xfrm flipH="1">
            <a:off x="4264838" y="5061306"/>
            <a:ext cx="0" cy="463299"/>
          </a:xfrm>
          <a:prstGeom prst="line">
            <a:avLst/>
          </a:prstGeom>
          <a:ln w="38100">
            <a:solidFill>
              <a:schemeClr val="tx1">
                <a:lumMod val="95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/>
          <p:cNvSpPr txBox="1"/>
          <p:nvPr/>
        </p:nvSpPr>
        <p:spPr>
          <a:xfrm>
            <a:off x="6275269" y="4927121"/>
            <a:ext cx="2917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What</a:t>
            </a:r>
            <a:r>
              <a:rPr lang="en-US" altLang="zh-TW" dirty="0"/>
              <a:t> </a:t>
            </a:r>
            <a:r>
              <a:rPr lang="en-US" altLang="zh-TW" dirty="0" smtClean="0"/>
              <a:t>are detected:</a:t>
            </a:r>
          </a:p>
          <a:p>
            <a:r>
              <a:rPr lang="en-US" altLang="zh-TW" dirty="0" smtClean="0"/>
              <a:t>1) Speed</a:t>
            </a:r>
          </a:p>
          <a:p>
            <a:r>
              <a:rPr lang="en-US" altLang="zh-TW" dirty="0" smtClean="0"/>
              <a:t>2) Turns</a:t>
            </a:r>
          </a:p>
          <a:p>
            <a:r>
              <a:rPr lang="en-US" altLang="zh-TW" dirty="0"/>
              <a:t>3</a:t>
            </a:r>
            <a:r>
              <a:rPr lang="en-US" altLang="zh-TW" dirty="0" smtClean="0"/>
              <a:t>) Lane trajectory categories</a:t>
            </a:r>
            <a:endParaRPr lang="zh-TW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4633025" y="3398923"/>
            <a:ext cx="3193721" cy="92333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5" name="矩形 24"/>
          <p:cNvSpPr/>
          <p:nvPr/>
        </p:nvSpPr>
        <p:spPr>
          <a:xfrm>
            <a:off x="510288" y="3547320"/>
            <a:ext cx="3193721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7" name="圖片 26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18667" b="45200" l="59557" r="97936">
                        <a14:foregroundMark x1="64602" y1="34267" x2="95795" y2="34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841" t="24859" r="1776" b="60769"/>
          <a:stretch/>
        </p:blipFill>
        <p:spPr>
          <a:xfrm>
            <a:off x="5864454" y="1762930"/>
            <a:ext cx="3437866" cy="757838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23571" b="91508" l="4963" r="44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95" t="24449" r="66700" b="45137"/>
          <a:stretch/>
        </p:blipFill>
        <p:spPr>
          <a:xfrm>
            <a:off x="1434078" y="1747845"/>
            <a:ext cx="1452212" cy="165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541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6" grpId="0"/>
      <p:bldP spid="17" grpId="0"/>
      <p:bldP spid="18" grpId="0"/>
      <p:bldP spid="26" grpId="0"/>
      <p:bldP spid="1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38" t="7394" r="15666" b="8287"/>
          <a:stretch/>
        </p:blipFill>
        <p:spPr>
          <a:xfrm>
            <a:off x="1842560" y="5344648"/>
            <a:ext cx="1842529" cy="1512000"/>
          </a:xfrm>
          <a:prstGeom prst="rect">
            <a:avLst/>
          </a:prstGeom>
        </p:spPr>
      </p:pic>
      <p:sp>
        <p:nvSpPr>
          <p:cNvPr id="23" name="等腰三角形 22"/>
          <p:cNvSpPr/>
          <p:nvPr/>
        </p:nvSpPr>
        <p:spPr>
          <a:xfrm rot="16200000">
            <a:off x="6029081" y="-242490"/>
            <a:ext cx="1454874" cy="4774968"/>
          </a:xfrm>
          <a:prstGeom prst="triangle">
            <a:avLst/>
          </a:prstGeom>
          <a:solidFill>
            <a:srgbClr val="DC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altLang="zh-TW" sz="3600" dirty="0" smtClean="0"/>
              <a:t>Dangerous driving </a:t>
            </a:r>
            <a:r>
              <a:rPr lang="en-US" altLang="zh-TW" sz="3600" dirty="0"/>
              <a:t>e</a:t>
            </a:r>
            <a:r>
              <a:rPr lang="en-US" altLang="zh-TW" sz="3600" dirty="0" smtClean="0"/>
              <a:t>vents</a:t>
            </a:r>
            <a:endParaRPr lang="en-US" altLang="zh-TW" sz="3600" dirty="0">
              <a:solidFill>
                <a:schemeClr val="tx1"/>
              </a:solidFill>
              <a:ea typeface="Adobe Gothic Std B" pitchFamily="34" charset="-128"/>
              <a:cs typeface="+mj-cs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757" b="99568" l="0" r="99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4044" y="1129147"/>
            <a:ext cx="2901589" cy="4328981"/>
          </a:xfrm>
          <a:prstGeom prst="rect">
            <a:avLst/>
          </a:prstGeom>
        </p:spPr>
      </p:pic>
      <p:sp>
        <p:nvSpPr>
          <p:cNvPr id="8" name="等腰三角形 7"/>
          <p:cNvSpPr/>
          <p:nvPr/>
        </p:nvSpPr>
        <p:spPr>
          <a:xfrm rot="5400000">
            <a:off x="1274665" y="54712"/>
            <a:ext cx="1595753" cy="4145086"/>
          </a:xfrm>
          <a:prstGeom prst="triangle">
            <a:avLst/>
          </a:prstGeom>
          <a:solidFill>
            <a:srgbClr val="DC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1816" y="5336955"/>
            <a:ext cx="1841938" cy="1534949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5336955"/>
            <a:ext cx="1833789" cy="1512000"/>
          </a:xfrm>
          <a:prstGeom prst="rect">
            <a:avLst/>
          </a:prstGeom>
        </p:spPr>
      </p:pic>
      <p:pic>
        <p:nvPicPr>
          <p:cNvPr id="15" name="Picture 2" descr="D:\Dropbox\Hsuan\畢業口試\論文格式\resources\tailgating-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7" b="-1"/>
          <a:stretch/>
        </p:blipFill>
        <p:spPr bwMode="auto">
          <a:xfrm>
            <a:off x="3673026" y="5344647"/>
            <a:ext cx="1842044" cy="154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331661" y="5339883"/>
            <a:ext cx="1811930" cy="1512000"/>
          </a:xfrm>
          <a:prstGeom prst="rect">
            <a:avLst/>
          </a:prstGeom>
        </p:spPr>
      </p:pic>
      <p:sp>
        <p:nvSpPr>
          <p:cNvPr id="17" name="文字方塊 16"/>
          <p:cNvSpPr txBox="1"/>
          <p:nvPr/>
        </p:nvSpPr>
        <p:spPr>
          <a:xfrm>
            <a:off x="10417" y="5339883"/>
            <a:ext cx="1832143" cy="246221"/>
          </a:xfrm>
          <a:prstGeom prst="rect">
            <a:avLst/>
          </a:prstGeom>
          <a:solidFill>
            <a:schemeClr val="bg1">
              <a:alpha val="58824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TW" sz="1600" dirty="0"/>
              <a:t>Drowsy driving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1833789" y="5335019"/>
            <a:ext cx="1832143" cy="246221"/>
          </a:xfrm>
          <a:prstGeom prst="rect">
            <a:avLst/>
          </a:prstGeom>
          <a:solidFill>
            <a:schemeClr val="bg1">
              <a:alpha val="58824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lvl="1" algn="ctr"/>
            <a:r>
              <a:rPr lang="en-US" altLang="zh-TW" sz="1600" dirty="0"/>
              <a:t>Inattentive </a:t>
            </a:r>
            <a:r>
              <a:rPr lang="en-US" altLang="zh-TW" sz="1600" dirty="0" smtClean="0"/>
              <a:t>driving</a:t>
            </a:r>
            <a:endParaRPr lang="en-US" altLang="zh-TW" sz="14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3665932" y="5328008"/>
            <a:ext cx="1832143" cy="246221"/>
          </a:xfrm>
          <a:prstGeom prst="rect">
            <a:avLst/>
          </a:prstGeom>
          <a:solidFill>
            <a:schemeClr val="bg1">
              <a:alpha val="58824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lvl="1" algn="ctr"/>
            <a:r>
              <a:rPr lang="en-US" altLang="zh-TW" sz="1600" dirty="0" smtClean="0"/>
              <a:t>Tailgating</a:t>
            </a:r>
            <a:endParaRPr lang="en-US" altLang="zh-TW" sz="1400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5502840" y="5335018"/>
            <a:ext cx="1832143" cy="246221"/>
          </a:xfrm>
          <a:prstGeom prst="rect">
            <a:avLst/>
          </a:prstGeom>
          <a:solidFill>
            <a:schemeClr val="bg1">
              <a:alpha val="58824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lvl="1" algn="ctr"/>
            <a:r>
              <a:rPr lang="en-US" altLang="zh-TW" sz="1600" dirty="0"/>
              <a:t>Lane </a:t>
            </a:r>
            <a:r>
              <a:rPr lang="en-US" altLang="zh-TW" sz="1600" dirty="0" smtClean="0"/>
              <a:t>weaving</a:t>
            </a:r>
            <a:endParaRPr lang="en-US" altLang="zh-TW" sz="1400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7321447" y="5339883"/>
            <a:ext cx="1832143" cy="246221"/>
          </a:xfrm>
          <a:prstGeom prst="rect">
            <a:avLst/>
          </a:prstGeom>
          <a:solidFill>
            <a:schemeClr val="bg1">
              <a:alpha val="58824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lvl="1" algn="ctr"/>
            <a:r>
              <a:rPr lang="en-US" altLang="zh-TW" sz="1600" dirty="0"/>
              <a:t>Careless lane </a:t>
            </a:r>
            <a:r>
              <a:rPr lang="en-US" altLang="zh-TW" sz="1600" dirty="0" smtClean="0"/>
              <a:t>change</a:t>
            </a:r>
            <a:endParaRPr lang="en-US" altLang="zh-TW" sz="1600" dirty="0"/>
          </a:p>
        </p:txBody>
      </p:sp>
      <p:sp>
        <p:nvSpPr>
          <p:cNvPr id="9" name="矩形 8"/>
          <p:cNvSpPr/>
          <p:nvPr/>
        </p:nvSpPr>
        <p:spPr>
          <a:xfrm>
            <a:off x="7321447" y="5332773"/>
            <a:ext cx="1822553" cy="15252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136552" y="2929034"/>
            <a:ext cx="1645157" cy="1563814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8667" b="45200" l="59557" r="97936">
                        <a14:foregroundMark x1="64602" y1="34267" x2="95795" y2="34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841" t="24859" r="1776" b="60769"/>
          <a:stretch/>
        </p:blipFill>
        <p:spPr>
          <a:xfrm>
            <a:off x="5864454" y="1762930"/>
            <a:ext cx="3437866" cy="757838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23571" b="91508" l="4963" r="44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95" t="24449" r="66700" b="45137"/>
          <a:stretch/>
        </p:blipFill>
        <p:spPr>
          <a:xfrm>
            <a:off x="1434078" y="1747845"/>
            <a:ext cx="1452212" cy="1654643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9062" y="2871237"/>
            <a:ext cx="1645157" cy="156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605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altLang="zh-TW" sz="3600" dirty="0" smtClean="0"/>
              <a:t>Limited dual </a:t>
            </a:r>
            <a:r>
              <a:rPr lang="en-US" altLang="zh-TW" sz="3600" dirty="0"/>
              <a:t>c</a:t>
            </a:r>
            <a:r>
              <a:rPr lang="en-US" altLang="zh-TW" sz="3600" dirty="0" smtClean="0"/>
              <a:t>amera </a:t>
            </a:r>
            <a:r>
              <a:rPr lang="en-US" altLang="zh-TW" sz="3600" dirty="0"/>
              <a:t>a</a:t>
            </a:r>
            <a:r>
              <a:rPr lang="en-US" altLang="zh-TW" sz="3600" dirty="0" smtClean="0"/>
              <a:t>ccess</a:t>
            </a:r>
            <a:endParaRPr lang="en-US" altLang="zh-TW" sz="3600" dirty="0">
              <a:solidFill>
                <a:schemeClr val="tx1"/>
              </a:solidFill>
              <a:ea typeface="Adobe Gothic Std B" pitchFamily="34" charset="-128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757" b="99568" l="0" r="99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4044" y="1281547"/>
            <a:ext cx="2901589" cy="4328981"/>
          </a:xfrm>
          <a:prstGeom prst="rect">
            <a:avLst/>
          </a:prstGeom>
        </p:spPr>
      </p:pic>
      <p:sp>
        <p:nvSpPr>
          <p:cNvPr id="8" name="等腰三角形 7"/>
          <p:cNvSpPr/>
          <p:nvPr/>
        </p:nvSpPr>
        <p:spPr>
          <a:xfrm rot="5400000">
            <a:off x="1274665" y="207112"/>
            <a:ext cx="1595753" cy="4145086"/>
          </a:xfrm>
          <a:prstGeom prst="triangle">
            <a:avLst/>
          </a:prstGeom>
          <a:solidFill>
            <a:srgbClr val="DC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單箭頭接點 10"/>
          <p:cNvCxnSpPr/>
          <p:nvPr/>
        </p:nvCxnSpPr>
        <p:spPr>
          <a:xfrm flipV="1">
            <a:off x="1546412" y="3522168"/>
            <a:ext cx="6635311" cy="3174467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圖片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757" b="99568" l="0" r="99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6206" y="1287704"/>
            <a:ext cx="2901589" cy="4328981"/>
          </a:xfrm>
          <a:prstGeom prst="rect">
            <a:avLst/>
          </a:prstGeom>
        </p:spPr>
      </p:pic>
      <p:cxnSp>
        <p:nvCxnSpPr>
          <p:cNvPr id="12" name="直線接點 11"/>
          <p:cNvCxnSpPr/>
          <p:nvPr/>
        </p:nvCxnSpPr>
        <p:spPr>
          <a:xfrm flipV="1">
            <a:off x="1645186" y="5462585"/>
            <a:ext cx="2464856" cy="118166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/>
          <p:cNvCxnSpPr/>
          <p:nvPr/>
        </p:nvCxnSpPr>
        <p:spPr>
          <a:xfrm flipV="1">
            <a:off x="5248275" y="3641725"/>
            <a:ext cx="2692400" cy="1273556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/>
          <p:cNvSpPr txBox="1"/>
          <p:nvPr/>
        </p:nvSpPr>
        <p:spPr>
          <a:xfrm>
            <a:off x="8340695" y="3185556"/>
            <a:ext cx="803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Time</a:t>
            </a:r>
            <a:endParaRPr lang="zh-TW" altLang="en-US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2836206" y="6031905"/>
            <a:ext cx="1607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Front camera</a:t>
            </a:r>
            <a:endParaRPr lang="zh-TW" altLang="en-US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6854774" y="4217339"/>
            <a:ext cx="1607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Back camera</a:t>
            </a:r>
            <a:endParaRPr lang="zh-TW" altLang="en-US" dirty="0"/>
          </a:p>
        </p:txBody>
      </p:sp>
      <p:cxnSp>
        <p:nvCxnSpPr>
          <p:cNvPr id="30" name="直線接點 29"/>
          <p:cNvCxnSpPr/>
          <p:nvPr/>
        </p:nvCxnSpPr>
        <p:spPr>
          <a:xfrm flipV="1">
            <a:off x="4106867" y="4921250"/>
            <a:ext cx="1138233" cy="54451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字方塊 30"/>
          <p:cNvSpPr txBox="1"/>
          <p:nvPr/>
        </p:nvSpPr>
        <p:spPr>
          <a:xfrm>
            <a:off x="4572000" y="5241196"/>
            <a:ext cx="1931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Switching delay</a:t>
            </a:r>
            <a:endParaRPr lang="zh-TW" altLang="en-US" dirty="0"/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23571" b="91508" l="4963" r="44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95" t="24449" r="66700" b="45137"/>
          <a:stretch/>
        </p:blipFill>
        <p:spPr>
          <a:xfrm>
            <a:off x="1688078" y="1900245"/>
            <a:ext cx="1452212" cy="1654643"/>
          </a:xfrm>
          <a:prstGeom prst="rect">
            <a:avLst/>
          </a:prstGeom>
        </p:spPr>
      </p:pic>
      <p:sp>
        <p:nvSpPr>
          <p:cNvPr id="22" name="等腰三角形 21"/>
          <p:cNvSpPr/>
          <p:nvPr/>
        </p:nvSpPr>
        <p:spPr>
          <a:xfrm rot="16200000">
            <a:off x="3301820" y="1859026"/>
            <a:ext cx="831938" cy="2536422"/>
          </a:xfrm>
          <a:prstGeom prst="triangle">
            <a:avLst/>
          </a:prstGeom>
          <a:pattFill prst="ltHorz">
            <a:fgClr>
              <a:srgbClr val="DCE6F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`</a:t>
            </a:r>
            <a:endParaRPr lang="zh-TW" altLang="en-US" dirty="0"/>
          </a:p>
        </p:txBody>
      </p:sp>
      <p:sp>
        <p:nvSpPr>
          <p:cNvPr id="37" name="等腰三角形 36"/>
          <p:cNvSpPr/>
          <p:nvPr/>
        </p:nvSpPr>
        <p:spPr>
          <a:xfrm rot="5400000">
            <a:off x="4392609" y="38731"/>
            <a:ext cx="881807" cy="2688822"/>
          </a:xfrm>
          <a:prstGeom prst="triangle">
            <a:avLst/>
          </a:prstGeom>
          <a:pattFill prst="ltHorz">
            <a:fgClr>
              <a:srgbClr val="DCE6F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`</a:t>
            </a:r>
            <a:endParaRPr lang="zh-TW" altLang="en-US" dirty="0"/>
          </a:p>
        </p:txBody>
      </p:sp>
      <p:sp>
        <p:nvSpPr>
          <p:cNvPr id="23" name="等腰三角形 22"/>
          <p:cNvSpPr/>
          <p:nvPr/>
        </p:nvSpPr>
        <p:spPr>
          <a:xfrm rot="16200000">
            <a:off x="6029081" y="-90090"/>
            <a:ext cx="1454874" cy="4774968"/>
          </a:xfrm>
          <a:prstGeom prst="triangle">
            <a:avLst/>
          </a:prstGeom>
          <a:solidFill>
            <a:srgbClr val="DC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8667" b="45200" l="59557" r="97936">
                        <a14:foregroundMark x1="64602" y1="34267" x2="95795" y2="34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841" t="24859" r="1776" b="60769"/>
          <a:stretch/>
        </p:blipFill>
        <p:spPr>
          <a:xfrm>
            <a:off x="5445354" y="1902630"/>
            <a:ext cx="3437866" cy="757838"/>
          </a:xfrm>
          <a:prstGeom prst="rect">
            <a:avLst/>
          </a:prstGeom>
        </p:spPr>
      </p:pic>
      <p:sp>
        <p:nvSpPr>
          <p:cNvPr id="50" name="文字方塊 49"/>
          <p:cNvSpPr txBox="1"/>
          <p:nvPr/>
        </p:nvSpPr>
        <p:spPr>
          <a:xfrm>
            <a:off x="2685394" y="3488350"/>
            <a:ext cx="2414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A </a:t>
            </a:r>
            <a:r>
              <a:rPr lang="en-US" altLang="zh-TW" dirty="0"/>
              <a:t>b</a:t>
            </a:r>
            <a:r>
              <a:rPr lang="en-US" altLang="zh-TW" dirty="0" smtClean="0"/>
              <a:t>lind spot in the back</a:t>
            </a:r>
            <a:endParaRPr lang="zh-TW" altLang="en-US" dirty="0"/>
          </a:p>
        </p:txBody>
      </p:sp>
      <p:sp>
        <p:nvSpPr>
          <p:cNvPr id="51" name="文字方塊 50"/>
          <p:cNvSpPr txBox="1"/>
          <p:nvPr/>
        </p:nvSpPr>
        <p:spPr>
          <a:xfrm>
            <a:off x="3497709" y="1769367"/>
            <a:ext cx="2402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A </a:t>
            </a:r>
            <a:r>
              <a:rPr lang="en-US" altLang="zh-TW" dirty="0" smtClean="0"/>
              <a:t>blind </a:t>
            </a:r>
            <a:r>
              <a:rPr lang="en-US" altLang="zh-TW" dirty="0"/>
              <a:t>spot in the </a:t>
            </a:r>
            <a:r>
              <a:rPr lang="en-US" altLang="zh-TW" dirty="0" smtClean="0"/>
              <a:t>front</a:t>
            </a:r>
            <a:endParaRPr lang="zh-TW" altLang="en-US" dirty="0"/>
          </a:p>
        </p:txBody>
      </p:sp>
      <p:sp>
        <p:nvSpPr>
          <p:cNvPr id="57" name="五角星形 56"/>
          <p:cNvSpPr/>
          <p:nvPr/>
        </p:nvSpPr>
        <p:spPr>
          <a:xfrm>
            <a:off x="3723615" y="2844954"/>
            <a:ext cx="504000" cy="5040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五角星形 57"/>
          <p:cNvSpPr/>
          <p:nvPr/>
        </p:nvSpPr>
        <p:spPr>
          <a:xfrm>
            <a:off x="4205782" y="1130395"/>
            <a:ext cx="504000" cy="5040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內容版面配置區 6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07616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-0.21215 0.136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08" y="682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-0.20295 0.1259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629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81481E-6 L 0.21371 -0.1321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7" y="-66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7037E-6 L 0.21198 -0.1344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0" y="-673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81481E-6 L -0.2 0.129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648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7.40741E-7 L 0.21788 -0.1469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85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  <p:bldP spid="28" grpId="0"/>
      <p:bldP spid="29" grpId="0"/>
      <p:bldP spid="31" grpId="0"/>
      <p:bldP spid="31" grpId="1"/>
      <p:bldP spid="22" grpId="0" animBg="1"/>
      <p:bldP spid="37" grpId="0" animBg="1"/>
      <p:bldP spid="23" grpId="0" animBg="1"/>
      <p:bldP spid="50" grpId="1"/>
      <p:bldP spid="51" grpId="1"/>
      <p:bldP spid="57" grpId="0" animBg="1"/>
      <p:bldP spid="58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23486</TotalTime>
  <Words>1894</Words>
  <Application>Microsoft Macintosh PowerPoint</Application>
  <PresentationFormat>On-screen Show (4:3)</PresentationFormat>
  <Paragraphs>686</Paragraphs>
  <Slides>47</Slides>
  <Notes>3</Notes>
  <HiddenSlides>1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佈景主題</vt:lpstr>
      <vt:lpstr>CarSafe Alerting Drowsy and Distracted Drivers using Dual Cameras on Smartphones  </vt:lpstr>
      <vt:lpstr>Outline</vt:lpstr>
      <vt:lpstr>Outline</vt:lpstr>
      <vt:lpstr>Slide 4</vt:lpstr>
      <vt:lpstr>Slide 5</vt:lpstr>
      <vt:lpstr>Outline</vt:lpstr>
      <vt:lpstr>Slide 7</vt:lpstr>
      <vt:lpstr>Slide 8</vt:lpstr>
      <vt:lpstr>Slide 9</vt:lpstr>
      <vt:lpstr>Slide 10</vt:lpstr>
      <vt:lpstr>Slide 11</vt:lpstr>
      <vt:lpstr>Outline</vt:lpstr>
      <vt:lpstr>The Overview of CarSafe</vt:lpstr>
      <vt:lpstr>The Overview of CarSafe</vt:lpstr>
      <vt:lpstr>Slide 15</vt:lpstr>
      <vt:lpstr>Driver Classification Pipeline</vt:lpstr>
      <vt:lpstr>Driver Classification Pipeline</vt:lpstr>
      <vt:lpstr>Slide 18</vt:lpstr>
      <vt:lpstr>Slide 19</vt:lpstr>
      <vt:lpstr>Slide 20</vt:lpstr>
      <vt:lpstr>Slide 21</vt:lpstr>
      <vt:lpstr>Slide 22</vt:lpstr>
      <vt:lpstr>The Overview of CarSafe</vt:lpstr>
      <vt:lpstr>Dangerous Driving Event Engine</vt:lpstr>
      <vt:lpstr>The Overview of CarSafe</vt:lpstr>
      <vt:lpstr>Slide 26</vt:lpstr>
      <vt:lpstr>Slide 27</vt:lpstr>
      <vt:lpstr>Slide 28</vt:lpstr>
      <vt:lpstr>Slide 29</vt:lpstr>
      <vt:lpstr>Slide 30</vt:lpstr>
      <vt:lpstr>The Overview of CarSafe</vt:lpstr>
      <vt:lpstr>Multi-core Computation Planner</vt:lpstr>
      <vt:lpstr>Slide 33</vt:lpstr>
      <vt:lpstr>User Interface</vt:lpstr>
      <vt:lpstr>Outline</vt:lpstr>
      <vt:lpstr>Evaluation</vt:lpstr>
      <vt:lpstr>Data Collection</vt:lpstr>
      <vt:lpstr>Overall CarSafe Accuracy</vt:lpstr>
      <vt:lpstr>Slide 39</vt:lpstr>
      <vt:lpstr>Slide 40</vt:lpstr>
      <vt:lpstr>Slide 41</vt:lpstr>
      <vt:lpstr>Multi-core Computation Planner</vt:lpstr>
      <vt:lpstr>Outline</vt:lpstr>
      <vt:lpstr>Related Work</vt:lpstr>
      <vt:lpstr>Outline</vt:lpstr>
      <vt:lpstr>Conclusion</vt:lpstr>
      <vt:lpstr>Drive Safe.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Shopping Behavior Detection Algorithm</dc:title>
  <dc:creator>CWYOU</dc:creator>
  <cp:lastModifiedBy>User-10</cp:lastModifiedBy>
  <cp:revision>943</cp:revision>
  <dcterms:modified xsi:type="dcterms:W3CDTF">2014-10-30T14:38:45Z</dcterms:modified>
</cp:coreProperties>
</file>