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1"/>
  </p:notesMasterIdLst>
  <p:sldIdLst>
    <p:sldId id="367" r:id="rId2"/>
    <p:sldId id="343" r:id="rId3"/>
    <p:sldId id="388" r:id="rId4"/>
    <p:sldId id="344" r:id="rId5"/>
    <p:sldId id="345" r:id="rId6"/>
    <p:sldId id="306" r:id="rId7"/>
    <p:sldId id="375" r:id="rId8"/>
    <p:sldId id="370" r:id="rId9"/>
    <p:sldId id="403" r:id="rId10"/>
    <p:sldId id="314" r:id="rId11"/>
    <p:sldId id="319" r:id="rId12"/>
    <p:sldId id="401" r:id="rId13"/>
    <p:sldId id="402" r:id="rId14"/>
    <p:sldId id="394" r:id="rId15"/>
    <p:sldId id="395" r:id="rId16"/>
    <p:sldId id="396" r:id="rId17"/>
    <p:sldId id="397" r:id="rId18"/>
    <p:sldId id="398" r:id="rId19"/>
    <p:sldId id="399" r:id="rId20"/>
    <p:sldId id="380" r:id="rId21"/>
    <p:sldId id="387" r:id="rId22"/>
    <p:sldId id="348" r:id="rId23"/>
    <p:sldId id="350" r:id="rId24"/>
    <p:sldId id="363" r:id="rId25"/>
    <p:sldId id="351" r:id="rId26"/>
    <p:sldId id="400" r:id="rId27"/>
    <p:sldId id="381" r:id="rId28"/>
    <p:sldId id="357" r:id="rId29"/>
    <p:sldId id="37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516" autoAdjust="0"/>
  </p:normalViewPr>
  <p:slideViewPr>
    <p:cSldViewPr>
      <p:cViewPr varScale="1">
        <p:scale>
          <a:sx n="56" d="100"/>
          <a:sy n="56" d="100"/>
        </p:scale>
        <p:origin x="17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d%20Edward%20Raven\Documents\mauipaper\papers\2010\maui_mobisys_2010\figures\perf_fac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d%20Edward%20Raven\Documents\mauipaper\papers\2010\maui_mobisys_2010\figures\perf_fac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d%20Edward%20Raven\Documents\mauipaper\papers\2010\maui_mobisys_2010\figures\perf_gam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d%20Edward%20Raven\Documents\mauipaper\papers\2010\maui_mobisys_2010\figures\speech_per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Li-Ion Energy Density</c:v>
                </c:pt>
              </c:strCache>
            </c:strRef>
          </c:tx>
          <c:cat>
            <c:strRef>
              <c:f>Sheet1!$B$4:$B$18</c:f>
              <c:strCache>
                <c:ptCount val="15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</c:strCache>
            </c:strRef>
          </c:cat>
          <c:val>
            <c:numRef>
              <c:f>Sheet1!$C$4:$C$18</c:f>
              <c:numCache>
                <c:formatCode>General</c:formatCode>
                <c:ptCount val="15"/>
                <c:pt idx="0">
                  <c:v>88</c:v>
                </c:pt>
                <c:pt idx="1">
                  <c:v>90</c:v>
                </c:pt>
                <c:pt idx="2">
                  <c:v>108</c:v>
                </c:pt>
                <c:pt idx="3">
                  <c:v>113</c:v>
                </c:pt>
                <c:pt idx="4">
                  <c:v>114</c:v>
                </c:pt>
                <c:pt idx="5">
                  <c:v>119</c:v>
                </c:pt>
                <c:pt idx="6">
                  <c:v>123</c:v>
                </c:pt>
                <c:pt idx="7">
                  <c:v>135</c:v>
                </c:pt>
                <c:pt idx="8">
                  <c:v>143</c:v>
                </c:pt>
                <c:pt idx="9">
                  <c:v>159</c:v>
                </c:pt>
                <c:pt idx="10">
                  <c:v>172</c:v>
                </c:pt>
                <c:pt idx="11">
                  <c:v>189</c:v>
                </c:pt>
                <c:pt idx="12">
                  <c:v>189</c:v>
                </c:pt>
                <c:pt idx="13">
                  <c:v>202</c:v>
                </c:pt>
                <c:pt idx="14">
                  <c:v>202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54873008"/>
        <c:axId val="-1154872464"/>
      </c:lineChart>
      <c:catAx>
        <c:axId val="-1154873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Year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154872464"/>
        <c:crosses val="autoZero"/>
        <c:auto val="1"/>
        <c:lblAlgn val="ctr"/>
        <c:lblOffset val="100"/>
        <c:noMultiLvlLbl val="0"/>
      </c:catAx>
      <c:valAx>
        <c:axId val="-1154872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Wh/Kg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154873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8885842159328"/>
          <c:y val="3.7237978158336273E-2"/>
          <c:w val="0.54125854627838066"/>
          <c:h val="0.877221259620423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Game!$A$3</c:f>
              <c:strCache>
                <c:ptCount val="1"/>
                <c:pt idx="0">
                  <c:v>Smartphone only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Game!$D$3</c:f>
              <c:numCache>
                <c:formatCode>General</c:formatCode>
                <c:ptCount val="1"/>
                <c:pt idx="0">
                  <c:v>28.84</c:v>
                </c:pt>
              </c:numCache>
            </c:numRef>
          </c:val>
        </c:ser>
        <c:ser>
          <c:idx val="1"/>
          <c:order val="1"/>
          <c:tx>
            <c:strRef>
              <c:f>Game!$A$4</c:f>
              <c:strCache>
                <c:ptCount val="1"/>
                <c:pt idx="0">
                  <c:v>MAUI (Wi-Fi, 10ms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Game!$D$4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</c:ser>
        <c:ser>
          <c:idx val="2"/>
          <c:order val="2"/>
          <c:tx>
            <c:strRef>
              <c:f>Game!$A$5</c:f>
              <c:strCache>
                <c:ptCount val="1"/>
                <c:pt idx="0">
                  <c:v>MAUI (Wi-Fi, 25ms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Game!$D$5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</c:ser>
        <c:ser>
          <c:idx val="3"/>
          <c:order val="3"/>
          <c:tx>
            <c:strRef>
              <c:f>Game!$A$6</c:f>
              <c:strCache>
                <c:ptCount val="1"/>
                <c:pt idx="0">
                  <c:v>MAUI (Wi-Fi, 50ms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Game!$D$6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</c:ser>
        <c:ser>
          <c:idx val="4"/>
          <c:order val="4"/>
          <c:tx>
            <c:strRef>
              <c:f>Game!$A$7</c:f>
              <c:strCache>
                <c:ptCount val="1"/>
                <c:pt idx="0">
                  <c:v>MAUI (Wi-Fi, 100ms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Game!$D$7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</c:ser>
        <c:ser>
          <c:idx val="5"/>
          <c:order val="5"/>
          <c:tx>
            <c:strRef>
              <c:f>Game!$A$8</c:f>
              <c:strCache>
                <c:ptCount val="1"/>
                <c:pt idx="0">
                  <c:v>MAUI* (3G, 220ms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Game!$D$8</c:f>
              <c:numCache>
                <c:formatCode>General</c:formatCode>
                <c:ptCount val="1"/>
                <c:pt idx="0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41896160"/>
        <c:axId val="-1041890720"/>
      </c:barChart>
      <c:catAx>
        <c:axId val="-10418961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-1041890720"/>
        <c:crosses val="autoZero"/>
        <c:auto val="1"/>
        <c:lblAlgn val="ctr"/>
        <c:lblOffset val="100"/>
        <c:noMultiLvlLbl val="0"/>
      </c:catAx>
      <c:valAx>
        <c:axId val="-10418907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(Joules)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041896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907872783807463"/>
          <c:y val="4.8316654165379343E-2"/>
          <c:w val="0.34798994902383068"/>
          <c:h val="0.317468691333382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9109854857891"/>
          <c:y val="2.7371454993932787E-2"/>
          <c:w val="0.50512753213540662"/>
          <c:h val="0.86680606680493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Game!$A$28</c:f>
              <c:strCache>
                <c:ptCount val="1"/>
                <c:pt idx="0">
                  <c:v>Smartphone only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Game!$D$28</c:f>
              <c:numCache>
                <c:formatCode>General</c:formatCode>
                <c:ptCount val="1"/>
                <c:pt idx="0">
                  <c:v>19256</c:v>
                </c:pt>
              </c:numCache>
            </c:numRef>
          </c:val>
        </c:ser>
        <c:ser>
          <c:idx val="1"/>
          <c:order val="1"/>
          <c:tx>
            <c:strRef>
              <c:f>Game!$A$29</c:f>
              <c:strCache>
                <c:ptCount val="1"/>
                <c:pt idx="0">
                  <c:v>MAUI (Wi-Fi, 10ms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Game!$D$29</c:f>
              <c:numCache>
                <c:formatCode>General</c:formatCode>
                <c:ptCount val="1"/>
                <c:pt idx="0">
                  <c:v>1866</c:v>
                </c:pt>
              </c:numCache>
            </c:numRef>
          </c:val>
        </c:ser>
        <c:ser>
          <c:idx val="2"/>
          <c:order val="2"/>
          <c:tx>
            <c:strRef>
              <c:f>Game!$A$30</c:f>
              <c:strCache>
                <c:ptCount val="1"/>
                <c:pt idx="0">
                  <c:v>MAUI (Wi-Fi, 25ms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Game!$D$30</c:f>
              <c:numCache>
                <c:formatCode>General</c:formatCode>
                <c:ptCount val="1"/>
                <c:pt idx="0">
                  <c:v>2027</c:v>
                </c:pt>
              </c:numCache>
            </c:numRef>
          </c:val>
        </c:ser>
        <c:ser>
          <c:idx val="3"/>
          <c:order val="3"/>
          <c:tx>
            <c:strRef>
              <c:f>Game!$A$31</c:f>
              <c:strCache>
                <c:ptCount val="1"/>
                <c:pt idx="0">
                  <c:v>MAUI (Wi-Fi, 50ms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Game!$D$31</c:f>
              <c:numCache>
                <c:formatCode>General</c:formatCode>
                <c:ptCount val="1"/>
                <c:pt idx="0">
                  <c:v>2188</c:v>
                </c:pt>
              </c:numCache>
            </c:numRef>
          </c:val>
        </c:ser>
        <c:ser>
          <c:idx val="4"/>
          <c:order val="4"/>
          <c:tx>
            <c:strRef>
              <c:f>Game!$A$32</c:f>
              <c:strCache>
                <c:ptCount val="1"/>
                <c:pt idx="0">
                  <c:v>MAUI (Wi-Fi, 100ms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Game!$D$32</c:f>
              <c:numCache>
                <c:formatCode>General</c:formatCode>
                <c:ptCount val="1"/>
                <c:pt idx="0">
                  <c:v>2581</c:v>
                </c:pt>
              </c:numCache>
            </c:numRef>
          </c:val>
        </c:ser>
        <c:ser>
          <c:idx val="5"/>
          <c:order val="5"/>
          <c:tx>
            <c:strRef>
              <c:f>Game!$A$33</c:f>
              <c:strCache>
                <c:ptCount val="1"/>
                <c:pt idx="0">
                  <c:v>MAUI* (3G, 220ms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Game!$D$33</c:f>
              <c:numCache>
                <c:formatCode>General</c:formatCode>
                <c:ptCount val="1"/>
                <c:pt idx="0">
                  <c:v>3656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41890176"/>
        <c:axId val="-1041892896"/>
      </c:barChart>
      <c:catAx>
        <c:axId val="-10418901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-1041892896"/>
        <c:crosses val="autoZero"/>
        <c:auto val="1"/>
        <c:lblAlgn val="ctr"/>
        <c:lblOffset val="100"/>
        <c:noMultiLvlLbl val="0"/>
      </c:catAx>
      <c:valAx>
        <c:axId val="-10418928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Duration (ms)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-1041890176"/>
        <c:crosses val="autoZero"/>
        <c:crossBetween val="between"/>
        <c:majorUnit val="3000"/>
      </c:valAx>
    </c:plotArea>
    <c:legend>
      <c:legendPos val="r"/>
      <c:layout>
        <c:manualLayout>
          <c:xMode val="edge"/>
          <c:yMode val="edge"/>
          <c:x val="0.64012854162460464"/>
          <c:y val="4.8613884607759242E-2"/>
          <c:w val="0.34374924288310049"/>
          <c:h val="0.351436655388195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68282783589068"/>
          <c:y val="3.7237978158336162E-2"/>
          <c:w val="0.57203743922842065"/>
          <c:h val="0.9214824734282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Game!$A$3</c:f>
              <c:strCache>
                <c:ptCount val="1"/>
                <c:pt idx="0">
                  <c:v>Smartphone only</c:v>
                </c:pt>
              </c:strCache>
            </c:strRef>
          </c:tx>
          <c:invertIfNegative val="0"/>
          <c:val>
            <c:numRef>
              <c:f>Game!$D$3</c:f>
              <c:numCache>
                <c:formatCode>General</c:formatCode>
                <c:ptCount val="1"/>
                <c:pt idx="0">
                  <c:v>51.13</c:v>
                </c:pt>
              </c:numCache>
            </c:numRef>
          </c:val>
        </c:ser>
        <c:ser>
          <c:idx val="1"/>
          <c:order val="1"/>
          <c:tx>
            <c:strRef>
              <c:f>Game!$A$4</c:f>
              <c:strCache>
                <c:ptCount val="1"/>
                <c:pt idx="0">
                  <c:v>MAUI (Wi-Fi, 10ms RTT)</c:v>
                </c:pt>
              </c:strCache>
            </c:strRef>
          </c:tx>
          <c:invertIfNegative val="0"/>
          <c:val>
            <c:numRef>
              <c:f>Game!$D$4</c:f>
              <c:numCache>
                <c:formatCode>General</c:formatCode>
                <c:ptCount val="1"/>
                <c:pt idx="0">
                  <c:v>32.57</c:v>
                </c:pt>
              </c:numCache>
            </c:numRef>
          </c:val>
        </c:ser>
        <c:ser>
          <c:idx val="2"/>
          <c:order val="2"/>
          <c:tx>
            <c:strRef>
              <c:f>Game!$A$5</c:f>
              <c:strCache>
                <c:ptCount val="1"/>
                <c:pt idx="0">
                  <c:v>MAUI (Wi-Fi, 25ms RTT)</c:v>
                </c:pt>
              </c:strCache>
            </c:strRef>
          </c:tx>
          <c:invertIfNegative val="0"/>
          <c:val>
            <c:numRef>
              <c:f>Game!$D$5</c:f>
              <c:numCache>
                <c:formatCode>General</c:formatCode>
                <c:ptCount val="1"/>
                <c:pt idx="0">
                  <c:v>33.300000000000004</c:v>
                </c:pt>
              </c:numCache>
            </c:numRef>
          </c:val>
        </c:ser>
        <c:ser>
          <c:idx val="3"/>
          <c:order val="3"/>
          <c:tx>
            <c:strRef>
              <c:f>Game!$A$6</c:f>
              <c:strCache>
                <c:ptCount val="1"/>
                <c:pt idx="0">
                  <c:v>MAUI (Wi-Fi, 50ms RTT)</c:v>
                </c:pt>
              </c:strCache>
            </c:strRef>
          </c:tx>
          <c:invertIfNegative val="0"/>
          <c:val>
            <c:numRef>
              <c:f>Game!$D$6</c:f>
              <c:numCache>
                <c:formatCode>General</c:formatCode>
                <c:ptCount val="1"/>
                <c:pt idx="0">
                  <c:v>36.03</c:v>
                </c:pt>
              </c:numCache>
            </c:numRef>
          </c:val>
        </c:ser>
        <c:ser>
          <c:idx val="4"/>
          <c:order val="4"/>
          <c:tx>
            <c:strRef>
              <c:f>Game!$A$7</c:f>
              <c:strCache>
                <c:ptCount val="1"/>
                <c:pt idx="0">
                  <c:v>MAUI (WiFi, 100ms RTT)</c:v>
                </c:pt>
              </c:strCache>
            </c:strRef>
          </c:tx>
          <c:invertIfNegative val="0"/>
          <c:val>
            <c:numRef>
              <c:f>Game!$D$7</c:f>
              <c:numCache>
                <c:formatCode>General</c:formatCode>
                <c:ptCount val="1"/>
                <c:pt idx="0">
                  <c:v>40.190000000000012</c:v>
                </c:pt>
              </c:numCache>
            </c:numRef>
          </c:val>
        </c:ser>
        <c:ser>
          <c:idx val="5"/>
          <c:order val="5"/>
          <c:tx>
            <c:strRef>
              <c:f>Game!$A$8</c:f>
              <c:strCache>
                <c:ptCount val="1"/>
                <c:pt idx="0">
                  <c:v>MAUI* (3G, 220ms RTT)</c:v>
                </c:pt>
              </c:strCache>
            </c:strRef>
          </c:tx>
          <c:invertIfNegative val="0"/>
          <c:val>
            <c:numRef>
              <c:f>Game!$D$8</c:f>
              <c:numCache>
                <c:formatCode>General</c:formatCode>
                <c:ptCount val="1"/>
                <c:pt idx="0">
                  <c:v>55.2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03101904"/>
        <c:axId val="-1103102448"/>
      </c:barChart>
      <c:catAx>
        <c:axId val="-1103101904"/>
        <c:scaling>
          <c:orientation val="minMax"/>
        </c:scaling>
        <c:delete val="0"/>
        <c:axPos val="b"/>
        <c:majorTickMark val="out"/>
        <c:minorTickMark val="none"/>
        <c:tickLblPos val="none"/>
        <c:crossAx val="-1103102448"/>
        <c:crosses val="autoZero"/>
        <c:auto val="1"/>
        <c:lblAlgn val="ctr"/>
        <c:lblOffset val="100"/>
        <c:noMultiLvlLbl val="0"/>
      </c:catAx>
      <c:valAx>
        <c:axId val="-1103102448"/>
        <c:scaling>
          <c:orientation val="minMax"/>
          <c:max val="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(Joules)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10310190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68701893553962712"/>
          <c:y val="5.7038612099338935E-2"/>
          <c:w val="0.30418709504607588"/>
          <c:h val="0.518515140660934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sample!$C$1</c:f>
              <c:strCache>
                <c:ptCount val="1"/>
                <c:pt idx="0">
                  <c:v>CPU1</c:v>
                </c:pt>
              </c:strCache>
            </c:strRef>
          </c:tx>
          <c:marker>
            <c:symbol val="none"/>
          </c:marker>
          <c:xVal>
            <c:numRef>
              <c:f>sample!$A$2:$A$37</c:f>
              <c:numCache>
                <c:formatCode>mm:ss</c:formatCode>
                <c:ptCount val="36"/>
                <c:pt idx="0">
                  <c:v>0</c:v>
                </c:pt>
                <c:pt idx="1">
                  <c:v>2.3148148148147151E-5</c:v>
                </c:pt>
                <c:pt idx="2">
                  <c:v>9.2592592592592412E-5</c:v>
                </c:pt>
                <c:pt idx="3">
                  <c:v>1.6203703703703375E-4</c:v>
                </c:pt>
                <c:pt idx="4">
                  <c:v>1.7361111111111087E-4</c:v>
                </c:pt>
                <c:pt idx="5">
                  <c:v>1.9675925925925793E-4</c:v>
                </c:pt>
                <c:pt idx="6">
                  <c:v>2.0833333333333188E-4</c:v>
                </c:pt>
                <c:pt idx="7">
                  <c:v>2.3148148148147835E-4</c:v>
                </c:pt>
                <c:pt idx="8">
                  <c:v>3.124999999999973E-4</c:v>
                </c:pt>
                <c:pt idx="9">
                  <c:v>4.9768518518517838E-4</c:v>
                </c:pt>
                <c:pt idx="10">
                  <c:v>5.2083333333333311E-4</c:v>
                </c:pt>
                <c:pt idx="11">
                  <c:v>5.9027777777777323E-4</c:v>
                </c:pt>
                <c:pt idx="12">
                  <c:v>6.4814814814814943E-4</c:v>
                </c:pt>
                <c:pt idx="13">
                  <c:v>6.8287037037036667E-4</c:v>
                </c:pt>
                <c:pt idx="14">
                  <c:v>8.2175925925925862E-4</c:v>
                </c:pt>
                <c:pt idx="15">
                  <c:v>9.027777777777734E-4</c:v>
                </c:pt>
                <c:pt idx="16">
                  <c:v>9.1435185185185066E-4</c:v>
                </c:pt>
                <c:pt idx="17">
                  <c:v>9.4907407407407527E-4</c:v>
                </c:pt>
                <c:pt idx="18">
                  <c:v>9.7222222222222328E-4</c:v>
                </c:pt>
                <c:pt idx="19">
                  <c:v>1.0185185185185176E-3</c:v>
                </c:pt>
                <c:pt idx="20">
                  <c:v>1.0300925925925861E-3</c:v>
                </c:pt>
                <c:pt idx="21">
                  <c:v>1.0416666666666664E-3</c:v>
                </c:pt>
                <c:pt idx="22">
                  <c:v>1.1342592592592602E-3</c:v>
                </c:pt>
                <c:pt idx="23">
                  <c:v>1.1921296296296263E-3</c:v>
                </c:pt>
                <c:pt idx="24">
                  <c:v>1.2037037037036964E-3</c:v>
                </c:pt>
                <c:pt idx="25">
                  <c:v>1.2499999999999927E-3</c:v>
                </c:pt>
                <c:pt idx="26">
                  <c:v>1.296296296296296E-3</c:v>
                </c:pt>
                <c:pt idx="27">
                  <c:v>1.4699074074074059E-3</c:v>
                </c:pt>
                <c:pt idx="28">
                  <c:v>1.5972222222222221E-3</c:v>
                </c:pt>
                <c:pt idx="29">
                  <c:v>1.7245370370370333E-3</c:v>
                </c:pt>
                <c:pt idx="30">
                  <c:v>1.7939814814814813E-3</c:v>
                </c:pt>
                <c:pt idx="31">
                  <c:v>1.840277777777781E-3</c:v>
                </c:pt>
                <c:pt idx="32">
                  <c:v>1.8749999999999947E-3</c:v>
                </c:pt>
                <c:pt idx="33">
                  <c:v>1.9212962962962975E-3</c:v>
                </c:pt>
                <c:pt idx="34">
                  <c:v>1.9560185185185193E-3</c:v>
                </c:pt>
                <c:pt idx="35">
                  <c:v>1.9791666666666634E-3</c:v>
                </c:pt>
              </c:numCache>
            </c:numRef>
          </c:xVal>
          <c:yVal>
            <c:numRef>
              <c:f>sample!$C$2:$C$37</c:f>
              <c:numCache>
                <c:formatCode>General</c:formatCode>
                <c:ptCount val="36"/>
                <c:pt idx="0">
                  <c:v>34.483327549999998</c:v>
                </c:pt>
                <c:pt idx="1">
                  <c:v>40.723010640000076</c:v>
                </c:pt>
                <c:pt idx="2">
                  <c:v>43.786636420000001</c:v>
                </c:pt>
                <c:pt idx="3">
                  <c:v>32.923406780000001</c:v>
                </c:pt>
                <c:pt idx="4">
                  <c:v>26.683723689999969</c:v>
                </c:pt>
                <c:pt idx="5">
                  <c:v>29.803565240000001</c:v>
                </c:pt>
                <c:pt idx="6">
                  <c:v>34.483327549999998</c:v>
                </c:pt>
                <c:pt idx="7">
                  <c:v>50.082535280000059</c:v>
                </c:pt>
                <c:pt idx="8">
                  <c:v>42.282931420000011</c:v>
                </c:pt>
                <c:pt idx="9">
                  <c:v>31.294777849999974</c:v>
                </c:pt>
                <c:pt idx="10">
                  <c:v>37.603169100000002</c:v>
                </c:pt>
                <c:pt idx="11">
                  <c:v>41.017921859999994</c:v>
                </c:pt>
                <c:pt idx="12">
                  <c:v>31.363486009999971</c:v>
                </c:pt>
                <c:pt idx="13">
                  <c:v>28.24364445999997</c:v>
                </c:pt>
                <c:pt idx="14">
                  <c:v>43.842852190000002</c:v>
                </c:pt>
                <c:pt idx="15">
                  <c:v>32.856260169999942</c:v>
                </c:pt>
                <c:pt idx="16">
                  <c:v>37.603169100000002</c:v>
                </c:pt>
                <c:pt idx="17">
                  <c:v>28.24364445999997</c:v>
                </c:pt>
                <c:pt idx="18">
                  <c:v>32.923406780000001</c:v>
                </c:pt>
                <c:pt idx="19">
                  <c:v>61.001980689999996</c:v>
                </c:pt>
                <c:pt idx="20">
                  <c:v>81.280950730000001</c:v>
                </c:pt>
                <c:pt idx="21">
                  <c:v>89.080554590000006</c:v>
                </c:pt>
                <c:pt idx="22">
                  <c:v>37.603169100000002</c:v>
                </c:pt>
                <c:pt idx="23">
                  <c:v>50.082535280000059</c:v>
                </c:pt>
                <c:pt idx="24">
                  <c:v>37.603169100000002</c:v>
                </c:pt>
                <c:pt idx="25">
                  <c:v>34.483327549999998</c:v>
                </c:pt>
                <c:pt idx="26">
                  <c:v>46.962693730000012</c:v>
                </c:pt>
                <c:pt idx="27">
                  <c:v>17.324199060000005</c:v>
                </c:pt>
                <c:pt idx="28">
                  <c:v>36.043248330000011</c:v>
                </c:pt>
                <c:pt idx="29">
                  <c:v>51.64245605</c:v>
                </c:pt>
                <c:pt idx="30">
                  <c:v>26.683723689999969</c:v>
                </c:pt>
                <c:pt idx="31">
                  <c:v>22.314700330000001</c:v>
                </c:pt>
                <c:pt idx="32">
                  <c:v>22.003961370000024</c:v>
                </c:pt>
                <c:pt idx="33">
                  <c:v>31.363486009999971</c:v>
                </c:pt>
                <c:pt idx="34">
                  <c:v>20.444040599999969</c:v>
                </c:pt>
                <c:pt idx="35">
                  <c:v>14.204357509999999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sample!$D$1</c:f>
              <c:strCache>
                <c:ptCount val="1"/>
                <c:pt idx="0">
                  <c:v>CPU2</c:v>
                </c:pt>
              </c:strCache>
            </c:strRef>
          </c:tx>
          <c:marker>
            <c:symbol val="none"/>
          </c:marker>
          <c:xVal>
            <c:numRef>
              <c:f>sample!$A$2:$A$37</c:f>
              <c:numCache>
                <c:formatCode>mm:ss</c:formatCode>
                <c:ptCount val="36"/>
                <c:pt idx="0">
                  <c:v>0</c:v>
                </c:pt>
                <c:pt idx="1">
                  <c:v>2.3148148148147151E-5</c:v>
                </c:pt>
                <c:pt idx="2">
                  <c:v>9.2592592592592412E-5</c:v>
                </c:pt>
                <c:pt idx="3">
                  <c:v>1.6203703703703375E-4</c:v>
                </c:pt>
                <c:pt idx="4">
                  <c:v>1.7361111111111087E-4</c:v>
                </c:pt>
                <c:pt idx="5">
                  <c:v>1.9675925925925793E-4</c:v>
                </c:pt>
                <c:pt idx="6">
                  <c:v>2.0833333333333188E-4</c:v>
                </c:pt>
                <c:pt idx="7">
                  <c:v>2.3148148148147835E-4</c:v>
                </c:pt>
                <c:pt idx="8">
                  <c:v>3.124999999999973E-4</c:v>
                </c:pt>
                <c:pt idx="9">
                  <c:v>4.9768518518517838E-4</c:v>
                </c:pt>
                <c:pt idx="10">
                  <c:v>5.2083333333333311E-4</c:v>
                </c:pt>
                <c:pt idx="11">
                  <c:v>5.9027777777777323E-4</c:v>
                </c:pt>
                <c:pt idx="12">
                  <c:v>6.4814814814814943E-4</c:v>
                </c:pt>
                <c:pt idx="13">
                  <c:v>6.8287037037036667E-4</c:v>
                </c:pt>
                <c:pt idx="14">
                  <c:v>8.2175925925925862E-4</c:v>
                </c:pt>
                <c:pt idx="15">
                  <c:v>9.027777777777734E-4</c:v>
                </c:pt>
                <c:pt idx="16">
                  <c:v>9.1435185185185066E-4</c:v>
                </c:pt>
                <c:pt idx="17">
                  <c:v>9.4907407407407527E-4</c:v>
                </c:pt>
                <c:pt idx="18">
                  <c:v>9.7222222222222328E-4</c:v>
                </c:pt>
                <c:pt idx="19">
                  <c:v>1.0185185185185176E-3</c:v>
                </c:pt>
                <c:pt idx="20">
                  <c:v>1.0300925925925861E-3</c:v>
                </c:pt>
                <c:pt idx="21">
                  <c:v>1.0416666666666664E-3</c:v>
                </c:pt>
                <c:pt idx="22">
                  <c:v>1.1342592592592602E-3</c:v>
                </c:pt>
                <c:pt idx="23">
                  <c:v>1.1921296296296263E-3</c:v>
                </c:pt>
                <c:pt idx="24">
                  <c:v>1.2037037037036964E-3</c:v>
                </c:pt>
                <c:pt idx="25">
                  <c:v>1.2499999999999927E-3</c:v>
                </c:pt>
                <c:pt idx="26">
                  <c:v>1.296296296296296E-3</c:v>
                </c:pt>
                <c:pt idx="27">
                  <c:v>1.4699074074074059E-3</c:v>
                </c:pt>
                <c:pt idx="28">
                  <c:v>1.5972222222222221E-3</c:v>
                </c:pt>
                <c:pt idx="29">
                  <c:v>1.7245370370370333E-3</c:v>
                </c:pt>
                <c:pt idx="30">
                  <c:v>1.7939814814814813E-3</c:v>
                </c:pt>
                <c:pt idx="31">
                  <c:v>1.840277777777781E-3</c:v>
                </c:pt>
                <c:pt idx="32">
                  <c:v>1.8749999999999947E-3</c:v>
                </c:pt>
                <c:pt idx="33">
                  <c:v>1.9212962962962975E-3</c:v>
                </c:pt>
                <c:pt idx="34">
                  <c:v>1.9560185185185193E-3</c:v>
                </c:pt>
                <c:pt idx="35">
                  <c:v>1.9791666666666634E-3</c:v>
                </c:pt>
              </c:numCache>
            </c:numRef>
          </c:xVal>
          <c:yVal>
            <c:numRef>
              <c:f>sample!$D$2:$D$37</c:f>
              <c:numCache>
                <c:formatCode>General</c:formatCode>
                <c:ptCount val="36"/>
                <c:pt idx="0">
                  <c:v>37.603169100000002</c:v>
                </c:pt>
                <c:pt idx="1">
                  <c:v>40.723010640000076</c:v>
                </c:pt>
                <c:pt idx="2">
                  <c:v>39.102189450000004</c:v>
                </c:pt>
                <c:pt idx="3">
                  <c:v>42.282931420000011</c:v>
                </c:pt>
                <c:pt idx="4">
                  <c:v>32.923406780000001</c:v>
                </c:pt>
                <c:pt idx="5">
                  <c:v>25.123802919999999</c:v>
                </c:pt>
                <c:pt idx="6">
                  <c:v>40.723010640000076</c:v>
                </c:pt>
                <c:pt idx="7">
                  <c:v>32.923406780000001</c:v>
                </c:pt>
                <c:pt idx="8">
                  <c:v>46.962693730000012</c:v>
                </c:pt>
                <c:pt idx="9">
                  <c:v>35.979224809999998</c:v>
                </c:pt>
                <c:pt idx="10">
                  <c:v>39.16308987</c:v>
                </c:pt>
                <c:pt idx="11">
                  <c:v>53.435201469999996</c:v>
                </c:pt>
                <c:pt idx="12">
                  <c:v>36.043248330000011</c:v>
                </c:pt>
                <c:pt idx="13">
                  <c:v>14.204357509999999</c:v>
                </c:pt>
                <c:pt idx="14">
                  <c:v>40.723010640000076</c:v>
                </c:pt>
                <c:pt idx="15">
                  <c:v>31.294777849999974</c:v>
                </c:pt>
                <c:pt idx="16">
                  <c:v>32.923406780000001</c:v>
                </c:pt>
                <c:pt idx="17">
                  <c:v>18.884119829999989</c:v>
                </c:pt>
                <c:pt idx="18">
                  <c:v>29.803565240000001</c:v>
                </c:pt>
                <c:pt idx="19">
                  <c:v>45.40277296000005</c:v>
                </c:pt>
                <c:pt idx="20">
                  <c:v>87.52063382</c:v>
                </c:pt>
                <c:pt idx="21">
                  <c:v>90.640475359999854</c:v>
                </c:pt>
                <c:pt idx="22">
                  <c:v>25.123802919999999</c:v>
                </c:pt>
                <c:pt idx="23">
                  <c:v>34.483327549999998</c:v>
                </c:pt>
                <c:pt idx="24">
                  <c:v>26.683723689999969</c:v>
                </c:pt>
                <c:pt idx="25">
                  <c:v>42.282931420000011</c:v>
                </c:pt>
                <c:pt idx="26">
                  <c:v>54.762297600000011</c:v>
                </c:pt>
                <c:pt idx="27">
                  <c:v>23.563882150000001</c:v>
                </c:pt>
                <c:pt idx="28">
                  <c:v>36.043248330000011</c:v>
                </c:pt>
                <c:pt idx="29">
                  <c:v>45.40277296000005</c:v>
                </c:pt>
                <c:pt idx="30">
                  <c:v>34.483327549999998</c:v>
                </c:pt>
                <c:pt idx="31">
                  <c:v>28.529524309999989</c:v>
                </c:pt>
                <c:pt idx="32">
                  <c:v>32.923406780000001</c:v>
                </c:pt>
                <c:pt idx="33">
                  <c:v>23.563882150000001</c:v>
                </c:pt>
                <c:pt idx="34">
                  <c:v>23.563882150000001</c:v>
                </c:pt>
                <c:pt idx="35">
                  <c:v>29.803565240000001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03100816"/>
        <c:axId val="-1103100272"/>
      </c:scatterChart>
      <c:valAx>
        <c:axId val="-1103100816"/>
        <c:scaling>
          <c:orientation val="minMax"/>
          <c:max val="2.0000000000000044E-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</a:t>
                </a:r>
              </a:p>
            </c:rich>
          </c:tx>
          <c:overlay val="0"/>
        </c:title>
        <c:numFmt formatCode="mm:ss" sourceLinked="1"/>
        <c:majorTickMark val="none"/>
        <c:minorTickMark val="none"/>
        <c:tickLblPos val="nextTo"/>
        <c:crossAx val="-1103100272"/>
        <c:crosses val="autoZero"/>
        <c:crossBetween val="midCat"/>
      </c:valAx>
      <c:valAx>
        <c:axId val="-11031002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CPU Consumption (%)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-110310081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B1563-E240-4868-BE42-EB60F6DCA04E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28EE-6CE1-4523-8BFD-C82163B981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5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01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34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21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47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27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84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3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56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64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46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45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854-F3F8-46C4-8430-DE526069D7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01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1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63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55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854-F3F8-46C4-8430-DE526069D7E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0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32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854-F3F8-46C4-8430-DE526069D7E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19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69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43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87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5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6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854-F3F8-46C4-8430-DE526069D7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32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85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9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4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FFEDC-7F77-402A-9889-770D131816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B5F4-479F-4F44-B357-3870D2F2B2DE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B5F4-479F-4F44-B357-3870D2F2B2DE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B5F4-479F-4F44-B357-3870D2F2B2DE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B5F4-479F-4F44-B357-3870D2F2B2DE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B5F4-479F-4F44-B357-3870D2F2B2DE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B5F4-479F-4F44-B357-3870D2F2B2DE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B5F4-479F-4F44-B357-3870D2F2B2DE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B5F4-479F-4F44-B357-3870D2F2B2DE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B5F4-479F-4F44-B357-3870D2F2B2DE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B5F4-479F-4F44-B357-3870D2F2B2DE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544B5F4-479F-4F44-B357-3870D2F2B2DE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544B5F4-479F-4F44-B357-3870D2F2B2DE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en-us/projects/mau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077200" cy="1673352"/>
          </a:xfrm>
        </p:spPr>
        <p:txBody>
          <a:bodyPr/>
          <a:lstStyle/>
          <a:p>
            <a:r>
              <a:rPr lang="en-US" dirty="0" smtClean="0"/>
              <a:t>MAUI: Making </a:t>
            </a:r>
            <a:r>
              <a:rPr lang="en-US" dirty="0" err="1" smtClean="0"/>
              <a:t>Smartphones</a:t>
            </a:r>
            <a:r>
              <a:rPr lang="en-US" dirty="0" smtClean="0"/>
              <a:t> Last Longer With Code Offload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77200" cy="1828800"/>
          </a:xfrm>
        </p:spPr>
        <p:txBody>
          <a:bodyPr anchor="t"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Eduardo Cuervo </a:t>
            </a:r>
            <a:r>
              <a:rPr lang="en-US" sz="2400" dirty="0" smtClean="0">
                <a:solidFill>
                  <a:schemeClr val="bg2"/>
                </a:solidFill>
              </a:rPr>
              <a:t>- </a:t>
            </a:r>
            <a:r>
              <a:rPr lang="en-US" sz="2400" dirty="0" smtClean="0">
                <a:solidFill>
                  <a:schemeClr val="tx1"/>
                </a:solidFill>
              </a:rPr>
              <a:t>Duke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Aruna Balasubramanian - U Mass Amherst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Dae-ki</a:t>
            </a:r>
            <a:r>
              <a:rPr lang="en-US" sz="2400" dirty="0" smtClean="0">
                <a:solidFill>
                  <a:schemeClr val="tx1"/>
                </a:solidFill>
              </a:rPr>
              <a:t> Cho - UCLA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Alec Wolman, Stefan Saroiu, Ranveer Chandra, </a:t>
            </a:r>
            <a:r>
              <a:rPr lang="en-US" sz="2400" dirty="0" err="1" smtClean="0">
                <a:solidFill>
                  <a:schemeClr val="tx1"/>
                </a:solidFill>
              </a:rPr>
              <a:t>Paramvir</a:t>
            </a:r>
            <a:r>
              <a:rPr lang="en-US" sz="2400" dirty="0" smtClean="0">
                <a:solidFill>
                  <a:schemeClr val="tx1"/>
                </a:solidFill>
              </a:rPr>
              <a:t> Bahl – Microsoft Research</a:t>
            </a:r>
          </a:p>
          <a:p>
            <a:endParaRPr lang="en-US" dirty="0" smtClean="0"/>
          </a:p>
        </p:txBody>
      </p:sp>
    </p:spTree>
  </p:cSld>
  <p:clrMapOvr>
    <a:masterClrMapping/>
  </p:clrMapOvr>
  <p:transition advTm="1003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traight Connector 123"/>
          <p:cNvCxnSpPr/>
          <p:nvPr/>
        </p:nvCxnSpPr>
        <p:spPr>
          <a:xfrm rot="5400000">
            <a:off x="2171700" y="4000500"/>
            <a:ext cx="4495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4"/>
          <p:cNvSpPr txBox="1">
            <a:spLocks noChangeArrowheads="1"/>
          </p:cNvSpPr>
          <p:nvPr/>
        </p:nvSpPr>
        <p:spPr bwMode="auto">
          <a:xfrm>
            <a:off x="5561013" y="5862638"/>
            <a:ext cx="1677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Maui server</a:t>
            </a:r>
          </a:p>
        </p:txBody>
      </p:sp>
      <p:sp>
        <p:nvSpPr>
          <p:cNvPr id="102" name="TextBox 7"/>
          <p:cNvSpPr txBox="1">
            <a:spLocks noChangeArrowheads="1"/>
          </p:cNvSpPr>
          <p:nvPr/>
        </p:nvSpPr>
        <p:spPr bwMode="auto">
          <a:xfrm>
            <a:off x="1598613" y="5864225"/>
            <a:ext cx="17287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Smartphone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304800" y="2057400"/>
            <a:ext cx="1447800" cy="320040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Application</a:t>
            </a:r>
          </a:p>
        </p:txBody>
      </p:sp>
      <p:grpSp>
        <p:nvGrpSpPr>
          <p:cNvPr id="104" name="Group 32"/>
          <p:cNvGrpSpPr>
            <a:grpSpLocks/>
          </p:cNvGrpSpPr>
          <p:nvPr/>
        </p:nvGrpSpPr>
        <p:grpSpPr bwMode="auto">
          <a:xfrm>
            <a:off x="1828800" y="2057400"/>
            <a:ext cx="1905000" cy="3200400"/>
            <a:chOff x="1981200" y="1295400"/>
            <a:chExt cx="1905000" cy="3200400"/>
          </a:xfrm>
          <a:effectLst/>
        </p:grpSpPr>
        <p:sp>
          <p:nvSpPr>
            <p:cNvPr id="105" name="Rounded Rectangle 104"/>
            <p:cNvSpPr/>
            <p:nvPr/>
          </p:nvSpPr>
          <p:spPr>
            <a:xfrm>
              <a:off x="2209800" y="1828800"/>
              <a:ext cx="1447800" cy="1143000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Client Proxy</a:t>
              </a: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1981200" y="1295400"/>
              <a:ext cx="1905000" cy="3200400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209800" y="3124200"/>
              <a:ext cx="1447800" cy="434975"/>
            </a:xfrm>
            <a:prstGeom prst="roundRect">
              <a:avLst/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Profiler</a:t>
              </a: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2209800" y="3733800"/>
              <a:ext cx="1447800" cy="434975"/>
            </a:xfrm>
            <a:prstGeom prst="roundRect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Solver</a:t>
              </a:r>
            </a:p>
          </p:txBody>
        </p:sp>
        <p:sp>
          <p:nvSpPr>
            <p:cNvPr id="109" name="TextBox 14"/>
            <p:cNvSpPr txBox="1">
              <a:spLocks noChangeArrowheads="1"/>
            </p:cNvSpPr>
            <p:nvPr/>
          </p:nvSpPr>
          <p:spPr bwMode="auto">
            <a:xfrm>
              <a:off x="2133600" y="1447800"/>
              <a:ext cx="15162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Maui Runtime</a:t>
              </a:r>
            </a:p>
          </p:txBody>
        </p:sp>
      </p:grpSp>
      <p:grpSp>
        <p:nvGrpSpPr>
          <p:cNvPr id="110" name="Group 32"/>
          <p:cNvGrpSpPr>
            <a:grpSpLocks/>
          </p:cNvGrpSpPr>
          <p:nvPr/>
        </p:nvGrpSpPr>
        <p:grpSpPr bwMode="auto">
          <a:xfrm>
            <a:off x="5105400" y="2057400"/>
            <a:ext cx="1905000" cy="3200400"/>
            <a:chOff x="1981200" y="1295400"/>
            <a:chExt cx="1905000" cy="3200400"/>
          </a:xfrm>
          <a:effectLst/>
        </p:grpSpPr>
        <p:sp>
          <p:nvSpPr>
            <p:cNvPr id="111" name="Rounded Rectangle 110"/>
            <p:cNvSpPr/>
            <p:nvPr/>
          </p:nvSpPr>
          <p:spPr>
            <a:xfrm>
              <a:off x="2209800" y="1828800"/>
              <a:ext cx="1447800" cy="1143000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/>
                <a:t>Server </a:t>
              </a:r>
              <a:r>
                <a:rPr lang="en-US" dirty="0"/>
                <a:t>Proxy</a:t>
              </a: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1981200" y="1295400"/>
              <a:ext cx="1905000" cy="3200400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209800" y="3124200"/>
              <a:ext cx="1447800" cy="434975"/>
            </a:xfrm>
            <a:prstGeom prst="roundRect">
              <a:avLst/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Profiler</a:t>
              </a: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209800" y="3733800"/>
              <a:ext cx="1447800" cy="434975"/>
            </a:xfrm>
            <a:prstGeom prst="roundRect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Solver</a:t>
              </a:r>
            </a:p>
          </p:txBody>
        </p:sp>
        <p:sp>
          <p:nvSpPr>
            <p:cNvPr id="115" name="TextBox 14"/>
            <p:cNvSpPr txBox="1">
              <a:spLocks noChangeArrowheads="1"/>
            </p:cNvSpPr>
            <p:nvPr/>
          </p:nvSpPr>
          <p:spPr bwMode="auto">
            <a:xfrm>
              <a:off x="2133600" y="1447800"/>
              <a:ext cx="15162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Maui Runtime</a:t>
              </a:r>
            </a:p>
          </p:txBody>
        </p:sp>
      </p:grpSp>
      <p:sp>
        <p:nvSpPr>
          <p:cNvPr id="116" name="Rounded Rectangle 115"/>
          <p:cNvSpPr/>
          <p:nvPr/>
        </p:nvSpPr>
        <p:spPr>
          <a:xfrm>
            <a:off x="7086600" y="2057400"/>
            <a:ext cx="1447800" cy="320040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Application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3505200" y="2743200"/>
            <a:ext cx="1828800" cy="496888"/>
            <a:chOff x="3505200" y="2743200"/>
            <a:chExt cx="1828800" cy="496888"/>
          </a:xfrm>
          <a:effectLst/>
        </p:grpSpPr>
        <p:cxnSp>
          <p:nvCxnSpPr>
            <p:cNvPr id="118" name="Straight Arrow Connector 117"/>
            <p:cNvCxnSpPr>
              <a:stCxn id="105" idx="3"/>
              <a:endCxn id="111" idx="1"/>
            </p:cNvCxnSpPr>
            <p:nvPr/>
          </p:nvCxnSpPr>
          <p:spPr>
            <a:xfrm>
              <a:off x="3505200" y="3238500"/>
              <a:ext cx="1828800" cy="1588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4419600" y="2743200"/>
              <a:ext cx="742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</a:rPr>
                <a:t>RPC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505200" y="4262735"/>
            <a:ext cx="1828800" cy="528341"/>
            <a:chOff x="3505200" y="4262735"/>
            <a:chExt cx="1828800" cy="528341"/>
          </a:xfrm>
          <a:effectLst/>
        </p:grpSpPr>
        <p:cxnSp>
          <p:nvCxnSpPr>
            <p:cNvPr id="121" name="Straight Arrow Connector 120"/>
            <p:cNvCxnSpPr>
              <a:stCxn id="108" idx="3"/>
              <a:endCxn id="114" idx="1"/>
            </p:cNvCxnSpPr>
            <p:nvPr/>
          </p:nvCxnSpPr>
          <p:spPr>
            <a:xfrm>
              <a:off x="3505200" y="4789488"/>
              <a:ext cx="1828800" cy="1588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4419600" y="4262735"/>
              <a:ext cx="742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</a:rPr>
                <a:t>RPC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23" name="Rounded Rectangle 122"/>
          <p:cNvSpPr/>
          <p:nvPr/>
        </p:nvSpPr>
        <p:spPr bwMode="auto">
          <a:xfrm>
            <a:off x="5105400" y="5362575"/>
            <a:ext cx="3429000" cy="35242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Maui Controller</a:t>
            </a:r>
          </a:p>
        </p:txBody>
      </p:sp>
      <p:sp>
        <p:nvSpPr>
          <p:cNvPr id="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MAUI Proxy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533400" y="2885965"/>
            <a:ext cx="2735621" cy="988567"/>
            <a:chOff x="533400" y="2885965"/>
            <a:chExt cx="2735621" cy="988567"/>
          </a:xfrm>
        </p:grpSpPr>
        <p:sp>
          <p:nvSpPr>
            <p:cNvPr id="49" name="Down Arrow 48"/>
            <p:cNvSpPr/>
            <p:nvPr/>
          </p:nvSpPr>
          <p:spPr>
            <a:xfrm rot="16200000">
              <a:off x="1287355" y="2573121"/>
              <a:ext cx="457200" cy="1082888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3400" y="3505200"/>
              <a:ext cx="2735621" cy="369332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Intercepts Application Calls</a:t>
              </a:r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475144" y="2971800"/>
            <a:ext cx="2011256" cy="1066800"/>
            <a:chOff x="3475144" y="2971800"/>
            <a:chExt cx="2011256" cy="1066800"/>
          </a:xfrm>
        </p:grpSpPr>
        <p:sp>
          <p:nvSpPr>
            <p:cNvPr id="51" name="TextBox 50"/>
            <p:cNvSpPr txBox="1"/>
            <p:nvPr/>
          </p:nvSpPr>
          <p:spPr>
            <a:xfrm>
              <a:off x="3475144" y="3669268"/>
              <a:ext cx="2011256" cy="369332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Synchronizes State</a:t>
              </a:r>
              <a:endParaRPr lang="en-US" dirty="0"/>
            </a:p>
          </p:txBody>
        </p:sp>
        <p:sp>
          <p:nvSpPr>
            <p:cNvPr id="53" name="Left-Right Arrow 52"/>
            <p:cNvSpPr/>
            <p:nvPr/>
          </p:nvSpPr>
          <p:spPr>
            <a:xfrm>
              <a:off x="3505200" y="2971800"/>
              <a:ext cx="1828800" cy="533400"/>
            </a:xfrm>
            <a:prstGeom prst="left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054430" y="4032585"/>
            <a:ext cx="6454350" cy="908747"/>
            <a:chOff x="1054430" y="4032585"/>
            <a:chExt cx="6454350" cy="908747"/>
          </a:xfrm>
        </p:grpSpPr>
        <p:sp>
          <p:nvSpPr>
            <p:cNvPr id="55" name="Down Arrow 54"/>
            <p:cNvSpPr/>
            <p:nvPr/>
          </p:nvSpPr>
          <p:spPr>
            <a:xfrm rot="3221396">
              <a:off x="1917437" y="3169738"/>
              <a:ext cx="465909" cy="2191923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Down Arrow 55"/>
            <p:cNvSpPr/>
            <p:nvPr/>
          </p:nvSpPr>
          <p:spPr>
            <a:xfrm rot="17174000">
              <a:off x="5108860" y="2054134"/>
              <a:ext cx="421470" cy="4378371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09800" y="4572000"/>
              <a:ext cx="2478564" cy="369332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Chooses local or remote</a:t>
              </a:r>
              <a:endParaRPr lang="en-US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657600" y="2373868"/>
            <a:ext cx="1579278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Handles Errors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600200" y="2811356"/>
            <a:ext cx="2991525" cy="1074844"/>
            <a:chOff x="1600200" y="2743200"/>
            <a:chExt cx="2991525" cy="1074844"/>
          </a:xfrm>
        </p:grpSpPr>
        <p:sp>
          <p:nvSpPr>
            <p:cNvPr id="36" name="TextBox 35"/>
            <p:cNvSpPr txBox="1"/>
            <p:nvPr/>
          </p:nvSpPr>
          <p:spPr>
            <a:xfrm>
              <a:off x="1600200" y="2743200"/>
              <a:ext cx="2991525" cy="369332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Provides runtime information</a:t>
              </a:r>
              <a:endParaRPr lang="en-US" dirty="0"/>
            </a:p>
          </p:txBody>
        </p:sp>
        <p:sp>
          <p:nvSpPr>
            <p:cNvPr id="37" name="Down Arrow 36"/>
            <p:cNvSpPr/>
            <p:nvPr/>
          </p:nvSpPr>
          <p:spPr>
            <a:xfrm>
              <a:off x="2514600" y="3352800"/>
              <a:ext cx="457200" cy="465244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39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MAUI Profiler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237610" y="2841625"/>
            <a:ext cx="2286000" cy="112077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Profiler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440668"/>
            <a:ext cx="1063176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Callgraph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373868"/>
            <a:ext cx="161646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Execution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1764268"/>
            <a:ext cx="106009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State size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62706" y="2438400"/>
            <a:ext cx="176689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Network Latency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0539" y="3440668"/>
            <a:ext cx="2064861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Network Bandwidth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52210" y="1764268"/>
            <a:ext cx="1473417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Device Profile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9" idx="2"/>
          </p:cNvCxnSpPr>
          <p:nvPr/>
        </p:nvCxnSpPr>
        <p:spPr>
          <a:xfrm rot="16200000" flipH="1">
            <a:off x="2932024" y="1941424"/>
            <a:ext cx="685802" cy="10701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</p:cNvCxnSpPr>
          <p:nvPr/>
        </p:nvCxnSpPr>
        <p:spPr>
          <a:xfrm rot="5400000">
            <a:off x="5301868" y="1632351"/>
            <a:ext cx="685803" cy="16883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4" idx="1"/>
          </p:cNvCxnSpPr>
          <p:nvPr/>
        </p:nvCxnSpPr>
        <p:spPr>
          <a:xfrm rot="16200000" flipH="1">
            <a:off x="1998316" y="2162718"/>
            <a:ext cx="658813" cy="18197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4" idx="3"/>
          </p:cNvCxnSpPr>
          <p:nvPr/>
        </p:nvCxnSpPr>
        <p:spPr>
          <a:xfrm rot="5400000">
            <a:off x="6137742" y="2193601"/>
            <a:ext cx="594281" cy="18225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5562601" y="3657600"/>
            <a:ext cx="1261031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291776" y="3657600"/>
            <a:ext cx="198482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5" name="TextBox 474"/>
          <p:cNvSpPr txBox="1"/>
          <p:nvPr/>
        </p:nvSpPr>
        <p:spPr>
          <a:xfrm>
            <a:off x="3768554" y="1524000"/>
            <a:ext cx="120763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CPU Cycles</a:t>
            </a:r>
            <a:endParaRPr lang="en-US" dirty="0"/>
          </a:p>
        </p:txBody>
      </p:sp>
      <p:cxnSp>
        <p:nvCxnSpPr>
          <p:cNvPr id="476" name="Straight Arrow Connector 475"/>
          <p:cNvCxnSpPr>
            <a:stCxn id="475" idx="2"/>
            <a:endCxn id="4" idx="0"/>
          </p:cNvCxnSpPr>
          <p:nvPr/>
        </p:nvCxnSpPr>
        <p:spPr>
          <a:xfrm rot="16200000" flipH="1">
            <a:off x="3902345" y="2363359"/>
            <a:ext cx="948293" cy="8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9" name="Group 468"/>
          <p:cNvGrpSpPr/>
          <p:nvPr/>
        </p:nvGrpSpPr>
        <p:grpSpPr>
          <a:xfrm>
            <a:off x="4876800" y="4114800"/>
            <a:ext cx="4206240" cy="2667000"/>
            <a:chOff x="4876800" y="4114800"/>
            <a:chExt cx="4206240" cy="2667000"/>
          </a:xfrm>
        </p:grpSpPr>
        <p:grpSp>
          <p:nvGrpSpPr>
            <p:cNvPr id="36" name="Group 35"/>
            <p:cNvGrpSpPr/>
            <p:nvPr/>
          </p:nvGrpSpPr>
          <p:grpSpPr>
            <a:xfrm>
              <a:off x="7978140" y="4876800"/>
              <a:ext cx="1104900" cy="1905000"/>
              <a:chOff x="6335713" y="2220913"/>
              <a:chExt cx="2019300" cy="3149600"/>
            </a:xfrm>
          </p:grpSpPr>
          <p:grpSp>
            <p:nvGrpSpPr>
              <p:cNvPr id="37" name="Group 205"/>
              <p:cNvGrpSpPr>
                <a:grpSpLocks/>
              </p:cNvGrpSpPr>
              <p:nvPr/>
            </p:nvGrpSpPr>
            <p:grpSpPr bwMode="auto">
              <a:xfrm>
                <a:off x="6335713" y="2220913"/>
                <a:ext cx="2019300" cy="3149600"/>
                <a:chOff x="3991" y="1399"/>
                <a:chExt cx="1272" cy="1984"/>
              </a:xfrm>
            </p:grpSpPr>
            <p:sp>
              <p:nvSpPr>
                <p:cNvPr id="266" name="Freeform 5"/>
                <p:cNvSpPr>
                  <a:spLocks/>
                </p:cNvSpPr>
                <p:nvPr/>
              </p:nvSpPr>
              <p:spPr bwMode="auto">
                <a:xfrm>
                  <a:off x="3991" y="1399"/>
                  <a:ext cx="1272" cy="1984"/>
                </a:xfrm>
                <a:custGeom>
                  <a:avLst/>
                  <a:gdLst/>
                  <a:ahLst/>
                  <a:cxnLst>
                    <a:cxn ang="0">
                      <a:pos x="658" y="0"/>
                    </a:cxn>
                    <a:cxn ang="0">
                      <a:pos x="0" y="386"/>
                    </a:cxn>
                    <a:cxn ang="0">
                      <a:pos x="0" y="1632"/>
                    </a:cxn>
                    <a:cxn ang="0">
                      <a:pos x="604" y="1984"/>
                    </a:cxn>
                    <a:cxn ang="0">
                      <a:pos x="614" y="1984"/>
                    </a:cxn>
                    <a:cxn ang="0">
                      <a:pos x="614" y="1984"/>
                    </a:cxn>
                    <a:cxn ang="0">
                      <a:pos x="621" y="1984"/>
                    </a:cxn>
                    <a:cxn ang="0">
                      <a:pos x="634" y="1978"/>
                    </a:cxn>
                    <a:cxn ang="0">
                      <a:pos x="725" y="1923"/>
                    </a:cxn>
                    <a:cxn ang="0">
                      <a:pos x="1272" y="1605"/>
                    </a:cxn>
                    <a:cxn ang="0">
                      <a:pos x="1272" y="359"/>
                    </a:cxn>
                    <a:cxn ang="0">
                      <a:pos x="658" y="0"/>
                    </a:cxn>
                  </a:cxnLst>
                  <a:rect l="0" t="0" r="r" b="b"/>
                  <a:pathLst>
                    <a:path w="1272" h="1984">
                      <a:moveTo>
                        <a:pt x="658" y="0"/>
                      </a:moveTo>
                      <a:lnTo>
                        <a:pt x="0" y="386"/>
                      </a:lnTo>
                      <a:lnTo>
                        <a:pt x="0" y="1632"/>
                      </a:lnTo>
                      <a:lnTo>
                        <a:pt x="604" y="1984"/>
                      </a:lnTo>
                      <a:lnTo>
                        <a:pt x="614" y="1984"/>
                      </a:lnTo>
                      <a:lnTo>
                        <a:pt x="614" y="1984"/>
                      </a:lnTo>
                      <a:lnTo>
                        <a:pt x="621" y="1984"/>
                      </a:lnTo>
                      <a:lnTo>
                        <a:pt x="634" y="1978"/>
                      </a:lnTo>
                      <a:lnTo>
                        <a:pt x="725" y="1923"/>
                      </a:lnTo>
                      <a:lnTo>
                        <a:pt x="1272" y="1605"/>
                      </a:lnTo>
                      <a:lnTo>
                        <a:pt x="1272" y="359"/>
                      </a:lnTo>
                      <a:lnTo>
                        <a:pt x="6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6"/>
                <p:cNvSpPr>
                  <a:spLocks/>
                </p:cNvSpPr>
                <p:nvPr/>
              </p:nvSpPr>
              <p:spPr bwMode="auto">
                <a:xfrm>
                  <a:off x="4021" y="2649"/>
                  <a:ext cx="1208" cy="704"/>
                </a:xfrm>
                <a:custGeom>
                  <a:avLst/>
                  <a:gdLst/>
                  <a:ahLst/>
                  <a:cxnLst>
                    <a:cxn ang="0">
                      <a:pos x="0" y="365"/>
                    </a:cxn>
                    <a:cxn ang="0">
                      <a:pos x="628" y="0"/>
                    </a:cxn>
                    <a:cxn ang="0">
                      <a:pos x="1208" y="338"/>
                    </a:cxn>
                    <a:cxn ang="0">
                      <a:pos x="584" y="704"/>
                    </a:cxn>
                    <a:cxn ang="0">
                      <a:pos x="0" y="365"/>
                    </a:cxn>
                  </a:cxnLst>
                  <a:rect l="0" t="0" r="r" b="b"/>
                  <a:pathLst>
                    <a:path w="1208" h="704">
                      <a:moveTo>
                        <a:pt x="0" y="365"/>
                      </a:moveTo>
                      <a:lnTo>
                        <a:pt x="628" y="0"/>
                      </a:lnTo>
                      <a:lnTo>
                        <a:pt x="1208" y="338"/>
                      </a:lnTo>
                      <a:lnTo>
                        <a:pt x="584" y="704"/>
                      </a:lnTo>
                      <a:lnTo>
                        <a:pt x="0" y="3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Freeform 7"/>
                <p:cNvSpPr>
                  <a:spLocks/>
                </p:cNvSpPr>
                <p:nvPr/>
              </p:nvSpPr>
              <p:spPr bwMode="auto">
                <a:xfrm>
                  <a:off x="4021" y="1436"/>
                  <a:ext cx="628" cy="1578"/>
                </a:xfrm>
                <a:custGeom>
                  <a:avLst/>
                  <a:gdLst/>
                  <a:ahLst/>
                  <a:cxnLst>
                    <a:cxn ang="0">
                      <a:pos x="0" y="366"/>
                    </a:cxn>
                    <a:cxn ang="0">
                      <a:pos x="628" y="0"/>
                    </a:cxn>
                    <a:cxn ang="0">
                      <a:pos x="628" y="1213"/>
                    </a:cxn>
                    <a:cxn ang="0">
                      <a:pos x="0" y="1578"/>
                    </a:cxn>
                    <a:cxn ang="0">
                      <a:pos x="0" y="366"/>
                    </a:cxn>
                  </a:cxnLst>
                  <a:rect l="0" t="0" r="r" b="b"/>
                  <a:pathLst>
                    <a:path w="628" h="1578">
                      <a:moveTo>
                        <a:pt x="0" y="366"/>
                      </a:moveTo>
                      <a:lnTo>
                        <a:pt x="628" y="0"/>
                      </a:lnTo>
                      <a:lnTo>
                        <a:pt x="628" y="1213"/>
                      </a:lnTo>
                      <a:lnTo>
                        <a:pt x="0" y="1578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8"/>
                <p:cNvSpPr>
                  <a:spLocks/>
                </p:cNvSpPr>
                <p:nvPr/>
              </p:nvSpPr>
              <p:spPr bwMode="auto">
                <a:xfrm>
                  <a:off x="4632" y="2798"/>
                  <a:ext cx="574" cy="409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4" y="0"/>
                    </a:cxn>
                    <a:cxn ang="0">
                      <a:pos x="574" y="77"/>
                    </a:cxn>
                    <a:cxn ang="0">
                      <a:pos x="0" y="409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574" h="409">
                      <a:moveTo>
                        <a:pt x="0" y="335"/>
                      </a:moveTo>
                      <a:lnTo>
                        <a:pt x="574" y="0"/>
                      </a:lnTo>
                      <a:lnTo>
                        <a:pt x="574" y="77"/>
                      </a:lnTo>
                      <a:lnTo>
                        <a:pt x="0" y="409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9"/>
                <p:cNvSpPr>
                  <a:spLocks/>
                </p:cNvSpPr>
                <p:nvPr/>
              </p:nvSpPr>
              <p:spPr bwMode="auto">
                <a:xfrm>
                  <a:off x="4132" y="2506"/>
                  <a:ext cx="1074" cy="627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71" y="0"/>
                    </a:cxn>
                    <a:cxn ang="0">
                      <a:pos x="1074" y="292"/>
                    </a:cxn>
                    <a:cxn ang="0">
                      <a:pos x="500" y="627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074" h="627">
                      <a:moveTo>
                        <a:pt x="0" y="336"/>
                      </a:moveTo>
                      <a:lnTo>
                        <a:pt x="571" y="0"/>
                      </a:lnTo>
                      <a:lnTo>
                        <a:pt x="1074" y="292"/>
                      </a:lnTo>
                      <a:lnTo>
                        <a:pt x="500" y="627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10"/>
                <p:cNvSpPr>
                  <a:spLocks/>
                </p:cNvSpPr>
                <p:nvPr/>
              </p:nvSpPr>
              <p:spPr bwMode="auto">
                <a:xfrm>
                  <a:off x="4132" y="2842"/>
                  <a:ext cx="500" cy="365"/>
                </a:xfrm>
                <a:custGeom>
                  <a:avLst/>
                  <a:gdLst/>
                  <a:ahLst/>
                  <a:cxnLst>
                    <a:cxn ang="0">
                      <a:pos x="500" y="291"/>
                    </a:cxn>
                    <a:cxn ang="0">
                      <a:pos x="500" y="365"/>
                    </a:cxn>
                    <a:cxn ang="0">
                      <a:pos x="0" y="74"/>
                    </a:cxn>
                    <a:cxn ang="0">
                      <a:pos x="0" y="0"/>
                    </a:cxn>
                    <a:cxn ang="0">
                      <a:pos x="500" y="291"/>
                    </a:cxn>
                  </a:cxnLst>
                  <a:rect l="0" t="0" r="r" b="b"/>
                  <a:pathLst>
                    <a:path w="500" h="365">
                      <a:moveTo>
                        <a:pt x="500" y="291"/>
                      </a:moveTo>
                      <a:lnTo>
                        <a:pt x="500" y="365"/>
                      </a:lnTo>
                      <a:lnTo>
                        <a:pt x="0" y="74"/>
                      </a:lnTo>
                      <a:lnTo>
                        <a:pt x="0" y="0"/>
                      </a:lnTo>
                      <a:lnTo>
                        <a:pt x="500" y="2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11"/>
                <p:cNvSpPr>
                  <a:spLocks/>
                </p:cNvSpPr>
                <p:nvPr/>
              </p:nvSpPr>
              <p:spPr bwMode="auto">
                <a:xfrm>
                  <a:off x="4166" y="287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169" y="99"/>
                    </a:cxn>
                    <a:cxn ang="0">
                      <a:pos x="169" y="122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69" h="122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169" y="99"/>
                      </a:lnTo>
                      <a:lnTo>
                        <a:pt x="169" y="122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12"/>
                <p:cNvSpPr>
                  <a:spLocks/>
                </p:cNvSpPr>
                <p:nvPr/>
              </p:nvSpPr>
              <p:spPr bwMode="auto">
                <a:xfrm>
                  <a:off x="4166" y="2875"/>
                  <a:ext cx="4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4" y="24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4" h="28">
                      <a:moveTo>
                        <a:pt x="0" y="28"/>
                      </a:moveTo>
                      <a:lnTo>
                        <a:pt x="4" y="24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13"/>
                <p:cNvSpPr>
                  <a:spLocks/>
                </p:cNvSpPr>
                <p:nvPr/>
              </p:nvSpPr>
              <p:spPr bwMode="auto">
                <a:xfrm>
                  <a:off x="4166" y="2899"/>
                  <a:ext cx="169" cy="98"/>
                </a:xfrm>
                <a:custGeom>
                  <a:avLst/>
                  <a:gdLst/>
                  <a:ahLst/>
                  <a:cxnLst>
                    <a:cxn ang="0">
                      <a:pos x="169" y="98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69" y="98"/>
                    </a:cxn>
                  </a:cxnLst>
                  <a:rect l="0" t="0" r="r" b="b"/>
                  <a:pathLst>
                    <a:path w="169" h="98">
                      <a:moveTo>
                        <a:pt x="169" y="98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69" y="9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14"/>
                <p:cNvSpPr>
                  <a:spLocks/>
                </p:cNvSpPr>
                <p:nvPr/>
              </p:nvSpPr>
              <p:spPr bwMode="auto">
                <a:xfrm>
                  <a:off x="4608" y="3133"/>
                  <a:ext cx="14" cy="57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57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57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57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Rectangle 15"/>
                <p:cNvSpPr>
                  <a:spLocks noChangeArrowheads="1"/>
                </p:cNvSpPr>
                <p:nvPr/>
              </p:nvSpPr>
              <p:spPr bwMode="auto">
                <a:xfrm>
                  <a:off x="4608" y="3133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16"/>
                <p:cNvSpPr>
                  <a:spLocks/>
                </p:cNvSpPr>
                <p:nvPr/>
              </p:nvSpPr>
              <p:spPr bwMode="auto">
                <a:xfrm>
                  <a:off x="4608" y="3184"/>
                  <a:ext cx="14" cy="6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4" h="6">
                      <a:moveTo>
                        <a:pt x="14" y="6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17"/>
                <p:cNvSpPr>
                  <a:spLocks/>
                </p:cNvSpPr>
                <p:nvPr/>
              </p:nvSpPr>
              <p:spPr bwMode="auto">
                <a:xfrm>
                  <a:off x="4591" y="3119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10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10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18"/>
                <p:cNvSpPr>
                  <a:spLocks/>
                </p:cNvSpPr>
                <p:nvPr/>
              </p:nvSpPr>
              <p:spPr bwMode="auto">
                <a:xfrm>
                  <a:off x="4591" y="311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9"/>
                <p:cNvSpPr>
                  <a:spLocks/>
                </p:cNvSpPr>
                <p:nvPr/>
              </p:nvSpPr>
              <p:spPr bwMode="auto">
                <a:xfrm>
                  <a:off x="4591" y="3173"/>
                  <a:ext cx="11" cy="7"/>
                </a:xfrm>
                <a:custGeom>
                  <a:avLst/>
                  <a:gdLst/>
                  <a:ahLst/>
                  <a:cxnLst>
                    <a:cxn ang="0">
                      <a:pos x="11" y="7"/>
                    </a:cxn>
                    <a:cxn ang="0">
                      <a:pos x="11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1" y="7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lnTo>
                        <a:pt x="11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20"/>
                <p:cNvSpPr>
                  <a:spLocks/>
                </p:cNvSpPr>
                <p:nvPr/>
              </p:nvSpPr>
              <p:spPr bwMode="auto">
                <a:xfrm>
                  <a:off x="4571" y="3109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21"/>
                <p:cNvSpPr>
                  <a:spLocks/>
                </p:cNvSpPr>
                <p:nvPr/>
              </p:nvSpPr>
              <p:spPr bwMode="auto">
                <a:xfrm>
                  <a:off x="4571" y="310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22"/>
                <p:cNvSpPr>
                  <a:spLocks/>
                </p:cNvSpPr>
                <p:nvPr/>
              </p:nvSpPr>
              <p:spPr bwMode="auto">
                <a:xfrm>
                  <a:off x="4571" y="3163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23"/>
                <p:cNvSpPr>
                  <a:spLocks/>
                </p:cNvSpPr>
                <p:nvPr/>
              </p:nvSpPr>
              <p:spPr bwMode="auto">
                <a:xfrm>
                  <a:off x="4554" y="3099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24"/>
                <p:cNvSpPr>
                  <a:spLocks/>
                </p:cNvSpPr>
                <p:nvPr/>
              </p:nvSpPr>
              <p:spPr bwMode="auto">
                <a:xfrm>
                  <a:off x="4554" y="309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25"/>
                <p:cNvSpPr>
                  <a:spLocks/>
                </p:cNvSpPr>
                <p:nvPr/>
              </p:nvSpPr>
              <p:spPr bwMode="auto">
                <a:xfrm>
                  <a:off x="4554" y="3150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26"/>
                <p:cNvSpPr>
                  <a:spLocks/>
                </p:cNvSpPr>
                <p:nvPr/>
              </p:nvSpPr>
              <p:spPr bwMode="auto">
                <a:xfrm>
                  <a:off x="4537" y="3089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27"/>
                <p:cNvSpPr>
                  <a:spLocks/>
                </p:cNvSpPr>
                <p:nvPr/>
              </p:nvSpPr>
              <p:spPr bwMode="auto">
                <a:xfrm>
                  <a:off x="4537" y="308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0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28"/>
                <p:cNvSpPr>
                  <a:spLocks/>
                </p:cNvSpPr>
                <p:nvPr/>
              </p:nvSpPr>
              <p:spPr bwMode="auto">
                <a:xfrm>
                  <a:off x="4537" y="3140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6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6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 29"/>
                <p:cNvSpPr>
                  <a:spLocks/>
                </p:cNvSpPr>
                <p:nvPr/>
              </p:nvSpPr>
              <p:spPr bwMode="auto">
                <a:xfrm>
                  <a:off x="4517" y="3079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6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6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30"/>
                <p:cNvSpPr>
                  <a:spLocks/>
                </p:cNvSpPr>
                <p:nvPr/>
              </p:nvSpPr>
              <p:spPr bwMode="auto">
                <a:xfrm>
                  <a:off x="4517" y="307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31"/>
                <p:cNvSpPr>
                  <a:spLocks/>
                </p:cNvSpPr>
                <p:nvPr/>
              </p:nvSpPr>
              <p:spPr bwMode="auto">
                <a:xfrm>
                  <a:off x="4517" y="3129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" h="11">
                      <a:moveTo>
                        <a:pt x="14" y="11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32"/>
                <p:cNvSpPr>
                  <a:spLocks/>
                </p:cNvSpPr>
                <p:nvPr/>
              </p:nvSpPr>
              <p:spPr bwMode="auto">
                <a:xfrm>
                  <a:off x="4500" y="3068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0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33"/>
                <p:cNvSpPr>
                  <a:spLocks/>
                </p:cNvSpPr>
                <p:nvPr/>
              </p:nvSpPr>
              <p:spPr bwMode="auto">
                <a:xfrm>
                  <a:off x="4500" y="3068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reeform 34"/>
                <p:cNvSpPr>
                  <a:spLocks/>
                </p:cNvSpPr>
                <p:nvPr/>
              </p:nvSpPr>
              <p:spPr bwMode="auto">
                <a:xfrm>
                  <a:off x="4500" y="3119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35"/>
                <p:cNvSpPr>
                  <a:spLocks/>
                </p:cNvSpPr>
                <p:nvPr/>
              </p:nvSpPr>
              <p:spPr bwMode="auto">
                <a:xfrm>
                  <a:off x="4480" y="3058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36"/>
                <p:cNvSpPr>
                  <a:spLocks/>
                </p:cNvSpPr>
                <p:nvPr/>
              </p:nvSpPr>
              <p:spPr bwMode="auto">
                <a:xfrm>
                  <a:off x="4480" y="3058"/>
                  <a:ext cx="3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3" y="51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3" h="55">
                      <a:moveTo>
                        <a:pt x="0" y="55"/>
                      </a:moveTo>
                      <a:lnTo>
                        <a:pt x="3" y="5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37"/>
                <p:cNvSpPr>
                  <a:spLocks/>
                </p:cNvSpPr>
                <p:nvPr/>
              </p:nvSpPr>
              <p:spPr bwMode="auto">
                <a:xfrm>
                  <a:off x="4480" y="3109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4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4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38"/>
                <p:cNvSpPr>
                  <a:spLocks/>
                </p:cNvSpPr>
                <p:nvPr/>
              </p:nvSpPr>
              <p:spPr bwMode="auto">
                <a:xfrm>
                  <a:off x="4463" y="3048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Rectangle 39"/>
                <p:cNvSpPr>
                  <a:spLocks noChangeArrowheads="1"/>
                </p:cNvSpPr>
                <p:nvPr/>
              </p:nvSpPr>
              <p:spPr bwMode="auto">
                <a:xfrm>
                  <a:off x="4463" y="3048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40"/>
                <p:cNvSpPr>
                  <a:spLocks/>
                </p:cNvSpPr>
                <p:nvPr/>
              </p:nvSpPr>
              <p:spPr bwMode="auto">
                <a:xfrm>
                  <a:off x="4463" y="3099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41"/>
                <p:cNvSpPr>
                  <a:spLocks/>
                </p:cNvSpPr>
                <p:nvPr/>
              </p:nvSpPr>
              <p:spPr bwMode="auto">
                <a:xfrm>
                  <a:off x="4446" y="3038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Rectangle 42"/>
                <p:cNvSpPr>
                  <a:spLocks noChangeArrowheads="1"/>
                </p:cNvSpPr>
                <p:nvPr/>
              </p:nvSpPr>
              <p:spPr bwMode="auto">
                <a:xfrm>
                  <a:off x="4446" y="3038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43"/>
                <p:cNvSpPr>
                  <a:spLocks/>
                </p:cNvSpPr>
                <p:nvPr/>
              </p:nvSpPr>
              <p:spPr bwMode="auto">
                <a:xfrm>
                  <a:off x="4446" y="3089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 44"/>
                <p:cNvSpPr>
                  <a:spLocks/>
                </p:cNvSpPr>
                <p:nvPr/>
              </p:nvSpPr>
              <p:spPr bwMode="auto">
                <a:xfrm>
                  <a:off x="4426" y="3024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 45"/>
                <p:cNvSpPr>
                  <a:spLocks/>
                </p:cNvSpPr>
                <p:nvPr/>
              </p:nvSpPr>
              <p:spPr bwMode="auto">
                <a:xfrm>
                  <a:off x="4426" y="3024"/>
                  <a:ext cx="3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3" y="55"/>
                    </a:cxn>
                    <a:cxn ang="0">
                      <a:pos x="3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3" h="55">
                      <a:moveTo>
                        <a:pt x="0" y="55"/>
                      </a:moveTo>
                      <a:lnTo>
                        <a:pt x="3" y="55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 46"/>
                <p:cNvSpPr>
                  <a:spLocks/>
                </p:cNvSpPr>
                <p:nvPr/>
              </p:nvSpPr>
              <p:spPr bwMode="auto">
                <a:xfrm>
                  <a:off x="4426" y="3079"/>
                  <a:ext cx="14" cy="6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4" y="3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4" h="6">
                      <a:moveTo>
                        <a:pt x="14" y="6"/>
                      </a:moveTo>
                      <a:lnTo>
                        <a:pt x="14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47"/>
                <p:cNvSpPr>
                  <a:spLocks/>
                </p:cNvSpPr>
                <p:nvPr/>
              </p:nvSpPr>
              <p:spPr bwMode="auto">
                <a:xfrm>
                  <a:off x="4409" y="3014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Freeform 48"/>
                <p:cNvSpPr>
                  <a:spLocks/>
                </p:cNvSpPr>
                <p:nvPr/>
              </p:nvSpPr>
              <p:spPr bwMode="auto">
                <a:xfrm>
                  <a:off x="4409" y="3014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49"/>
                <p:cNvSpPr>
                  <a:spLocks/>
                </p:cNvSpPr>
                <p:nvPr/>
              </p:nvSpPr>
              <p:spPr bwMode="auto">
                <a:xfrm>
                  <a:off x="4409" y="3068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Freeform 50"/>
                <p:cNvSpPr>
                  <a:spLocks/>
                </p:cNvSpPr>
                <p:nvPr/>
              </p:nvSpPr>
              <p:spPr bwMode="auto">
                <a:xfrm>
                  <a:off x="4136" y="2848"/>
                  <a:ext cx="27" cy="38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8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8">
                      <a:moveTo>
                        <a:pt x="27" y="17"/>
                      </a:moveTo>
                      <a:lnTo>
                        <a:pt x="27" y="38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Freeform 51"/>
                <p:cNvSpPr>
                  <a:spLocks/>
                </p:cNvSpPr>
                <p:nvPr/>
              </p:nvSpPr>
              <p:spPr bwMode="auto">
                <a:xfrm>
                  <a:off x="4159" y="2869"/>
                  <a:ext cx="4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4" y="13"/>
                    </a:cxn>
                    <a:cxn ang="0">
                      <a:pos x="0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17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13"/>
                      </a:lnTo>
                      <a:lnTo>
                        <a:pt x="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Freeform 52"/>
                <p:cNvSpPr>
                  <a:spLocks/>
                </p:cNvSpPr>
                <p:nvPr/>
              </p:nvSpPr>
              <p:spPr bwMode="auto">
                <a:xfrm>
                  <a:off x="4132" y="2852"/>
                  <a:ext cx="31" cy="1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31" y="17"/>
                    </a:cxn>
                    <a:cxn ang="0">
                      <a:pos x="27" y="17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1" h="17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31" y="17"/>
                      </a:lnTo>
                      <a:lnTo>
                        <a:pt x="27" y="1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 53"/>
                <p:cNvSpPr>
                  <a:spLocks/>
                </p:cNvSpPr>
                <p:nvPr/>
              </p:nvSpPr>
              <p:spPr bwMode="auto">
                <a:xfrm>
                  <a:off x="4132" y="2855"/>
                  <a:ext cx="27" cy="31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31"/>
                    </a:cxn>
                    <a:cxn ang="0">
                      <a:pos x="0" y="17"/>
                    </a:cxn>
                    <a:cxn ang="0">
                      <a:pos x="0" y="0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31">
                      <a:moveTo>
                        <a:pt x="27" y="14"/>
                      </a:moveTo>
                      <a:lnTo>
                        <a:pt x="27" y="31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Freeform 54"/>
                <p:cNvSpPr>
                  <a:spLocks/>
                </p:cNvSpPr>
                <p:nvPr/>
              </p:nvSpPr>
              <p:spPr bwMode="auto">
                <a:xfrm>
                  <a:off x="4632" y="2693"/>
                  <a:ext cx="574" cy="409"/>
                </a:xfrm>
                <a:custGeom>
                  <a:avLst/>
                  <a:gdLst/>
                  <a:ahLst/>
                  <a:cxnLst>
                    <a:cxn ang="0">
                      <a:pos x="0" y="331"/>
                    </a:cxn>
                    <a:cxn ang="0">
                      <a:pos x="574" y="0"/>
                    </a:cxn>
                    <a:cxn ang="0">
                      <a:pos x="574" y="74"/>
                    </a:cxn>
                    <a:cxn ang="0">
                      <a:pos x="0" y="409"/>
                    </a:cxn>
                    <a:cxn ang="0">
                      <a:pos x="0" y="331"/>
                    </a:cxn>
                  </a:cxnLst>
                  <a:rect l="0" t="0" r="r" b="b"/>
                  <a:pathLst>
                    <a:path w="574" h="409">
                      <a:moveTo>
                        <a:pt x="0" y="331"/>
                      </a:moveTo>
                      <a:lnTo>
                        <a:pt x="574" y="0"/>
                      </a:lnTo>
                      <a:lnTo>
                        <a:pt x="574" y="74"/>
                      </a:lnTo>
                      <a:lnTo>
                        <a:pt x="0" y="409"/>
                      </a:lnTo>
                      <a:lnTo>
                        <a:pt x="0" y="3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Freeform 55"/>
                <p:cNvSpPr>
                  <a:spLocks/>
                </p:cNvSpPr>
                <p:nvPr/>
              </p:nvSpPr>
              <p:spPr bwMode="auto">
                <a:xfrm>
                  <a:off x="4132" y="2401"/>
                  <a:ext cx="1074" cy="623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71" y="0"/>
                    </a:cxn>
                    <a:cxn ang="0">
                      <a:pos x="1074" y="292"/>
                    </a:cxn>
                    <a:cxn ang="0">
                      <a:pos x="500" y="623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074" h="623">
                      <a:moveTo>
                        <a:pt x="0" y="336"/>
                      </a:moveTo>
                      <a:lnTo>
                        <a:pt x="571" y="0"/>
                      </a:lnTo>
                      <a:lnTo>
                        <a:pt x="1074" y="292"/>
                      </a:lnTo>
                      <a:lnTo>
                        <a:pt x="500" y="623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Freeform 56"/>
                <p:cNvSpPr>
                  <a:spLocks/>
                </p:cNvSpPr>
                <p:nvPr/>
              </p:nvSpPr>
              <p:spPr bwMode="auto">
                <a:xfrm>
                  <a:off x="4132" y="2737"/>
                  <a:ext cx="500" cy="365"/>
                </a:xfrm>
                <a:custGeom>
                  <a:avLst/>
                  <a:gdLst/>
                  <a:ahLst/>
                  <a:cxnLst>
                    <a:cxn ang="0">
                      <a:pos x="500" y="287"/>
                    </a:cxn>
                    <a:cxn ang="0">
                      <a:pos x="500" y="365"/>
                    </a:cxn>
                    <a:cxn ang="0">
                      <a:pos x="0" y="74"/>
                    </a:cxn>
                    <a:cxn ang="0">
                      <a:pos x="0" y="0"/>
                    </a:cxn>
                    <a:cxn ang="0">
                      <a:pos x="500" y="287"/>
                    </a:cxn>
                  </a:cxnLst>
                  <a:rect l="0" t="0" r="r" b="b"/>
                  <a:pathLst>
                    <a:path w="500" h="365">
                      <a:moveTo>
                        <a:pt x="500" y="287"/>
                      </a:moveTo>
                      <a:lnTo>
                        <a:pt x="500" y="365"/>
                      </a:lnTo>
                      <a:lnTo>
                        <a:pt x="0" y="74"/>
                      </a:lnTo>
                      <a:lnTo>
                        <a:pt x="0" y="0"/>
                      </a:lnTo>
                      <a:lnTo>
                        <a:pt x="500" y="28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Freeform 57"/>
                <p:cNvSpPr>
                  <a:spLocks/>
                </p:cNvSpPr>
                <p:nvPr/>
              </p:nvSpPr>
              <p:spPr bwMode="auto">
                <a:xfrm>
                  <a:off x="4166" y="2770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0"/>
                    </a:cxn>
                    <a:cxn ang="0">
                      <a:pos x="169" y="95"/>
                    </a:cxn>
                    <a:cxn ang="0">
                      <a:pos x="169" y="122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69" h="122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69" y="95"/>
                      </a:lnTo>
                      <a:lnTo>
                        <a:pt x="169" y="122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Rectangle 58"/>
                <p:cNvSpPr>
                  <a:spLocks noChangeArrowheads="1"/>
                </p:cNvSpPr>
                <p:nvPr/>
              </p:nvSpPr>
              <p:spPr bwMode="auto">
                <a:xfrm>
                  <a:off x="4166" y="2770"/>
                  <a:ext cx="4" cy="24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 59"/>
                <p:cNvSpPr>
                  <a:spLocks/>
                </p:cNvSpPr>
                <p:nvPr/>
              </p:nvSpPr>
              <p:spPr bwMode="auto">
                <a:xfrm>
                  <a:off x="4166" y="2794"/>
                  <a:ext cx="169" cy="98"/>
                </a:xfrm>
                <a:custGeom>
                  <a:avLst/>
                  <a:gdLst/>
                  <a:ahLst/>
                  <a:cxnLst>
                    <a:cxn ang="0">
                      <a:pos x="169" y="98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69" y="98"/>
                    </a:cxn>
                  </a:cxnLst>
                  <a:rect l="0" t="0" r="r" b="b"/>
                  <a:pathLst>
                    <a:path w="169" h="98">
                      <a:moveTo>
                        <a:pt x="169" y="98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69" y="9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Freeform 60"/>
                <p:cNvSpPr>
                  <a:spLocks/>
                </p:cNvSpPr>
                <p:nvPr/>
              </p:nvSpPr>
              <p:spPr bwMode="auto">
                <a:xfrm>
                  <a:off x="4608" y="3024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Freeform 61"/>
                <p:cNvSpPr>
                  <a:spLocks/>
                </p:cNvSpPr>
                <p:nvPr/>
              </p:nvSpPr>
              <p:spPr bwMode="auto">
                <a:xfrm>
                  <a:off x="4608" y="3024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Freeform 62"/>
                <p:cNvSpPr>
                  <a:spLocks/>
                </p:cNvSpPr>
                <p:nvPr/>
              </p:nvSpPr>
              <p:spPr bwMode="auto">
                <a:xfrm>
                  <a:off x="4608" y="3075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Freeform 63"/>
                <p:cNvSpPr>
                  <a:spLocks/>
                </p:cNvSpPr>
                <p:nvPr/>
              </p:nvSpPr>
              <p:spPr bwMode="auto">
                <a:xfrm>
                  <a:off x="4591" y="3014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Freeform 64"/>
                <p:cNvSpPr>
                  <a:spLocks/>
                </p:cNvSpPr>
                <p:nvPr/>
              </p:nvSpPr>
              <p:spPr bwMode="auto">
                <a:xfrm>
                  <a:off x="4591" y="3014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65"/>
                <p:cNvSpPr>
                  <a:spLocks/>
                </p:cNvSpPr>
                <p:nvPr/>
              </p:nvSpPr>
              <p:spPr bwMode="auto">
                <a:xfrm>
                  <a:off x="4591" y="3065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Freeform 66"/>
                <p:cNvSpPr>
                  <a:spLocks/>
                </p:cNvSpPr>
                <p:nvPr/>
              </p:nvSpPr>
              <p:spPr bwMode="auto">
                <a:xfrm>
                  <a:off x="4571" y="3004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Freeform 67"/>
                <p:cNvSpPr>
                  <a:spLocks/>
                </p:cNvSpPr>
                <p:nvPr/>
              </p:nvSpPr>
              <p:spPr bwMode="auto">
                <a:xfrm>
                  <a:off x="4571" y="3004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9" name="Freeform 68"/>
                <p:cNvSpPr>
                  <a:spLocks/>
                </p:cNvSpPr>
                <p:nvPr/>
              </p:nvSpPr>
              <p:spPr bwMode="auto">
                <a:xfrm>
                  <a:off x="4571" y="3055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Freeform 69"/>
                <p:cNvSpPr>
                  <a:spLocks/>
                </p:cNvSpPr>
                <p:nvPr/>
              </p:nvSpPr>
              <p:spPr bwMode="auto">
                <a:xfrm>
                  <a:off x="4554" y="2994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Freeform 70"/>
                <p:cNvSpPr>
                  <a:spLocks/>
                </p:cNvSpPr>
                <p:nvPr/>
              </p:nvSpPr>
              <p:spPr bwMode="auto">
                <a:xfrm>
                  <a:off x="4554" y="2994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Freeform 71"/>
                <p:cNvSpPr>
                  <a:spLocks/>
                </p:cNvSpPr>
                <p:nvPr/>
              </p:nvSpPr>
              <p:spPr bwMode="auto">
                <a:xfrm>
                  <a:off x="4554" y="3045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Freeform 72"/>
                <p:cNvSpPr>
                  <a:spLocks/>
                </p:cNvSpPr>
                <p:nvPr/>
              </p:nvSpPr>
              <p:spPr bwMode="auto">
                <a:xfrm>
                  <a:off x="4537" y="2984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Freeform 73"/>
                <p:cNvSpPr>
                  <a:spLocks/>
                </p:cNvSpPr>
                <p:nvPr/>
              </p:nvSpPr>
              <p:spPr bwMode="auto">
                <a:xfrm>
                  <a:off x="4537" y="2984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0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Freeform 74"/>
                <p:cNvSpPr>
                  <a:spLocks/>
                </p:cNvSpPr>
                <p:nvPr/>
              </p:nvSpPr>
              <p:spPr bwMode="auto">
                <a:xfrm>
                  <a:off x="4537" y="3035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6" name="Freeform 75"/>
                <p:cNvSpPr>
                  <a:spLocks/>
                </p:cNvSpPr>
                <p:nvPr/>
              </p:nvSpPr>
              <p:spPr bwMode="auto">
                <a:xfrm>
                  <a:off x="4517" y="2974"/>
                  <a:ext cx="14" cy="5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0" y="0"/>
                    </a:cxn>
                    <a:cxn ang="0">
                      <a:pos x="14" y="6"/>
                    </a:cxn>
                    <a:cxn ang="0">
                      <a:pos x="14" y="57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4" h="57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14" y="6"/>
                      </a:lnTo>
                      <a:lnTo>
                        <a:pt x="14" y="57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7" name="Rectangle 76"/>
                <p:cNvSpPr>
                  <a:spLocks noChangeArrowheads="1"/>
                </p:cNvSpPr>
                <p:nvPr/>
              </p:nvSpPr>
              <p:spPr bwMode="auto">
                <a:xfrm>
                  <a:off x="4517" y="2974"/>
                  <a:ext cx="4" cy="5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" name="Freeform 77"/>
                <p:cNvSpPr>
                  <a:spLocks/>
                </p:cNvSpPr>
                <p:nvPr/>
              </p:nvSpPr>
              <p:spPr bwMode="auto">
                <a:xfrm>
                  <a:off x="4517" y="3024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9" name="Freeform 78"/>
                <p:cNvSpPr>
                  <a:spLocks/>
                </p:cNvSpPr>
                <p:nvPr/>
              </p:nvSpPr>
              <p:spPr bwMode="auto">
                <a:xfrm>
                  <a:off x="4500" y="2963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0" name="Rectangle 79"/>
                <p:cNvSpPr>
                  <a:spLocks noChangeArrowheads="1"/>
                </p:cNvSpPr>
                <p:nvPr/>
              </p:nvSpPr>
              <p:spPr bwMode="auto">
                <a:xfrm>
                  <a:off x="4500" y="2963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1" name="Freeform 80"/>
                <p:cNvSpPr>
                  <a:spLocks/>
                </p:cNvSpPr>
                <p:nvPr/>
              </p:nvSpPr>
              <p:spPr bwMode="auto">
                <a:xfrm>
                  <a:off x="4500" y="3014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Freeform 81"/>
                <p:cNvSpPr>
                  <a:spLocks/>
                </p:cNvSpPr>
                <p:nvPr/>
              </p:nvSpPr>
              <p:spPr bwMode="auto">
                <a:xfrm>
                  <a:off x="4480" y="2950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3" name="Freeform 82"/>
                <p:cNvSpPr>
                  <a:spLocks/>
                </p:cNvSpPr>
                <p:nvPr/>
              </p:nvSpPr>
              <p:spPr bwMode="auto">
                <a:xfrm>
                  <a:off x="4480" y="2950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4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4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4" name="Freeform 83"/>
                <p:cNvSpPr>
                  <a:spLocks/>
                </p:cNvSpPr>
                <p:nvPr/>
              </p:nvSpPr>
              <p:spPr bwMode="auto">
                <a:xfrm>
                  <a:off x="4480" y="3004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5" name="Freeform 84"/>
                <p:cNvSpPr>
                  <a:spLocks/>
                </p:cNvSpPr>
                <p:nvPr/>
              </p:nvSpPr>
              <p:spPr bwMode="auto">
                <a:xfrm>
                  <a:off x="4463" y="2940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" name="Freeform 85"/>
                <p:cNvSpPr>
                  <a:spLocks/>
                </p:cNvSpPr>
                <p:nvPr/>
              </p:nvSpPr>
              <p:spPr bwMode="auto">
                <a:xfrm>
                  <a:off x="4463" y="2940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7" name="Freeform 86"/>
                <p:cNvSpPr>
                  <a:spLocks/>
                </p:cNvSpPr>
                <p:nvPr/>
              </p:nvSpPr>
              <p:spPr bwMode="auto">
                <a:xfrm>
                  <a:off x="4463" y="2994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" name="Freeform 87"/>
                <p:cNvSpPr>
                  <a:spLocks/>
                </p:cNvSpPr>
                <p:nvPr/>
              </p:nvSpPr>
              <p:spPr bwMode="auto">
                <a:xfrm>
                  <a:off x="4446" y="2930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9" name="Freeform 88"/>
                <p:cNvSpPr>
                  <a:spLocks/>
                </p:cNvSpPr>
                <p:nvPr/>
              </p:nvSpPr>
              <p:spPr bwMode="auto">
                <a:xfrm>
                  <a:off x="4446" y="2930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0" name="Freeform 89"/>
                <p:cNvSpPr>
                  <a:spLocks/>
                </p:cNvSpPr>
                <p:nvPr/>
              </p:nvSpPr>
              <p:spPr bwMode="auto">
                <a:xfrm>
                  <a:off x="4446" y="2980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10" y="11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1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1" name="Freeform 90"/>
                <p:cNvSpPr>
                  <a:spLocks/>
                </p:cNvSpPr>
                <p:nvPr/>
              </p:nvSpPr>
              <p:spPr bwMode="auto">
                <a:xfrm>
                  <a:off x="4426" y="2919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2" name="Freeform 91"/>
                <p:cNvSpPr>
                  <a:spLocks/>
                </p:cNvSpPr>
                <p:nvPr/>
              </p:nvSpPr>
              <p:spPr bwMode="auto">
                <a:xfrm>
                  <a:off x="4426" y="2919"/>
                  <a:ext cx="3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3" y="51"/>
                    </a:cxn>
                    <a:cxn ang="0">
                      <a:pos x="3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3" h="55">
                      <a:moveTo>
                        <a:pt x="0" y="55"/>
                      </a:moveTo>
                      <a:lnTo>
                        <a:pt x="3" y="51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" name="Freeform 92"/>
                <p:cNvSpPr>
                  <a:spLocks/>
                </p:cNvSpPr>
                <p:nvPr/>
              </p:nvSpPr>
              <p:spPr bwMode="auto">
                <a:xfrm>
                  <a:off x="4426" y="2970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" name="Freeform 93"/>
                <p:cNvSpPr>
                  <a:spLocks/>
                </p:cNvSpPr>
                <p:nvPr/>
              </p:nvSpPr>
              <p:spPr bwMode="auto">
                <a:xfrm>
                  <a:off x="4409" y="2909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5" name="Freeform 94"/>
                <p:cNvSpPr>
                  <a:spLocks/>
                </p:cNvSpPr>
                <p:nvPr/>
              </p:nvSpPr>
              <p:spPr bwMode="auto">
                <a:xfrm>
                  <a:off x="4409" y="290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Freeform 95"/>
                <p:cNvSpPr>
                  <a:spLocks/>
                </p:cNvSpPr>
                <p:nvPr/>
              </p:nvSpPr>
              <p:spPr bwMode="auto">
                <a:xfrm>
                  <a:off x="4409" y="2960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" name="Freeform 96"/>
                <p:cNvSpPr>
                  <a:spLocks/>
                </p:cNvSpPr>
                <p:nvPr/>
              </p:nvSpPr>
              <p:spPr bwMode="auto">
                <a:xfrm>
                  <a:off x="4136" y="2743"/>
                  <a:ext cx="27" cy="38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8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8">
                      <a:moveTo>
                        <a:pt x="27" y="17"/>
                      </a:moveTo>
                      <a:lnTo>
                        <a:pt x="27" y="38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8" name="Freeform 97"/>
                <p:cNvSpPr>
                  <a:spLocks/>
                </p:cNvSpPr>
                <p:nvPr/>
              </p:nvSpPr>
              <p:spPr bwMode="auto">
                <a:xfrm>
                  <a:off x="4159" y="2760"/>
                  <a:ext cx="4" cy="21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4" y="17"/>
                    </a:cxn>
                    <a:cxn ang="0">
                      <a:pos x="0" y="21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" h="21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4" y="17"/>
                      </a:lnTo>
                      <a:lnTo>
                        <a:pt x="0" y="2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Freeform 98"/>
                <p:cNvSpPr>
                  <a:spLocks/>
                </p:cNvSpPr>
                <p:nvPr/>
              </p:nvSpPr>
              <p:spPr bwMode="auto">
                <a:xfrm>
                  <a:off x="4132" y="2747"/>
                  <a:ext cx="31" cy="1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31" y="13"/>
                    </a:cxn>
                    <a:cxn ang="0">
                      <a:pos x="27" y="17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1" h="17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31" y="13"/>
                      </a:lnTo>
                      <a:lnTo>
                        <a:pt x="27" y="1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0" name="Freeform 99"/>
                <p:cNvSpPr>
                  <a:spLocks/>
                </p:cNvSpPr>
                <p:nvPr/>
              </p:nvSpPr>
              <p:spPr bwMode="auto">
                <a:xfrm>
                  <a:off x="4132" y="2750"/>
                  <a:ext cx="27" cy="31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31"/>
                    </a:cxn>
                    <a:cxn ang="0">
                      <a:pos x="0" y="14"/>
                    </a:cxn>
                    <a:cxn ang="0">
                      <a:pos x="0" y="0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31">
                      <a:moveTo>
                        <a:pt x="27" y="14"/>
                      </a:moveTo>
                      <a:lnTo>
                        <a:pt x="27" y="31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1" name="Freeform 100"/>
                <p:cNvSpPr>
                  <a:spLocks/>
                </p:cNvSpPr>
                <p:nvPr/>
              </p:nvSpPr>
              <p:spPr bwMode="auto">
                <a:xfrm>
                  <a:off x="4632" y="2584"/>
                  <a:ext cx="574" cy="413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4" y="0"/>
                    </a:cxn>
                    <a:cxn ang="0">
                      <a:pos x="574" y="78"/>
                    </a:cxn>
                    <a:cxn ang="0">
                      <a:pos x="0" y="413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574" h="413">
                      <a:moveTo>
                        <a:pt x="0" y="335"/>
                      </a:moveTo>
                      <a:lnTo>
                        <a:pt x="574" y="0"/>
                      </a:lnTo>
                      <a:lnTo>
                        <a:pt x="574" y="78"/>
                      </a:lnTo>
                      <a:lnTo>
                        <a:pt x="0" y="413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2" name="Freeform 101"/>
                <p:cNvSpPr>
                  <a:spLocks/>
                </p:cNvSpPr>
                <p:nvPr/>
              </p:nvSpPr>
              <p:spPr bwMode="auto">
                <a:xfrm>
                  <a:off x="4132" y="2296"/>
                  <a:ext cx="1074" cy="623"/>
                </a:xfrm>
                <a:custGeom>
                  <a:avLst/>
                  <a:gdLst/>
                  <a:ahLst/>
                  <a:cxnLst>
                    <a:cxn ang="0">
                      <a:pos x="0" y="332"/>
                    </a:cxn>
                    <a:cxn ang="0">
                      <a:pos x="571" y="0"/>
                    </a:cxn>
                    <a:cxn ang="0">
                      <a:pos x="1074" y="288"/>
                    </a:cxn>
                    <a:cxn ang="0">
                      <a:pos x="500" y="623"/>
                    </a:cxn>
                    <a:cxn ang="0">
                      <a:pos x="0" y="332"/>
                    </a:cxn>
                  </a:cxnLst>
                  <a:rect l="0" t="0" r="r" b="b"/>
                  <a:pathLst>
                    <a:path w="1074" h="623">
                      <a:moveTo>
                        <a:pt x="0" y="332"/>
                      </a:moveTo>
                      <a:lnTo>
                        <a:pt x="571" y="0"/>
                      </a:lnTo>
                      <a:lnTo>
                        <a:pt x="1074" y="288"/>
                      </a:lnTo>
                      <a:lnTo>
                        <a:pt x="500" y="623"/>
                      </a:lnTo>
                      <a:lnTo>
                        <a:pt x="0" y="33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Freeform 102"/>
                <p:cNvSpPr>
                  <a:spLocks/>
                </p:cNvSpPr>
                <p:nvPr/>
              </p:nvSpPr>
              <p:spPr bwMode="auto">
                <a:xfrm>
                  <a:off x="4132" y="2628"/>
                  <a:ext cx="500" cy="369"/>
                </a:xfrm>
                <a:custGeom>
                  <a:avLst/>
                  <a:gdLst/>
                  <a:ahLst/>
                  <a:cxnLst>
                    <a:cxn ang="0">
                      <a:pos x="500" y="291"/>
                    </a:cxn>
                    <a:cxn ang="0">
                      <a:pos x="500" y="369"/>
                    </a:cxn>
                    <a:cxn ang="0">
                      <a:pos x="0" y="78"/>
                    </a:cxn>
                    <a:cxn ang="0">
                      <a:pos x="0" y="0"/>
                    </a:cxn>
                    <a:cxn ang="0">
                      <a:pos x="500" y="291"/>
                    </a:cxn>
                  </a:cxnLst>
                  <a:rect l="0" t="0" r="r" b="b"/>
                  <a:pathLst>
                    <a:path w="500" h="369">
                      <a:moveTo>
                        <a:pt x="500" y="291"/>
                      </a:moveTo>
                      <a:lnTo>
                        <a:pt x="500" y="369"/>
                      </a:ln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500" y="2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4" name="Freeform 103"/>
                <p:cNvSpPr>
                  <a:spLocks/>
                </p:cNvSpPr>
                <p:nvPr/>
              </p:nvSpPr>
              <p:spPr bwMode="auto">
                <a:xfrm>
                  <a:off x="4166" y="266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0" y="0"/>
                    </a:cxn>
                    <a:cxn ang="0">
                      <a:pos x="169" y="98"/>
                    </a:cxn>
                    <a:cxn ang="0">
                      <a:pos x="169" y="122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69" h="122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169" y="98"/>
                      </a:lnTo>
                      <a:lnTo>
                        <a:pt x="169" y="122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5" name="Freeform 104"/>
                <p:cNvSpPr>
                  <a:spLocks/>
                </p:cNvSpPr>
                <p:nvPr/>
              </p:nvSpPr>
              <p:spPr bwMode="auto">
                <a:xfrm>
                  <a:off x="4166" y="2662"/>
                  <a:ext cx="4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4" y="2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4" h="27">
                      <a:moveTo>
                        <a:pt x="0" y="27"/>
                      </a:moveTo>
                      <a:lnTo>
                        <a:pt x="4" y="2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6" name="Freeform 105"/>
                <p:cNvSpPr>
                  <a:spLocks/>
                </p:cNvSpPr>
                <p:nvPr/>
              </p:nvSpPr>
              <p:spPr bwMode="auto">
                <a:xfrm>
                  <a:off x="4166" y="2686"/>
                  <a:ext cx="169" cy="98"/>
                </a:xfrm>
                <a:custGeom>
                  <a:avLst/>
                  <a:gdLst/>
                  <a:ahLst/>
                  <a:cxnLst>
                    <a:cxn ang="0">
                      <a:pos x="169" y="98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69" y="98"/>
                    </a:cxn>
                  </a:cxnLst>
                  <a:rect l="0" t="0" r="r" b="b"/>
                  <a:pathLst>
                    <a:path w="169" h="98">
                      <a:moveTo>
                        <a:pt x="169" y="98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69" y="9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7" name="Freeform 106"/>
                <p:cNvSpPr>
                  <a:spLocks/>
                </p:cNvSpPr>
                <p:nvPr/>
              </p:nvSpPr>
              <p:spPr bwMode="auto">
                <a:xfrm>
                  <a:off x="4608" y="2919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" name="Freeform 107"/>
                <p:cNvSpPr>
                  <a:spLocks/>
                </p:cNvSpPr>
                <p:nvPr/>
              </p:nvSpPr>
              <p:spPr bwMode="auto">
                <a:xfrm>
                  <a:off x="4608" y="2919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" name="Freeform 108"/>
                <p:cNvSpPr>
                  <a:spLocks/>
                </p:cNvSpPr>
                <p:nvPr/>
              </p:nvSpPr>
              <p:spPr bwMode="auto">
                <a:xfrm>
                  <a:off x="4608" y="2970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" name="Freeform 109"/>
                <p:cNvSpPr>
                  <a:spLocks/>
                </p:cNvSpPr>
                <p:nvPr/>
              </p:nvSpPr>
              <p:spPr bwMode="auto">
                <a:xfrm>
                  <a:off x="4591" y="2909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" name="Freeform 110"/>
                <p:cNvSpPr>
                  <a:spLocks/>
                </p:cNvSpPr>
                <p:nvPr/>
              </p:nvSpPr>
              <p:spPr bwMode="auto">
                <a:xfrm>
                  <a:off x="4591" y="290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2" name="Freeform 111"/>
                <p:cNvSpPr>
                  <a:spLocks/>
                </p:cNvSpPr>
                <p:nvPr/>
              </p:nvSpPr>
              <p:spPr bwMode="auto">
                <a:xfrm>
                  <a:off x="4591" y="2960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3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3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3" name="Freeform 112"/>
                <p:cNvSpPr>
                  <a:spLocks/>
                </p:cNvSpPr>
                <p:nvPr/>
              </p:nvSpPr>
              <p:spPr bwMode="auto">
                <a:xfrm>
                  <a:off x="4571" y="2899"/>
                  <a:ext cx="14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4" name="Rectangle 113"/>
                <p:cNvSpPr>
                  <a:spLocks noChangeArrowheads="1"/>
                </p:cNvSpPr>
                <p:nvPr/>
              </p:nvSpPr>
              <p:spPr bwMode="auto">
                <a:xfrm>
                  <a:off x="4571" y="2899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5" name="Freeform 114"/>
                <p:cNvSpPr>
                  <a:spLocks/>
                </p:cNvSpPr>
                <p:nvPr/>
              </p:nvSpPr>
              <p:spPr bwMode="auto">
                <a:xfrm>
                  <a:off x="4571" y="2950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6" name="Freeform 115"/>
                <p:cNvSpPr>
                  <a:spLocks/>
                </p:cNvSpPr>
                <p:nvPr/>
              </p:nvSpPr>
              <p:spPr bwMode="auto">
                <a:xfrm>
                  <a:off x="4554" y="2889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Rectangle 116"/>
                <p:cNvSpPr>
                  <a:spLocks noChangeArrowheads="1"/>
                </p:cNvSpPr>
                <p:nvPr/>
              </p:nvSpPr>
              <p:spPr bwMode="auto">
                <a:xfrm>
                  <a:off x="4554" y="2889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8" name="Freeform 117"/>
                <p:cNvSpPr>
                  <a:spLocks/>
                </p:cNvSpPr>
                <p:nvPr/>
              </p:nvSpPr>
              <p:spPr bwMode="auto">
                <a:xfrm>
                  <a:off x="4554" y="2940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Freeform 118"/>
                <p:cNvSpPr>
                  <a:spLocks/>
                </p:cNvSpPr>
                <p:nvPr/>
              </p:nvSpPr>
              <p:spPr bwMode="auto">
                <a:xfrm>
                  <a:off x="4537" y="2875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1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Freeform 119"/>
                <p:cNvSpPr>
                  <a:spLocks/>
                </p:cNvSpPr>
                <p:nvPr/>
              </p:nvSpPr>
              <p:spPr bwMode="auto">
                <a:xfrm>
                  <a:off x="4537" y="2875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0" y="55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1" name="Freeform 120"/>
                <p:cNvSpPr>
                  <a:spLocks/>
                </p:cNvSpPr>
                <p:nvPr/>
              </p:nvSpPr>
              <p:spPr bwMode="auto">
                <a:xfrm>
                  <a:off x="4537" y="2930"/>
                  <a:ext cx="11" cy="6"/>
                </a:xfrm>
                <a:custGeom>
                  <a:avLst/>
                  <a:gdLst/>
                  <a:ahLst/>
                  <a:cxnLst>
                    <a:cxn ang="0">
                      <a:pos x="11" y="6"/>
                    </a:cxn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6"/>
                    </a:cxn>
                  </a:cxnLst>
                  <a:rect l="0" t="0" r="r" b="b"/>
                  <a:pathLst>
                    <a:path w="11" h="6">
                      <a:moveTo>
                        <a:pt x="11" y="6"/>
                      </a:moveTo>
                      <a:lnTo>
                        <a:pt x="11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2" name="Freeform 121"/>
                <p:cNvSpPr>
                  <a:spLocks/>
                </p:cNvSpPr>
                <p:nvPr/>
              </p:nvSpPr>
              <p:spPr bwMode="auto">
                <a:xfrm>
                  <a:off x="4517" y="2865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3" name="Freeform 122"/>
                <p:cNvSpPr>
                  <a:spLocks/>
                </p:cNvSpPr>
                <p:nvPr/>
              </p:nvSpPr>
              <p:spPr bwMode="auto">
                <a:xfrm>
                  <a:off x="4517" y="2865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Freeform 123"/>
                <p:cNvSpPr>
                  <a:spLocks/>
                </p:cNvSpPr>
                <p:nvPr/>
              </p:nvSpPr>
              <p:spPr bwMode="auto">
                <a:xfrm>
                  <a:off x="4517" y="2919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5" name="Freeform 124"/>
                <p:cNvSpPr>
                  <a:spLocks/>
                </p:cNvSpPr>
                <p:nvPr/>
              </p:nvSpPr>
              <p:spPr bwMode="auto">
                <a:xfrm>
                  <a:off x="4500" y="2855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6" name="Freeform 125"/>
                <p:cNvSpPr>
                  <a:spLocks/>
                </p:cNvSpPr>
                <p:nvPr/>
              </p:nvSpPr>
              <p:spPr bwMode="auto">
                <a:xfrm>
                  <a:off x="4500" y="2855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" name="Freeform 126"/>
                <p:cNvSpPr>
                  <a:spLocks/>
                </p:cNvSpPr>
                <p:nvPr/>
              </p:nvSpPr>
              <p:spPr bwMode="auto">
                <a:xfrm>
                  <a:off x="4500" y="2906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" name="Freeform 127"/>
                <p:cNvSpPr>
                  <a:spLocks/>
                </p:cNvSpPr>
                <p:nvPr/>
              </p:nvSpPr>
              <p:spPr bwMode="auto">
                <a:xfrm>
                  <a:off x="4480" y="2845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" name="Freeform 128"/>
                <p:cNvSpPr>
                  <a:spLocks/>
                </p:cNvSpPr>
                <p:nvPr/>
              </p:nvSpPr>
              <p:spPr bwMode="auto">
                <a:xfrm>
                  <a:off x="4480" y="2845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1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1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" name="Freeform 129"/>
                <p:cNvSpPr>
                  <a:spLocks/>
                </p:cNvSpPr>
                <p:nvPr/>
              </p:nvSpPr>
              <p:spPr bwMode="auto">
                <a:xfrm>
                  <a:off x="4480" y="2896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1" name="Freeform 130"/>
                <p:cNvSpPr>
                  <a:spLocks/>
                </p:cNvSpPr>
                <p:nvPr/>
              </p:nvSpPr>
              <p:spPr bwMode="auto">
                <a:xfrm>
                  <a:off x="4463" y="2835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2" name="Freeform 131"/>
                <p:cNvSpPr>
                  <a:spLocks/>
                </p:cNvSpPr>
                <p:nvPr/>
              </p:nvSpPr>
              <p:spPr bwMode="auto">
                <a:xfrm>
                  <a:off x="4463" y="2835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3" name="Freeform 132"/>
                <p:cNvSpPr>
                  <a:spLocks/>
                </p:cNvSpPr>
                <p:nvPr/>
              </p:nvSpPr>
              <p:spPr bwMode="auto">
                <a:xfrm>
                  <a:off x="4463" y="2886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6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6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4" name="Freeform 133"/>
                <p:cNvSpPr>
                  <a:spLocks/>
                </p:cNvSpPr>
                <p:nvPr/>
              </p:nvSpPr>
              <p:spPr bwMode="auto">
                <a:xfrm>
                  <a:off x="4446" y="2825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5" name="Freeform 134"/>
                <p:cNvSpPr>
                  <a:spLocks/>
                </p:cNvSpPr>
                <p:nvPr/>
              </p:nvSpPr>
              <p:spPr bwMode="auto">
                <a:xfrm>
                  <a:off x="4446" y="2825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6" name="Freeform 135"/>
                <p:cNvSpPr>
                  <a:spLocks/>
                </p:cNvSpPr>
                <p:nvPr/>
              </p:nvSpPr>
              <p:spPr bwMode="auto">
                <a:xfrm>
                  <a:off x="4446" y="2875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10" y="11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1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7" name="Freeform 136"/>
                <p:cNvSpPr>
                  <a:spLocks/>
                </p:cNvSpPr>
                <p:nvPr/>
              </p:nvSpPr>
              <p:spPr bwMode="auto">
                <a:xfrm>
                  <a:off x="4426" y="2814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8" name="Freeform 137"/>
                <p:cNvSpPr>
                  <a:spLocks/>
                </p:cNvSpPr>
                <p:nvPr/>
              </p:nvSpPr>
              <p:spPr bwMode="auto">
                <a:xfrm>
                  <a:off x="4426" y="2814"/>
                  <a:ext cx="3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3" y="51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3" h="55">
                      <a:moveTo>
                        <a:pt x="0" y="55"/>
                      </a:moveTo>
                      <a:lnTo>
                        <a:pt x="3" y="5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" name="Freeform 138"/>
                <p:cNvSpPr>
                  <a:spLocks/>
                </p:cNvSpPr>
                <p:nvPr/>
              </p:nvSpPr>
              <p:spPr bwMode="auto">
                <a:xfrm>
                  <a:off x="4426" y="2865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4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4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" name="Freeform 139"/>
                <p:cNvSpPr>
                  <a:spLocks/>
                </p:cNvSpPr>
                <p:nvPr/>
              </p:nvSpPr>
              <p:spPr bwMode="auto">
                <a:xfrm>
                  <a:off x="4409" y="2804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1" name="Rectangle 140"/>
                <p:cNvSpPr>
                  <a:spLocks noChangeArrowheads="1"/>
                </p:cNvSpPr>
                <p:nvPr/>
              </p:nvSpPr>
              <p:spPr bwMode="auto">
                <a:xfrm>
                  <a:off x="4409" y="2804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2" name="Freeform 141"/>
                <p:cNvSpPr>
                  <a:spLocks/>
                </p:cNvSpPr>
                <p:nvPr/>
              </p:nvSpPr>
              <p:spPr bwMode="auto">
                <a:xfrm>
                  <a:off x="4409" y="2855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3" name="Freeform 142"/>
                <p:cNvSpPr>
                  <a:spLocks/>
                </p:cNvSpPr>
                <p:nvPr/>
              </p:nvSpPr>
              <p:spPr bwMode="auto">
                <a:xfrm>
                  <a:off x="4136" y="2638"/>
                  <a:ext cx="27" cy="38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8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8">
                      <a:moveTo>
                        <a:pt x="27" y="17"/>
                      </a:moveTo>
                      <a:lnTo>
                        <a:pt x="27" y="38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" name="Freeform 143"/>
                <p:cNvSpPr>
                  <a:spLocks/>
                </p:cNvSpPr>
                <p:nvPr/>
              </p:nvSpPr>
              <p:spPr bwMode="auto">
                <a:xfrm>
                  <a:off x="4159" y="2655"/>
                  <a:ext cx="4" cy="1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4" y="17"/>
                    </a:cxn>
                    <a:cxn ang="0">
                      <a:pos x="0" y="17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" h="17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4" y="17"/>
                      </a:lnTo>
                      <a:lnTo>
                        <a:pt x="0" y="1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" name="Freeform 144"/>
                <p:cNvSpPr>
                  <a:spLocks/>
                </p:cNvSpPr>
                <p:nvPr/>
              </p:nvSpPr>
              <p:spPr bwMode="auto">
                <a:xfrm>
                  <a:off x="4132" y="2642"/>
                  <a:ext cx="3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31" y="13"/>
                    </a:cxn>
                    <a:cxn ang="0">
                      <a:pos x="27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17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31" y="13"/>
                      </a:lnTo>
                      <a:lnTo>
                        <a:pt x="27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" name="Freeform 145"/>
                <p:cNvSpPr>
                  <a:spLocks/>
                </p:cNvSpPr>
                <p:nvPr/>
              </p:nvSpPr>
              <p:spPr bwMode="auto">
                <a:xfrm>
                  <a:off x="4132" y="2642"/>
                  <a:ext cx="27" cy="30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0"/>
                    </a:cxn>
                    <a:cxn ang="0">
                      <a:pos x="0" y="17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0">
                      <a:moveTo>
                        <a:pt x="27" y="17"/>
                      </a:moveTo>
                      <a:lnTo>
                        <a:pt x="27" y="30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" name="Freeform 146"/>
                <p:cNvSpPr>
                  <a:spLocks/>
                </p:cNvSpPr>
                <p:nvPr/>
              </p:nvSpPr>
              <p:spPr bwMode="auto">
                <a:xfrm>
                  <a:off x="4632" y="2479"/>
                  <a:ext cx="574" cy="410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4" y="0"/>
                    </a:cxn>
                    <a:cxn ang="0">
                      <a:pos x="574" y="78"/>
                    </a:cxn>
                    <a:cxn ang="0">
                      <a:pos x="0" y="410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574" h="410">
                      <a:moveTo>
                        <a:pt x="0" y="335"/>
                      </a:moveTo>
                      <a:lnTo>
                        <a:pt x="574" y="0"/>
                      </a:lnTo>
                      <a:lnTo>
                        <a:pt x="574" y="78"/>
                      </a:lnTo>
                      <a:lnTo>
                        <a:pt x="0" y="410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" name="Freeform 147"/>
                <p:cNvSpPr>
                  <a:spLocks/>
                </p:cNvSpPr>
                <p:nvPr/>
              </p:nvSpPr>
              <p:spPr bwMode="auto">
                <a:xfrm>
                  <a:off x="4132" y="2188"/>
                  <a:ext cx="1074" cy="626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1" y="0"/>
                    </a:cxn>
                    <a:cxn ang="0">
                      <a:pos x="1074" y="291"/>
                    </a:cxn>
                    <a:cxn ang="0">
                      <a:pos x="500" y="626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1074" h="626">
                      <a:moveTo>
                        <a:pt x="0" y="335"/>
                      </a:moveTo>
                      <a:lnTo>
                        <a:pt x="571" y="0"/>
                      </a:lnTo>
                      <a:lnTo>
                        <a:pt x="1074" y="291"/>
                      </a:lnTo>
                      <a:lnTo>
                        <a:pt x="500" y="626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" name="Freeform 148"/>
                <p:cNvSpPr>
                  <a:spLocks/>
                </p:cNvSpPr>
                <p:nvPr/>
              </p:nvSpPr>
              <p:spPr bwMode="auto">
                <a:xfrm>
                  <a:off x="4132" y="2523"/>
                  <a:ext cx="500" cy="366"/>
                </a:xfrm>
                <a:custGeom>
                  <a:avLst/>
                  <a:gdLst/>
                  <a:ahLst/>
                  <a:cxnLst>
                    <a:cxn ang="0">
                      <a:pos x="500" y="291"/>
                    </a:cxn>
                    <a:cxn ang="0">
                      <a:pos x="500" y="366"/>
                    </a:cxn>
                    <a:cxn ang="0">
                      <a:pos x="0" y="75"/>
                    </a:cxn>
                    <a:cxn ang="0">
                      <a:pos x="0" y="0"/>
                    </a:cxn>
                    <a:cxn ang="0">
                      <a:pos x="500" y="291"/>
                    </a:cxn>
                  </a:cxnLst>
                  <a:rect l="0" t="0" r="r" b="b"/>
                  <a:pathLst>
                    <a:path w="500" h="366">
                      <a:moveTo>
                        <a:pt x="500" y="291"/>
                      </a:moveTo>
                      <a:lnTo>
                        <a:pt x="500" y="366"/>
                      </a:lnTo>
                      <a:lnTo>
                        <a:pt x="0" y="75"/>
                      </a:lnTo>
                      <a:lnTo>
                        <a:pt x="0" y="0"/>
                      </a:lnTo>
                      <a:lnTo>
                        <a:pt x="500" y="2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" name="Freeform 149"/>
                <p:cNvSpPr>
                  <a:spLocks/>
                </p:cNvSpPr>
                <p:nvPr/>
              </p:nvSpPr>
              <p:spPr bwMode="auto">
                <a:xfrm>
                  <a:off x="4166" y="255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0"/>
                    </a:cxn>
                    <a:cxn ang="0">
                      <a:pos x="169" y="98"/>
                    </a:cxn>
                    <a:cxn ang="0">
                      <a:pos x="169" y="122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69" h="122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69" y="98"/>
                      </a:lnTo>
                      <a:lnTo>
                        <a:pt x="169" y="122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" name="Freeform 150"/>
                <p:cNvSpPr>
                  <a:spLocks/>
                </p:cNvSpPr>
                <p:nvPr/>
              </p:nvSpPr>
              <p:spPr bwMode="auto">
                <a:xfrm>
                  <a:off x="4166" y="2557"/>
                  <a:ext cx="4" cy="2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4" y="2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" h="24">
                      <a:moveTo>
                        <a:pt x="0" y="24"/>
                      </a:moveTo>
                      <a:lnTo>
                        <a:pt x="4" y="2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2" name="Freeform 151"/>
                <p:cNvSpPr>
                  <a:spLocks/>
                </p:cNvSpPr>
                <p:nvPr/>
              </p:nvSpPr>
              <p:spPr bwMode="auto">
                <a:xfrm>
                  <a:off x="4166" y="2581"/>
                  <a:ext cx="169" cy="98"/>
                </a:xfrm>
                <a:custGeom>
                  <a:avLst/>
                  <a:gdLst/>
                  <a:ahLst/>
                  <a:cxnLst>
                    <a:cxn ang="0">
                      <a:pos x="169" y="98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69" y="98"/>
                    </a:cxn>
                  </a:cxnLst>
                  <a:rect l="0" t="0" r="r" b="b"/>
                  <a:pathLst>
                    <a:path w="169" h="98">
                      <a:moveTo>
                        <a:pt x="169" y="98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69" y="9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3" name="Freeform 152"/>
                <p:cNvSpPr>
                  <a:spLocks/>
                </p:cNvSpPr>
                <p:nvPr/>
              </p:nvSpPr>
              <p:spPr bwMode="auto">
                <a:xfrm>
                  <a:off x="4608" y="2814"/>
                  <a:ext cx="14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4" name="Rectangle 153"/>
                <p:cNvSpPr>
                  <a:spLocks noChangeArrowheads="1"/>
                </p:cNvSpPr>
                <p:nvPr/>
              </p:nvSpPr>
              <p:spPr bwMode="auto">
                <a:xfrm>
                  <a:off x="4608" y="2814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5" name="Freeform 154"/>
                <p:cNvSpPr>
                  <a:spLocks/>
                </p:cNvSpPr>
                <p:nvPr/>
              </p:nvSpPr>
              <p:spPr bwMode="auto">
                <a:xfrm>
                  <a:off x="4608" y="2865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6" name="Freeform 155"/>
                <p:cNvSpPr>
                  <a:spLocks/>
                </p:cNvSpPr>
                <p:nvPr/>
              </p:nvSpPr>
              <p:spPr bwMode="auto">
                <a:xfrm>
                  <a:off x="4591" y="2801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" name="Freeform 156"/>
                <p:cNvSpPr>
                  <a:spLocks/>
                </p:cNvSpPr>
                <p:nvPr/>
              </p:nvSpPr>
              <p:spPr bwMode="auto">
                <a:xfrm>
                  <a:off x="4591" y="2801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8" name="Freeform 157"/>
                <p:cNvSpPr>
                  <a:spLocks/>
                </p:cNvSpPr>
                <p:nvPr/>
              </p:nvSpPr>
              <p:spPr bwMode="auto">
                <a:xfrm>
                  <a:off x="4591" y="2855"/>
                  <a:ext cx="11" cy="7"/>
                </a:xfrm>
                <a:custGeom>
                  <a:avLst/>
                  <a:gdLst/>
                  <a:ahLst/>
                  <a:cxnLst>
                    <a:cxn ang="0">
                      <a:pos x="11" y="7"/>
                    </a:cxn>
                    <a:cxn ang="0">
                      <a:pos x="11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1" y="7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lnTo>
                        <a:pt x="11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" name="Freeform 158"/>
                <p:cNvSpPr>
                  <a:spLocks/>
                </p:cNvSpPr>
                <p:nvPr/>
              </p:nvSpPr>
              <p:spPr bwMode="auto">
                <a:xfrm>
                  <a:off x="4571" y="2791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0" name="Freeform 159"/>
                <p:cNvSpPr>
                  <a:spLocks/>
                </p:cNvSpPr>
                <p:nvPr/>
              </p:nvSpPr>
              <p:spPr bwMode="auto">
                <a:xfrm>
                  <a:off x="4571" y="2791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1" name="Freeform 160"/>
                <p:cNvSpPr>
                  <a:spLocks/>
                </p:cNvSpPr>
                <p:nvPr/>
              </p:nvSpPr>
              <p:spPr bwMode="auto">
                <a:xfrm>
                  <a:off x="4571" y="2845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2" name="Freeform 161"/>
                <p:cNvSpPr>
                  <a:spLocks/>
                </p:cNvSpPr>
                <p:nvPr/>
              </p:nvSpPr>
              <p:spPr bwMode="auto">
                <a:xfrm>
                  <a:off x="4554" y="2781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3" name="Freeform 162"/>
                <p:cNvSpPr>
                  <a:spLocks/>
                </p:cNvSpPr>
                <p:nvPr/>
              </p:nvSpPr>
              <p:spPr bwMode="auto">
                <a:xfrm>
                  <a:off x="4554" y="2781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4" name="Freeform 163"/>
                <p:cNvSpPr>
                  <a:spLocks/>
                </p:cNvSpPr>
                <p:nvPr/>
              </p:nvSpPr>
              <p:spPr bwMode="auto">
                <a:xfrm>
                  <a:off x="4554" y="2831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10" y="11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1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5" name="Freeform 164"/>
                <p:cNvSpPr>
                  <a:spLocks/>
                </p:cNvSpPr>
                <p:nvPr/>
              </p:nvSpPr>
              <p:spPr bwMode="auto">
                <a:xfrm>
                  <a:off x="4537" y="2770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1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6" name="Freeform 165"/>
                <p:cNvSpPr>
                  <a:spLocks/>
                </p:cNvSpPr>
                <p:nvPr/>
              </p:nvSpPr>
              <p:spPr bwMode="auto">
                <a:xfrm>
                  <a:off x="4537" y="2770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0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7" name="Freeform 166"/>
                <p:cNvSpPr>
                  <a:spLocks/>
                </p:cNvSpPr>
                <p:nvPr/>
              </p:nvSpPr>
              <p:spPr bwMode="auto">
                <a:xfrm>
                  <a:off x="4537" y="2821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7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8" name="Freeform 167"/>
                <p:cNvSpPr>
                  <a:spLocks/>
                </p:cNvSpPr>
                <p:nvPr/>
              </p:nvSpPr>
              <p:spPr bwMode="auto">
                <a:xfrm>
                  <a:off x="4517" y="2760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" name="Freeform 168"/>
                <p:cNvSpPr>
                  <a:spLocks/>
                </p:cNvSpPr>
                <p:nvPr/>
              </p:nvSpPr>
              <p:spPr bwMode="auto">
                <a:xfrm>
                  <a:off x="4517" y="2760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" name="Freeform 169"/>
                <p:cNvSpPr>
                  <a:spLocks/>
                </p:cNvSpPr>
                <p:nvPr/>
              </p:nvSpPr>
              <p:spPr bwMode="auto">
                <a:xfrm>
                  <a:off x="4517" y="2811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" name="Freeform 170"/>
                <p:cNvSpPr>
                  <a:spLocks/>
                </p:cNvSpPr>
                <p:nvPr/>
              </p:nvSpPr>
              <p:spPr bwMode="auto">
                <a:xfrm>
                  <a:off x="4500" y="2750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" name="Freeform 171"/>
                <p:cNvSpPr>
                  <a:spLocks/>
                </p:cNvSpPr>
                <p:nvPr/>
              </p:nvSpPr>
              <p:spPr bwMode="auto">
                <a:xfrm>
                  <a:off x="4500" y="2750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3" name="Freeform 172"/>
                <p:cNvSpPr>
                  <a:spLocks/>
                </p:cNvSpPr>
                <p:nvPr/>
              </p:nvSpPr>
              <p:spPr bwMode="auto">
                <a:xfrm>
                  <a:off x="4500" y="2801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4" name="Freeform 173"/>
                <p:cNvSpPr>
                  <a:spLocks/>
                </p:cNvSpPr>
                <p:nvPr/>
              </p:nvSpPr>
              <p:spPr bwMode="auto">
                <a:xfrm>
                  <a:off x="4480" y="2740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5" name="Freeform 174"/>
                <p:cNvSpPr>
                  <a:spLocks/>
                </p:cNvSpPr>
                <p:nvPr/>
              </p:nvSpPr>
              <p:spPr bwMode="auto">
                <a:xfrm>
                  <a:off x="4480" y="2740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1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6" name="Freeform 175"/>
                <p:cNvSpPr>
                  <a:spLocks/>
                </p:cNvSpPr>
                <p:nvPr/>
              </p:nvSpPr>
              <p:spPr bwMode="auto">
                <a:xfrm>
                  <a:off x="4480" y="2791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3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7" name="Freeform 176"/>
                <p:cNvSpPr>
                  <a:spLocks/>
                </p:cNvSpPr>
                <p:nvPr/>
              </p:nvSpPr>
              <p:spPr bwMode="auto">
                <a:xfrm>
                  <a:off x="4463" y="2730"/>
                  <a:ext cx="10" cy="57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7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7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7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8" name="Rectangle 177"/>
                <p:cNvSpPr>
                  <a:spLocks noChangeArrowheads="1"/>
                </p:cNvSpPr>
                <p:nvPr/>
              </p:nvSpPr>
              <p:spPr bwMode="auto">
                <a:xfrm>
                  <a:off x="4463" y="2730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9" name="Freeform 178"/>
                <p:cNvSpPr>
                  <a:spLocks/>
                </p:cNvSpPr>
                <p:nvPr/>
              </p:nvSpPr>
              <p:spPr bwMode="auto">
                <a:xfrm>
                  <a:off x="4463" y="2781"/>
                  <a:ext cx="10" cy="6"/>
                </a:xfrm>
                <a:custGeom>
                  <a:avLst/>
                  <a:gdLst/>
                  <a:ahLst/>
                  <a:cxnLst>
                    <a:cxn ang="0">
                      <a:pos x="10" y="6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6"/>
                    </a:cxn>
                  </a:cxnLst>
                  <a:rect l="0" t="0" r="r" b="b"/>
                  <a:pathLst>
                    <a:path w="10" h="6">
                      <a:moveTo>
                        <a:pt x="10" y="6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" name="Freeform 179"/>
                <p:cNvSpPr>
                  <a:spLocks/>
                </p:cNvSpPr>
                <p:nvPr/>
              </p:nvSpPr>
              <p:spPr bwMode="auto">
                <a:xfrm>
                  <a:off x="4446" y="2720"/>
                  <a:ext cx="10" cy="5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57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0" h="57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57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" name="Rectangle 180"/>
                <p:cNvSpPr>
                  <a:spLocks noChangeArrowheads="1"/>
                </p:cNvSpPr>
                <p:nvPr/>
              </p:nvSpPr>
              <p:spPr bwMode="auto">
                <a:xfrm>
                  <a:off x="4446" y="2720"/>
                  <a:ext cx="4" cy="5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" name="Freeform 181"/>
                <p:cNvSpPr>
                  <a:spLocks/>
                </p:cNvSpPr>
                <p:nvPr/>
              </p:nvSpPr>
              <p:spPr bwMode="auto">
                <a:xfrm>
                  <a:off x="4446" y="2770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3" name="Freeform 182"/>
                <p:cNvSpPr>
                  <a:spLocks/>
                </p:cNvSpPr>
                <p:nvPr/>
              </p:nvSpPr>
              <p:spPr bwMode="auto">
                <a:xfrm>
                  <a:off x="4426" y="2706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4" name="Freeform 183"/>
                <p:cNvSpPr>
                  <a:spLocks/>
                </p:cNvSpPr>
                <p:nvPr/>
              </p:nvSpPr>
              <p:spPr bwMode="auto">
                <a:xfrm>
                  <a:off x="4426" y="2706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4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4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5" name="Freeform 184"/>
                <p:cNvSpPr>
                  <a:spLocks/>
                </p:cNvSpPr>
                <p:nvPr/>
              </p:nvSpPr>
              <p:spPr bwMode="auto">
                <a:xfrm>
                  <a:off x="4426" y="2760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6" name="Freeform 185"/>
                <p:cNvSpPr>
                  <a:spLocks/>
                </p:cNvSpPr>
                <p:nvPr/>
              </p:nvSpPr>
              <p:spPr bwMode="auto">
                <a:xfrm>
                  <a:off x="4409" y="2696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7" name="Freeform 186"/>
                <p:cNvSpPr>
                  <a:spLocks/>
                </p:cNvSpPr>
                <p:nvPr/>
              </p:nvSpPr>
              <p:spPr bwMode="auto">
                <a:xfrm>
                  <a:off x="4409" y="2696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8" name="Freeform 187"/>
                <p:cNvSpPr>
                  <a:spLocks/>
                </p:cNvSpPr>
                <p:nvPr/>
              </p:nvSpPr>
              <p:spPr bwMode="auto">
                <a:xfrm>
                  <a:off x="4409" y="2750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9" name="Freeform 188"/>
                <p:cNvSpPr>
                  <a:spLocks/>
                </p:cNvSpPr>
                <p:nvPr/>
              </p:nvSpPr>
              <p:spPr bwMode="auto">
                <a:xfrm>
                  <a:off x="4136" y="2530"/>
                  <a:ext cx="27" cy="37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7"/>
                    </a:cxn>
                    <a:cxn ang="0">
                      <a:pos x="0" y="20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7">
                      <a:moveTo>
                        <a:pt x="27" y="17"/>
                      </a:moveTo>
                      <a:lnTo>
                        <a:pt x="27" y="37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" name="Freeform 189"/>
                <p:cNvSpPr>
                  <a:spLocks/>
                </p:cNvSpPr>
                <p:nvPr/>
              </p:nvSpPr>
              <p:spPr bwMode="auto">
                <a:xfrm>
                  <a:off x="4159" y="2550"/>
                  <a:ext cx="4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4" y="14"/>
                    </a:cxn>
                    <a:cxn ang="0">
                      <a:pos x="0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17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14"/>
                      </a:lnTo>
                      <a:lnTo>
                        <a:pt x="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1" name="Freeform 190"/>
                <p:cNvSpPr>
                  <a:spLocks/>
                </p:cNvSpPr>
                <p:nvPr/>
              </p:nvSpPr>
              <p:spPr bwMode="auto">
                <a:xfrm>
                  <a:off x="4132" y="2533"/>
                  <a:ext cx="31" cy="1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31" y="17"/>
                    </a:cxn>
                    <a:cxn ang="0">
                      <a:pos x="27" y="17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1" h="17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31" y="17"/>
                      </a:lnTo>
                      <a:lnTo>
                        <a:pt x="27" y="1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2" name="Freeform 191"/>
                <p:cNvSpPr>
                  <a:spLocks/>
                </p:cNvSpPr>
                <p:nvPr/>
              </p:nvSpPr>
              <p:spPr bwMode="auto">
                <a:xfrm>
                  <a:off x="4132" y="2537"/>
                  <a:ext cx="27" cy="30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30"/>
                    </a:cxn>
                    <a:cxn ang="0">
                      <a:pos x="0" y="17"/>
                    </a:cxn>
                    <a:cxn ang="0">
                      <a:pos x="0" y="0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30">
                      <a:moveTo>
                        <a:pt x="27" y="13"/>
                      </a:moveTo>
                      <a:lnTo>
                        <a:pt x="27" y="30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3" name="Freeform 192"/>
                <p:cNvSpPr>
                  <a:spLocks/>
                </p:cNvSpPr>
                <p:nvPr/>
              </p:nvSpPr>
              <p:spPr bwMode="auto">
                <a:xfrm>
                  <a:off x="4632" y="2374"/>
                  <a:ext cx="574" cy="410"/>
                </a:xfrm>
                <a:custGeom>
                  <a:avLst/>
                  <a:gdLst/>
                  <a:ahLst/>
                  <a:cxnLst>
                    <a:cxn ang="0">
                      <a:pos x="0" y="332"/>
                    </a:cxn>
                    <a:cxn ang="0">
                      <a:pos x="574" y="0"/>
                    </a:cxn>
                    <a:cxn ang="0">
                      <a:pos x="574" y="75"/>
                    </a:cxn>
                    <a:cxn ang="0">
                      <a:pos x="0" y="410"/>
                    </a:cxn>
                    <a:cxn ang="0">
                      <a:pos x="0" y="332"/>
                    </a:cxn>
                  </a:cxnLst>
                  <a:rect l="0" t="0" r="r" b="b"/>
                  <a:pathLst>
                    <a:path w="574" h="410">
                      <a:moveTo>
                        <a:pt x="0" y="332"/>
                      </a:moveTo>
                      <a:lnTo>
                        <a:pt x="574" y="0"/>
                      </a:lnTo>
                      <a:lnTo>
                        <a:pt x="574" y="75"/>
                      </a:lnTo>
                      <a:lnTo>
                        <a:pt x="0" y="410"/>
                      </a:lnTo>
                      <a:lnTo>
                        <a:pt x="0" y="3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4" name="Freeform 193"/>
                <p:cNvSpPr>
                  <a:spLocks/>
                </p:cNvSpPr>
                <p:nvPr/>
              </p:nvSpPr>
              <p:spPr bwMode="auto">
                <a:xfrm>
                  <a:off x="4132" y="2083"/>
                  <a:ext cx="1074" cy="623"/>
                </a:xfrm>
                <a:custGeom>
                  <a:avLst/>
                  <a:gdLst/>
                  <a:ahLst/>
                  <a:cxnLst>
                    <a:cxn ang="0">
                      <a:pos x="0" y="332"/>
                    </a:cxn>
                    <a:cxn ang="0">
                      <a:pos x="571" y="0"/>
                    </a:cxn>
                    <a:cxn ang="0">
                      <a:pos x="1074" y="291"/>
                    </a:cxn>
                    <a:cxn ang="0">
                      <a:pos x="500" y="623"/>
                    </a:cxn>
                    <a:cxn ang="0">
                      <a:pos x="0" y="332"/>
                    </a:cxn>
                  </a:cxnLst>
                  <a:rect l="0" t="0" r="r" b="b"/>
                  <a:pathLst>
                    <a:path w="1074" h="623">
                      <a:moveTo>
                        <a:pt x="0" y="332"/>
                      </a:moveTo>
                      <a:lnTo>
                        <a:pt x="571" y="0"/>
                      </a:lnTo>
                      <a:lnTo>
                        <a:pt x="1074" y="291"/>
                      </a:lnTo>
                      <a:lnTo>
                        <a:pt x="500" y="623"/>
                      </a:lnTo>
                      <a:lnTo>
                        <a:pt x="0" y="33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5" name="Freeform 194"/>
                <p:cNvSpPr>
                  <a:spLocks/>
                </p:cNvSpPr>
                <p:nvPr/>
              </p:nvSpPr>
              <p:spPr bwMode="auto">
                <a:xfrm>
                  <a:off x="4132" y="2415"/>
                  <a:ext cx="500" cy="369"/>
                </a:xfrm>
                <a:custGeom>
                  <a:avLst/>
                  <a:gdLst/>
                  <a:ahLst/>
                  <a:cxnLst>
                    <a:cxn ang="0">
                      <a:pos x="500" y="291"/>
                    </a:cxn>
                    <a:cxn ang="0">
                      <a:pos x="500" y="369"/>
                    </a:cxn>
                    <a:cxn ang="0">
                      <a:pos x="0" y="78"/>
                    </a:cxn>
                    <a:cxn ang="0">
                      <a:pos x="0" y="0"/>
                    </a:cxn>
                    <a:cxn ang="0">
                      <a:pos x="500" y="291"/>
                    </a:cxn>
                  </a:cxnLst>
                  <a:rect l="0" t="0" r="r" b="b"/>
                  <a:pathLst>
                    <a:path w="500" h="369">
                      <a:moveTo>
                        <a:pt x="500" y="291"/>
                      </a:moveTo>
                      <a:lnTo>
                        <a:pt x="500" y="369"/>
                      </a:ln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500" y="2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6" name="Freeform 195"/>
                <p:cNvSpPr>
                  <a:spLocks/>
                </p:cNvSpPr>
                <p:nvPr/>
              </p:nvSpPr>
              <p:spPr bwMode="auto">
                <a:xfrm>
                  <a:off x="4166" y="245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0"/>
                    </a:cxn>
                    <a:cxn ang="0">
                      <a:pos x="169" y="95"/>
                    </a:cxn>
                    <a:cxn ang="0">
                      <a:pos x="169" y="122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69" h="122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69" y="95"/>
                      </a:lnTo>
                      <a:lnTo>
                        <a:pt x="169" y="122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7" name="Rectangle 196"/>
                <p:cNvSpPr>
                  <a:spLocks noChangeArrowheads="1"/>
                </p:cNvSpPr>
                <p:nvPr/>
              </p:nvSpPr>
              <p:spPr bwMode="auto">
                <a:xfrm>
                  <a:off x="4166" y="2452"/>
                  <a:ext cx="4" cy="24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8" name="Freeform 197"/>
                <p:cNvSpPr>
                  <a:spLocks/>
                </p:cNvSpPr>
                <p:nvPr/>
              </p:nvSpPr>
              <p:spPr bwMode="auto">
                <a:xfrm>
                  <a:off x="4166" y="2476"/>
                  <a:ext cx="169" cy="98"/>
                </a:xfrm>
                <a:custGeom>
                  <a:avLst/>
                  <a:gdLst/>
                  <a:ahLst/>
                  <a:cxnLst>
                    <a:cxn ang="0">
                      <a:pos x="169" y="98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69" y="98"/>
                    </a:cxn>
                  </a:cxnLst>
                  <a:rect l="0" t="0" r="r" b="b"/>
                  <a:pathLst>
                    <a:path w="169" h="98">
                      <a:moveTo>
                        <a:pt x="169" y="98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69" y="9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9" name="Freeform 198"/>
                <p:cNvSpPr>
                  <a:spLocks/>
                </p:cNvSpPr>
                <p:nvPr/>
              </p:nvSpPr>
              <p:spPr bwMode="auto">
                <a:xfrm>
                  <a:off x="4608" y="2706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0" name="Freeform 199"/>
                <p:cNvSpPr>
                  <a:spLocks/>
                </p:cNvSpPr>
                <p:nvPr/>
              </p:nvSpPr>
              <p:spPr bwMode="auto">
                <a:xfrm>
                  <a:off x="4608" y="2706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1" name="Freeform 200"/>
                <p:cNvSpPr>
                  <a:spLocks/>
                </p:cNvSpPr>
                <p:nvPr/>
              </p:nvSpPr>
              <p:spPr bwMode="auto">
                <a:xfrm>
                  <a:off x="4608" y="2757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2" name="Freeform 201"/>
                <p:cNvSpPr>
                  <a:spLocks/>
                </p:cNvSpPr>
                <p:nvPr/>
              </p:nvSpPr>
              <p:spPr bwMode="auto">
                <a:xfrm>
                  <a:off x="4591" y="2696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3" name="Freeform 202"/>
                <p:cNvSpPr>
                  <a:spLocks/>
                </p:cNvSpPr>
                <p:nvPr/>
              </p:nvSpPr>
              <p:spPr bwMode="auto">
                <a:xfrm>
                  <a:off x="4591" y="2696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4" name="Freeform 203"/>
                <p:cNvSpPr>
                  <a:spLocks/>
                </p:cNvSpPr>
                <p:nvPr/>
              </p:nvSpPr>
              <p:spPr bwMode="auto">
                <a:xfrm>
                  <a:off x="4591" y="2747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5" name="Freeform 204"/>
                <p:cNvSpPr>
                  <a:spLocks/>
                </p:cNvSpPr>
                <p:nvPr/>
              </p:nvSpPr>
              <p:spPr bwMode="auto">
                <a:xfrm>
                  <a:off x="4571" y="2686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406"/>
              <p:cNvGrpSpPr>
                <a:grpSpLocks/>
              </p:cNvGrpSpPr>
              <p:nvPr/>
            </p:nvGrpSpPr>
            <p:grpSpPr bwMode="auto">
              <a:xfrm>
                <a:off x="6559620" y="2628924"/>
                <a:ext cx="1704993" cy="1731981"/>
                <a:chOff x="4132" y="1656"/>
                <a:chExt cx="1074" cy="1091"/>
              </a:xfrm>
            </p:grpSpPr>
            <p:sp>
              <p:nvSpPr>
                <p:cNvPr id="66" name="Freeform 206"/>
                <p:cNvSpPr>
                  <a:spLocks/>
                </p:cNvSpPr>
                <p:nvPr/>
              </p:nvSpPr>
              <p:spPr bwMode="auto">
                <a:xfrm>
                  <a:off x="4571" y="2686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07"/>
                <p:cNvSpPr>
                  <a:spLocks/>
                </p:cNvSpPr>
                <p:nvPr/>
              </p:nvSpPr>
              <p:spPr bwMode="auto">
                <a:xfrm>
                  <a:off x="4571" y="2737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6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08"/>
                <p:cNvSpPr>
                  <a:spLocks/>
                </p:cNvSpPr>
                <p:nvPr/>
              </p:nvSpPr>
              <p:spPr bwMode="auto">
                <a:xfrm>
                  <a:off x="4554" y="2676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9"/>
                <p:cNvSpPr>
                  <a:spLocks/>
                </p:cNvSpPr>
                <p:nvPr/>
              </p:nvSpPr>
              <p:spPr bwMode="auto">
                <a:xfrm>
                  <a:off x="4554" y="2676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0"/>
                <p:cNvSpPr>
                  <a:spLocks/>
                </p:cNvSpPr>
                <p:nvPr/>
              </p:nvSpPr>
              <p:spPr bwMode="auto">
                <a:xfrm>
                  <a:off x="4554" y="2726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10" y="11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1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11"/>
                <p:cNvSpPr>
                  <a:spLocks/>
                </p:cNvSpPr>
                <p:nvPr/>
              </p:nvSpPr>
              <p:spPr bwMode="auto">
                <a:xfrm>
                  <a:off x="4537" y="2665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1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12"/>
                <p:cNvSpPr>
                  <a:spLocks/>
                </p:cNvSpPr>
                <p:nvPr/>
              </p:nvSpPr>
              <p:spPr bwMode="auto">
                <a:xfrm>
                  <a:off x="4537" y="2665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0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13"/>
                <p:cNvSpPr>
                  <a:spLocks/>
                </p:cNvSpPr>
                <p:nvPr/>
              </p:nvSpPr>
              <p:spPr bwMode="auto">
                <a:xfrm>
                  <a:off x="4537" y="2716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4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14"/>
                <p:cNvSpPr>
                  <a:spLocks/>
                </p:cNvSpPr>
                <p:nvPr/>
              </p:nvSpPr>
              <p:spPr bwMode="auto">
                <a:xfrm>
                  <a:off x="4517" y="2655"/>
                  <a:ext cx="14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15"/>
                <p:cNvSpPr>
                  <a:spLocks noChangeArrowheads="1"/>
                </p:cNvSpPr>
                <p:nvPr/>
              </p:nvSpPr>
              <p:spPr bwMode="auto">
                <a:xfrm>
                  <a:off x="4517" y="2655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6"/>
                <p:cNvSpPr>
                  <a:spLocks/>
                </p:cNvSpPr>
                <p:nvPr/>
              </p:nvSpPr>
              <p:spPr bwMode="auto">
                <a:xfrm>
                  <a:off x="4517" y="2706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17"/>
                <p:cNvSpPr>
                  <a:spLocks/>
                </p:cNvSpPr>
                <p:nvPr/>
              </p:nvSpPr>
              <p:spPr bwMode="auto">
                <a:xfrm>
                  <a:off x="4500" y="2645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Rectangle 218"/>
                <p:cNvSpPr>
                  <a:spLocks noChangeArrowheads="1"/>
                </p:cNvSpPr>
                <p:nvPr/>
              </p:nvSpPr>
              <p:spPr bwMode="auto">
                <a:xfrm>
                  <a:off x="4500" y="2645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19"/>
                <p:cNvSpPr>
                  <a:spLocks/>
                </p:cNvSpPr>
                <p:nvPr/>
              </p:nvSpPr>
              <p:spPr bwMode="auto">
                <a:xfrm>
                  <a:off x="4500" y="2696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20"/>
                <p:cNvSpPr>
                  <a:spLocks/>
                </p:cNvSpPr>
                <p:nvPr/>
              </p:nvSpPr>
              <p:spPr bwMode="auto">
                <a:xfrm>
                  <a:off x="4480" y="2632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6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6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21"/>
                <p:cNvSpPr>
                  <a:spLocks/>
                </p:cNvSpPr>
                <p:nvPr/>
              </p:nvSpPr>
              <p:spPr bwMode="auto">
                <a:xfrm>
                  <a:off x="4480" y="2632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4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4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22"/>
                <p:cNvSpPr>
                  <a:spLocks/>
                </p:cNvSpPr>
                <p:nvPr/>
              </p:nvSpPr>
              <p:spPr bwMode="auto">
                <a:xfrm>
                  <a:off x="4480" y="2686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3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23"/>
                <p:cNvSpPr>
                  <a:spLocks/>
                </p:cNvSpPr>
                <p:nvPr/>
              </p:nvSpPr>
              <p:spPr bwMode="auto">
                <a:xfrm>
                  <a:off x="4463" y="2621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0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24"/>
                <p:cNvSpPr>
                  <a:spLocks/>
                </p:cNvSpPr>
                <p:nvPr/>
              </p:nvSpPr>
              <p:spPr bwMode="auto">
                <a:xfrm>
                  <a:off x="4463" y="2621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25"/>
                <p:cNvSpPr>
                  <a:spLocks/>
                </p:cNvSpPr>
                <p:nvPr/>
              </p:nvSpPr>
              <p:spPr bwMode="auto">
                <a:xfrm>
                  <a:off x="4463" y="2672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226"/>
                <p:cNvSpPr>
                  <a:spLocks/>
                </p:cNvSpPr>
                <p:nvPr/>
              </p:nvSpPr>
              <p:spPr bwMode="auto">
                <a:xfrm>
                  <a:off x="4446" y="2611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227"/>
                <p:cNvSpPr>
                  <a:spLocks/>
                </p:cNvSpPr>
                <p:nvPr/>
              </p:nvSpPr>
              <p:spPr bwMode="auto">
                <a:xfrm>
                  <a:off x="4446" y="2611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28"/>
                <p:cNvSpPr>
                  <a:spLocks/>
                </p:cNvSpPr>
                <p:nvPr/>
              </p:nvSpPr>
              <p:spPr bwMode="auto">
                <a:xfrm>
                  <a:off x="4446" y="2662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29"/>
                <p:cNvSpPr>
                  <a:spLocks/>
                </p:cNvSpPr>
                <p:nvPr/>
              </p:nvSpPr>
              <p:spPr bwMode="auto">
                <a:xfrm>
                  <a:off x="4426" y="2601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30"/>
                <p:cNvSpPr>
                  <a:spLocks/>
                </p:cNvSpPr>
                <p:nvPr/>
              </p:nvSpPr>
              <p:spPr bwMode="auto">
                <a:xfrm>
                  <a:off x="4426" y="2601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1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1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1"/>
                <p:cNvSpPr>
                  <a:spLocks/>
                </p:cNvSpPr>
                <p:nvPr/>
              </p:nvSpPr>
              <p:spPr bwMode="auto">
                <a:xfrm>
                  <a:off x="4426" y="2652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32"/>
                <p:cNvSpPr>
                  <a:spLocks/>
                </p:cNvSpPr>
                <p:nvPr/>
              </p:nvSpPr>
              <p:spPr bwMode="auto">
                <a:xfrm>
                  <a:off x="4409" y="2591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33"/>
                <p:cNvSpPr>
                  <a:spLocks/>
                </p:cNvSpPr>
                <p:nvPr/>
              </p:nvSpPr>
              <p:spPr bwMode="auto">
                <a:xfrm>
                  <a:off x="4409" y="2591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34"/>
                <p:cNvSpPr>
                  <a:spLocks/>
                </p:cNvSpPr>
                <p:nvPr/>
              </p:nvSpPr>
              <p:spPr bwMode="auto">
                <a:xfrm>
                  <a:off x="4409" y="2642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35"/>
                <p:cNvSpPr>
                  <a:spLocks/>
                </p:cNvSpPr>
                <p:nvPr/>
              </p:nvSpPr>
              <p:spPr bwMode="auto">
                <a:xfrm>
                  <a:off x="4136" y="2425"/>
                  <a:ext cx="27" cy="37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7"/>
                    </a:cxn>
                    <a:cxn ang="0">
                      <a:pos x="0" y="20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7">
                      <a:moveTo>
                        <a:pt x="27" y="17"/>
                      </a:moveTo>
                      <a:lnTo>
                        <a:pt x="27" y="37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36"/>
                <p:cNvSpPr>
                  <a:spLocks/>
                </p:cNvSpPr>
                <p:nvPr/>
              </p:nvSpPr>
              <p:spPr bwMode="auto">
                <a:xfrm>
                  <a:off x="4159" y="2442"/>
                  <a:ext cx="4" cy="2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4" y="17"/>
                    </a:cxn>
                    <a:cxn ang="0">
                      <a:pos x="0" y="2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4" h="20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4" y="17"/>
                      </a:lnTo>
                      <a:lnTo>
                        <a:pt x="0" y="2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37"/>
                <p:cNvSpPr>
                  <a:spLocks/>
                </p:cNvSpPr>
                <p:nvPr/>
              </p:nvSpPr>
              <p:spPr bwMode="auto">
                <a:xfrm>
                  <a:off x="4132" y="2428"/>
                  <a:ext cx="31" cy="1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31" y="14"/>
                    </a:cxn>
                    <a:cxn ang="0">
                      <a:pos x="27" y="17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1" h="17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31" y="14"/>
                      </a:lnTo>
                      <a:lnTo>
                        <a:pt x="27" y="1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38"/>
                <p:cNvSpPr>
                  <a:spLocks/>
                </p:cNvSpPr>
                <p:nvPr/>
              </p:nvSpPr>
              <p:spPr bwMode="auto">
                <a:xfrm>
                  <a:off x="4132" y="2432"/>
                  <a:ext cx="27" cy="30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30"/>
                    </a:cxn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30">
                      <a:moveTo>
                        <a:pt x="27" y="13"/>
                      </a:moveTo>
                      <a:lnTo>
                        <a:pt x="27" y="30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39"/>
                <p:cNvSpPr>
                  <a:spLocks/>
                </p:cNvSpPr>
                <p:nvPr/>
              </p:nvSpPr>
              <p:spPr bwMode="auto">
                <a:xfrm>
                  <a:off x="4632" y="2266"/>
                  <a:ext cx="574" cy="410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4" y="0"/>
                    </a:cxn>
                    <a:cxn ang="0">
                      <a:pos x="574" y="78"/>
                    </a:cxn>
                    <a:cxn ang="0">
                      <a:pos x="0" y="410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574" h="410">
                      <a:moveTo>
                        <a:pt x="0" y="335"/>
                      </a:moveTo>
                      <a:lnTo>
                        <a:pt x="574" y="0"/>
                      </a:lnTo>
                      <a:lnTo>
                        <a:pt x="574" y="78"/>
                      </a:lnTo>
                      <a:lnTo>
                        <a:pt x="0" y="410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40"/>
                <p:cNvSpPr>
                  <a:spLocks/>
                </p:cNvSpPr>
                <p:nvPr/>
              </p:nvSpPr>
              <p:spPr bwMode="auto">
                <a:xfrm>
                  <a:off x="4132" y="1975"/>
                  <a:ext cx="1074" cy="626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1" y="0"/>
                    </a:cxn>
                    <a:cxn ang="0">
                      <a:pos x="1074" y="291"/>
                    </a:cxn>
                    <a:cxn ang="0">
                      <a:pos x="500" y="626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1074" h="626">
                      <a:moveTo>
                        <a:pt x="0" y="335"/>
                      </a:moveTo>
                      <a:lnTo>
                        <a:pt x="571" y="0"/>
                      </a:lnTo>
                      <a:lnTo>
                        <a:pt x="1074" y="291"/>
                      </a:lnTo>
                      <a:lnTo>
                        <a:pt x="500" y="626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1"/>
                <p:cNvSpPr>
                  <a:spLocks/>
                </p:cNvSpPr>
                <p:nvPr/>
              </p:nvSpPr>
              <p:spPr bwMode="auto">
                <a:xfrm>
                  <a:off x="4132" y="2310"/>
                  <a:ext cx="500" cy="366"/>
                </a:xfrm>
                <a:custGeom>
                  <a:avLst/>
                  <a:gdLst/>
                  <a:ahLst/>
                  <a:cxnLst>
                    <a:cxn ang="0">
                      <a:pos x="500" y="291"/>
                    </a:cxn>
                    <a:cxn ang="0">
                      <a:pos x="500" y="366"/>
                    </a:cxn>
                    <a:cxn ang="0">
                      <a:pos x="0" y="78"/>
                    </a:cxn>
                    <a:cxn ang="0">
                      <a:pos x="0" y="0"/>
                    </a:cxn>
                    <a:cxn ang="0">
                      <a:pos x="500" y="291"/>
                    </a:cxn>
                  </a:cxnLst>
                  <a:rect l="0" t="0" r="r" b="b"/>
                  <a:pathLst>
                    <a:path w="500" h="366">
                      <a:moveTo>
                        <a:pt x="500" y="291"/>
                      </a:moveTo>
                      <a:lnTo>
                        <a:pt x="500" y="366"/>
                      </a:ln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500" y="2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42"/>
                <p:cNvSpPr>
                  <a:spLocks/>
                </p:cNvSpPr>
                <p:nvPr/>
              </p:nvSpPr>
              <p:spPr bwMode="auto">
                <a:xfrm>
                  <a:off x="4166" y="234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0" y="0"/>
                    </a:cxn>
                    <a:cxn ang="0">
                      <a:pos x="169" y="98"/>
                    </a:cxn>
                    <a:cxn ang="0">
                      <a:pos x="169" y="122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69" h="122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169" y="98"/>
                      </a:lnTo>
                      <a:lnTo>
                        <a:pt x="169" y="122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43"/>
                <p:cNvSpPr>
                  <a:spLocks/>
                </p:cNvSpPr>
                <p:nvPr/>
              </p:nvSpPr>
              <p:spPr bwMode="auto">
                <a:xfrm>
                  <a:off x="4166" y="2344"/>
                  <a:ext cx="4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4" y="23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4" h="27">
                      <a:moveTo>
                        <a:pt x="0" y="27"/>
                      </a:moveTo>
                      <a:lnTo>
                        <a:pt x="4" y="23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44"/>
                <p:cNvSpPr>
                  <a:spLocks/>
                </p:cNvSpPr>
                <p:nvPr/>
              </p:nvSpPr>
              <p:spPr bwMode="auto">
                <a:xfrm>
                  <a:off x="4166" y="2367"/>
                  <a:ext cx="169" cy="99"/>
                </a:xfrm>
                <a:custGeom>
                  <a:avLst/>
                  <a:gdLst/>
                  <a:ahLst/>
                  <a:cxnLst>
                    <a:cxn ang="0">
                      <a:pos x="169" y="99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69" y="99"/>
                    </a:cxn>
                  </a:cxnLst>
                  <a:rect l="0" t="0" r="r" b="b"/>
                  <a:pathLst>
                    <a:path w="169" h="99">
                      <a:moveTo>
                        <a:pt x="169" y="99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69" y="9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45"/>
                <p:cNvSpPr>
                  <a:spLocks/>
                </p:cNvSpPr>
                <p:nvPr/>
              </p:nvSpPr>
              <p:spPr bwMode="auto">
                <a:xfrm>
                  <a:off x="4608" y="2601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46"/>
                <p:cNvSpPr>
                  <a:spLocks/>
                </p:cNvSpPr>
                <p:nvPr/>
              </p:nvSpPr>
              <p:spPr bwMode="auto">
                <a:xfrm>
                  <a:off x="4608" y="2601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47"/>
                <p:cNvSpPr>
                  <a:spLocks/>
                </p:cNvSpPr>
                <p:nvPr/>
              </p:nvSpPr>
              <p:spPr bwMode="auto">
                <a:xfrm>
                  <a:off x="4608" y="2652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48"/>
                <p:cNvSpPr>
                  <a:spLocks/>
                </p:cNvSpPr>
                <p:nvPr/>
              </p:nvSpPr>
              <p:spPr bwMode="auto">
                <a:xfrm>
                  <a:off x="4591" y="2591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49"/>
                <p:cNvSpPr>
                  <a:spLocks/>
                </p:cNvSpPr>
                <p:nvPr/>
              </p:nvSpPr>
              <p:spPr bwMode="auto">
                <a:xfrm>
                  <a:off x="4591" y="2591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50"/>
                <p:cNvSpPr>
                  <a:spLocks/>
                </p:cNvSpPr>
                <p:nvPr/>
              </p:nvSpPr>
              <p:spPr bwMode="auto">
                <a:xfrm>
                  <a:off x="4591" y="2642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3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3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51"/>
                <p:cNvSpPr>
                  <a:spLocks/>
                </p:cNvSpPr>
                <p:nvPr/>
              </p:nvSpPr>
              <p:spPr bwMode="auto">
                <a:xfrm>
                  <a:off x="4571" y="2581"/>
                  <a:ext cx="14" cy="57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57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57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57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Rectangle 252"/>
                <p:cNvSpPr>
                  <a:spLocks noChangeArrowheads="1"/>
                </p:cNvSpPr>
                <p:nvPr/>
              </p:nvSpPr>
              <p:spPr bwMode="auto">
                <a:xfrm>
                  <a:off x="4571" y="2581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53"/>
                <p:cNvSpPr>
                  <a:spLocks/>
                </p:cNvSpPr>
                <p:nvPr/>
              </p:nvSpPr>
              <p:spPr bwMode="auto">
                <a:xfrm>
                  <a:off x="4571" y="2632"/>
                  <a:ext cx="14" cy="6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4" h="6">
                      <a:moveTo>
                        <a:pt x="14" y="6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54"/>
                <p:cNvSpPr>
                  <a:spLocks/>
                </p:cNvSpPr>
                <p:nvPr/>
              </p:nvSpPr>
              <p:spPr bwMode="auto">
                <a:xfrm>
                  <a:off x="4554" y="2571"/>
                  <a:ext cx="10" cy="5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57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0" h="57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57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Rectangle 255"/>
                <p:cNvSpPr>
                  <a:spLocks noChangeArrowheads="1"/>
                </p:cNvSpPr>
                <p:nvPr/>
              </p:nvSpPr>
              <p:spPr bwMode="auto">
                <a:xfrm>
                  <a:off x="4554" y="2571"/>
                  <a:ext cx="4" cy="5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56"/>
                <p:cNvSpPr>
                  <a:spLocks/>
                </p:cNvSpPr>
                <p:nvPr/>
              </p:nvSpPr>
              <p:spPr bwMode="auto">
                <a:xfrm>
                  <a:off x="4554" y="2621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57"/>
                <p:cNvSpPr>
                  <a:spLocks/>
                </p:cNvSpPr>
                <p:nvPr/>
              </p:nvSpPr>
              <p:spPr bwMode="auto">
                <a:xfrm>
                  <a:off x="4537" y="2557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58"/>
                <p:cNvSpPr>
                  <a:spLocks/>
                </p:cNvSpPr>
                <p:nvPr/>
              </p:nvSpPr>
              <p:spPr bwMode="auto">
                <a:xfrm>
                  <a:off x="4537" y="2557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0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59"/>
                <p:cNvSpPr>
                  <a:spLocks/>
                </p:cNvSpPr>
                <p:nvPr/>
              </p:nvSpPr>
              <p:spPr bwMode="auto">
                <a:xfrm>
                  <a:off x="4537" y="2611"/>
                  <a:ext cx="11" cy="7"/>
                </a:xfrm>
                <a:custGeom>
                  <a:avLst/>
                  <a:gdLst/>
                  <a:ahLst/>
                  <a:cxnLst>
                    <a:cxn ang="0">
                      <a:pos x="11" y="7"/>
                    </a:cxn>
                    <a:cxn ang="0">
                      <a:pos x="11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7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60"/>
                <p:cNvSpPr>
                  <a:spLocks/>
                </p:cNvSpPr>
                <p:nvPr/>
              </p:nvSpPr>
              <p:spPr bwMode="auto">
                <a:xfrm>
                  <a:off x="4517" y="2547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61"/>
                <p:cNvSpPr>
                  <a:spLocks/>
                </p:cNvSpPr>
                <p:nvPr/>
              </p:nvSpPr>
              <p:spPr bwMode="auto">
                <a:xfrm>
                  <a:off x="4517" y="2547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62"/>
                <p:cNvSpPr>
                  <a:spLocks/>
                </p:cNvSpPr>
                <p:nvPr/>
              </p:nvSpPr>
              <p:spPr bwMode="auto">
                <a:xfrm>
                  <a:off x="4517" y="2598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6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63"/>
                <p:cNvSpPr>
                  <a:spLocks/>
                </p:cNvSpPr>
                <p:nvPr/>
              </p:nvSpPr>
              <p:spPr bwMode="auto">
                <a:xfrm>
                  <a:off x="4500" y="2537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64"/>
                <p:cNvSpPr>
                  <a:spLocks/>
                </p:cNvSpPr>
                <p:nvPr/>
              </p:nvSpPr>
              <p:spPr bwMode="auto">
                <a:xfrm>
                  <a:off x="4500" y="2537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65"/>
                <p:cNvSpPr>
                  <a:spLocks/>
                </p:cNvSpPr>
                <p:nvPr/>
              </p:nvSpPr>
              <p:spPr bwMode="auto">
                <a:xfrm>
                  <a:off x="4500" y="2588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6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6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66"/>
                <p:cNvSpPr>
                  <a:spLocks/>
                </p:cNvSpPr>
                <p:nvPr/>
              </p:nvSpPr>
              <p:spPr bwMode="auto">
                <a:xfrm>
                  <a:off x="4480" y="2527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6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6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67"/>
                <p:cNvSpPr>
                  <a:spLocks/>
                </p:cNvSpPr>
                <p:nvPr/>
              </p:nvSpPr>
              <p:spPr bwMode="auto">
                <a:xfrm>
                  <a:off x="4480" y="2527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0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68"/>
                <p:cNvSpPr>
                  <a:spLocks/>
                </p:cNvSpPr>
                <p:nvPr/>
              </p:nvSpPr>
              <p:spPr bwMode="auto">
                <a:xfrm>
                  <a:off x="4480" y="2577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14" y="7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" h="11">
                      <a:moveTo>
                        <a:pt x="14" y="11"/>
                      </a:moveTo>
                      <a:lnTo>
                        <a:pt x="14" y="7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9"/>
                <p:cNvSpPr>
                  <a:spLocks/>
                </p:cNvSpPr>
                <p:nvPr/>
              </p:nvSpPr>
              <p:spPr bwMode="auto">
                <a:xfrm>
                  <a:off x="4463" y="2516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0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0"/>
                <p:cNvSpPr>
                  <a:spLocks/>
                </p:cNvSpPr>
                <p:nvPr/>
              </p:nvSpPr>
              <p:spPr bwMode="auto">
                <a:xfrm>
                  <a:off x="4463" y="2516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71"/>
                <p:cNvSpPr>
                  <a:spLocks/>
                </p:cNvSpPr>
                <p:nvPr/>
              </p:nvSpPr>
              <p:spPr bwMode="auto">
                <a:xfrm>
                  <a:off x="4463" y="2567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72"/>
                <p:cNvSpPr>
                  <a:spLocks/>
                </p:cNvSpPr>
                <p:nvPr/>
              </p:nvSpPr>
              <p:spPr bwMode="auto">
                <a:xfrm>
                  <a:off x="4446" y="2506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273"/>
                <p:cNvSpPr>
                  <a:spLocks/>
                </p:cNvSpPr>
                <p:nvPr/>
              </p:nvSpPr>
              <p:spPr bwMode="auto">
                <a:xfrm>
                  <a:off x="4446" y="2506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74"/>
                <p:cNvSpPr>
                  <a:spLocks/>
                </p:cNvSpPr>
                <p:nvPr/>
              </p:nvSpPr>
              <p:spPr bwMode="auto">
                <a:xfrm>
                  <a:off x="4446" y="2557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75"/>
                <p:cNvSpPr>
                  <a:spLocks/>
                </p:cNvSpPr>
                <p:nvPr/>
              </p:nvSpPr>
              <p:spPr bwMode="auto">
                <a:xfrm>
                  <a:off x="4426" y="2496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61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Rectangle 276"/>
                <p:cNvSpPr>
                  <a:spLocks noChangeArrowheads="1"/>
                </p:cNvSpPr>
                <p:nvPr/>
              </p:nvSpPr>
              <p:spPr bwMode="auto">
                <a:xfrm>
                  <a:off x="4426" y="2496"/>
                  <a:ext cx="3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77"/>
                <p:cNvSpPr>
                  <a:spLocks/>
                </p:cNvSpPr>
                <p:nvPr/>
              </p:nvSpPr>
              <p:spPr bwMode="auto">
                <a:xfrm>
                  <a:off x="4426" y="2547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3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78"/>
                <p:cNvSpPr>
                  <a:spLocks/>
                </p:cNvSpPr>
                <p:nvPr/>
              </p:nvSpPr>
              <p:spPr bwMode="auto">
                <a:xfrm>
                  <a:off x="4409" y="2486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Rectangle 279"/>
                <p:cNvSpPr>
                  <a:spLocks noChangeArrowheads="1"/>
                </p:cNvSpPr>
                <p:nvPr/>
              </p:nvSpPr>
              <p:spPr bwMode="auto">
                <a:xfrm>
                  <a:off x="4409" y="2486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80"/>
                <p:cNvSpPr>
                  <a:spLocks/>
                </p:cNvSpPr>
                <p:nvPr/>
              </p:nvSpPr>
              <p:spPr bwMode="auto">
                <a:xfrm>
                  <a:off x="4409" y="2537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81"/>
                <p:cNvSpPr>
                  <a:spLocks/>
                </p:cNvSpPr>
                <p:nvPr/>
              </p:nvSpPr>
              <p:spPr bwMode="auto">
                <a:xfrm>
                  <a:off x="4136" y="2320"/>
                  <a:ext cx="27" cy="37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7"/>
                    </a:cxn>
                    <a:cxn ang="0">
                      <a:pos x="0" y="20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7">
                      <a:moveTo>
                        <a:pt x="27" y="17"/>
                      </a:moveTo>
                      <a:lnTo>
                        <a:pt x="27" y="37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82"/>
                <p:cNvSpPr>
                  <a:spLocks/>
                </p:cNvSpPr>
                <p:nvPr/>
              </p:nvSpPr>
              <p:spPr bwMode="auto">
                <a:xfrm>
                  <a:off x="4159" y="2337"/>
                  <a:ext cx="4" cy="1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4" y="17"/>
                    </a:cxn>
                    <a:cxn ang="0">
                      <a:pos x="0" y="17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4" h="17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4" y="17"/>
                      </a:lnTo>
                      <a:lnTo>
                        <a:pt x="0" y="1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83"/>
                <p:cNvSpPr>
                  <a:spLocks/>
                </p:cNvSpPr>
                <p:nvPr/>
              </p:nvSpPr>
              <p:spPr bwMode="auto">
                <a:xfrm>
                  <a:off x="4132" y="2320"/>
                  <a:ext cx="31" cy="2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31" y="17"/>
                    </a:cxn>
                    <a:cxn ang="0">
                      <a:pos x="27" y="2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1" h="20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31" y="17"/>
                      </a:lnTo>
                      <a:lnTo>
                        <a:pt x="27" y="2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84"/>
                <p:cNvSpPr>
                  <a:spLocks/>
                </p:cNvSpPr>
                <p:nvPr/>
              </p:nvSpPr>
              <p:spPr bwMode="auto">
                <a:xfrm>
                  <a:off x="4132" y="2323"/>
                  <a:ext cx="27" cy="31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1"/>
                    </a:cxn>
                    <a:cxn ang="0">
                      <a:pos x="0" y="17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1">
                      <a:moveTo>
                        <a:pt x="27" y="17"/>
                      </a:moveTo>
                      <a:lnTo>
                        <a:pt x="27" y="31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85"/>
                <p:cNvSpPr>
                  <a:spLocks/>
                </p:cNvSpPr>
                <p:nvPr/>
              </p:nvSpPr>
              <p:spPr bwMode="auto">
                <a:xfrm>
                  <a:off x="4632" y="2161"/>
                  <a:ext cx="574" cy="410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4" y="0"/>
                    </a:cxn>
                    <a:cxn ang="0">
                      <a:pos x="574" y="78"/>
                    </a:cxn>
                    <a:cxn ang="0">
                      <a:pos x="0" y="410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574" h="410">
                      <a:moveTo>
                        <a:pt x="0" y="335"/>
                      </a:moveTo>
                      <a:lnTo>
                        <a:pt x="574" y="0"/>
                      </a:lnTo>
                      <a:lnTo>
                        <a:pt x="574" y="78"/>
                      </a:lnTo>
                      <a:lnTo>
                        <a:pt x="0" y="410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286"/>
                <p:cNvSpPr>
                  <a:spLocks/>
                </p:cNvSpPr>
                <p:nvPr/>
              </p:nvSpPr>
              <p:spPr bwMode="auto">
                <a:xfrm>
                  <a:off x="4132" y="1870"/>
                  <a:ext cx="1074" cy="626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1" y="0"/>
                    </a:cxn>
                    <a:cxn ang="0">
                      <a:pos x="1074" y="291"/>
                    </a:cxn>
                    <a:cxn ang="0">
                      <a:pos x="500" y="626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1074" h="626">
                      <a:moveTo>
                        <a:pt x="0" y="335"/>
                      </a:moveTo>
                      <a:lnTo>
                        <a:pt x="571" y="0"/>
                      </a:lnTo>
                      <a:lnTo>
                        <a:pt x="1074" y="291"/>
                      </a:lnTo>
                      <a:lnTo>
                        <a:pt x="500" y="626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287"/>
                <p:cNvSpPr>
                  <a:spLocks/>
                </p:cNvSpPr>
                <p:nvPr/>
              </p:nvSpPr>
              <p:spPr bwMode="auto">
                <a:xfrm>
                  <a:off x="4132" y="2205"/>
                  <a:ext cx="500" cy="366"/>
                </a:xfrm>
                <a:custGeom>
                  <a:avLst/>
                  <a:gdLst/>
                  <a:ahLst/>
                  <a:cxnLst>
                    <a:cxn ang="0">
                      <a:pos x="500" y="291"/>
                    </a:cxn>
                    <a:cxn ang="0">
                      <a:pos x="500" y="366"/>
                    </a:cxn>
                    <a:cxn ang="0">
                      <a:pos x="0" y="74"/>
                    </a:cxn>
                    <a:cxn ang="0">
                      <a:pos x="0" y="0"/>
                    </a:cxn>
                    <a:cxn ang="0">
                      <a:pos x="500" y="291"/>
                    </a:cxn>
                  </a:cxnLst>
                  <a:rect l="0" t="0" r="r" b="b"/>
                  <a:pathLst>
                    <a:path w="500" h="366">
                      <a:moveTo>
                        <a:pt x="500" y="291"/>
                      </a:moveTo>
                      <a:lnTo>
                        <a:pt x="500" y="366"/>
                      </a:lnTo>
                      <a:lnTo>
                        <a:pt x="0" y="74"/>
                      </a:lnTo>
                      <a:lnTo>
                        <a:pt x="0" y="0"/>
                      </a:lnTo>
                      <a:lnTo>
                        <a:pt x="500" y="2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88"/>
                <p:cNvSpPr>
                  <a:spLocks/>
                </p:cNvSpPr>
                <p:nvPr/>
              </p:nvSpPr>
              <p:spPr bwMode="auto">
                <a:xfrm>
                  <a:off x="4166" y="2239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0" y="0"/>
                    </a:cxn>
                    <a:cxn ang="0">
                      <a:pos x="169" y="95"/>
                    </a:cxn>
                    <a:cxn ang="0">
                      <a:pos x="169" y="122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69" h="122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169" y="95"/>
                      </a:lnTo>
                      <a:lnTo>
                        <a:pt x="169" y="122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Rectangle 289"/>
                <p:cNvSpPr>
                  <a:spLocks noChangeArrowheads="1"/>
                </p:cNvSpPr>
                <p:nvPr/>
              </p:nvSpPr>
              <p:spPr bwMode="auto">
                <a:xfrm>
                  <a:off x="4166" y="2239"/>
                  <a:ext cx="4" cy="23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90"/>
                <p:cNvSpPr>
                  <a:spLocks/>
                </p:cNvSpPr>
                <p:nvPr/>
              </p:nvSpPr>
              <p:spPr bwMode="auto">
                <a:xfrm>
                  <a:off x="4166" y="2262"/>
                  <a:ext cx="169" cy="99"/>
                </a:xfrm>
                <a:custGeom>
                  <a:avLst/>
                  <a:gdLst/>
                  <a:ahLst/>
                  <a:cxnLst>
                    <a:cxn ang="0">
                      <a:pos x="169" y="99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69" y="99"/>
                    </a:cxn>
                  </a:cxnLst>
                  <a:rect l="0" t="0" r="r" b="b"/>
                  <a:pathLst>
                    <a:path w="169" h="99">
                      <a:moveTo>
                        <a:pt x="169" y="99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69" y="9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291"/>
                <p:cNvSpPr>
                  <a:spLocks/>
                </p:cNvSpPr>
                <p:nvPr/>
              </p:nvSpPr>
              <p:spPr bwMode="auto">
                <a:xfrm>
                  <a:off x="4608" y="2493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10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10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292"/>
                <p:cNvSpPr>
                  <a:spLocks/>
                </p:cNvSpPr>
                <p:nvPr/>
              </p:nvSpPr>
              <p:spPr bwMode="auto">
                <a:xfrm>
                  <a:off x="4608" y="2493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293"/>
                <p:cNvSpPr>
                  <a:spLocks/>
                </p:cNvSpPr>
                <p:nvPr/>
              </p:nvSpPr>
              <p:spPr bwMode="auto">
                <a:xfrm>
                  <a:off x="4608" y="2547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94"/>
                <p:cNvSpPr>
                  <a:spLocks/>
                </p:cNvSpPr>
                <p:nvPr/>
              </p:nvSpPr>
              <p:spPr bwMode="auto">
                <a:xfrm>
                  <a:off x="4591" y="2483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6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95"/>
                <p:cNvSpPr>
                  <a:spLocks/>
                </p:cNvSpPr>
                <p:nvPr/>
              </p:nvSpPr>
              <p:spPr bwMode="auto">
                <a:xfrm>
                  <a:off x="4591" y="2483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96"/>
                <p:cNvSpPr>
                  <a:spLocks/>
                </p:cNvSpPr>
                <p:nvPr/>
              </p:nvSpPr>
              <p:spPr bwMode="auto">
                <a:xfrm>
                  <a:off x="4591" y="2537"/>
                  <a:ext cx="11" cy="7"/>
                </a:xfrm>
                <a:custGeom>
                  <a:avLst/>
                  <a:gdLst/>
                  <a:ahLst/>
                  <a:cxnLst>
                    <a:cxn ang="0">
                      <a:pos x="11" y="7"/>
                    </a:cxn>
                    <a:cxn ang="0">
                      <a:pos x="11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1" y="7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lnTo>
                        <a:pt x="11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297"/>
                <p:cNvSpPr>
                  <a:spLocks/>
                </p:cNvSpPr>
                <p:nvPr/>
              </p:nvSpPr>
              <p:spPr bwMode="auto">
                <a:xfrm>
                  <a:off x="4571" y="2472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298"/>
                <p:cNvSpPr>
                  <a:spLocks/>
                </p:cNvSpPr>
                <p:nvPr/>
              </p:nvSpPr>
              <p:spPr bwMode="auto">
                <a:xfrm>
                  <a:off x="4571" y="2472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299"/>
                <p:cNvSpPr>
                  <a:spLocks/>
                </p:cNvSpPr>
                <p:nvPr/>
              </p:nvSpPr>
              <p:spPr bwMode="auto">
                <a:xfrm>
                  <a:off x="4571" y="252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00"/>
                <p:cNvSpPr>
                  <a:spLocks/>
                </p:cNvSpPr>
                <p:nvPr/>
              </p:nvSpPr>
              <p:spPr bwMode="auto">
                <a:xfrm>
                  <a:off x="4554" y="2462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01"/>
                <p:cNvSpPr>
                  <a:spLocks/>
                </p:cNvSpPr>
                <p:nvPr/>
              </p:nvSpPr>
              <p:spPr bwMode="auto">
                <a:xfrm>
                  <a:off x="4554" y="2462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02"/>
                <p:cNvSpPr>
                  <a:spLocks/>
                </p:cNvSpPr>
                <p:nvPr/>
              </p:nvSpPr>
              <p:spPr bwMode="auto">
                <a:xfrm>
                  <a:off x="4554" y="2513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303"/>
                <p:cNvSpPr>
                  <a:spLocks/>
                </p:cNvSpPr>
                <p:nvPr/>
              </p:nvSpPr>
              <p:spPr bwMode="auto">
                <a:xfrm>
                  <a:off x="4537" y="2452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304"/>
                <p:cNvSpPr>
                  <a:spLocks/>
                </p:cNvSpPr>
                <p:nvPr/>
              </p:nvSpPr>
              <p:spPr bwMode="auto">
                <a:xfrm>
                  <a:off x="4537" y="2452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0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305"/>
                <p:cNvSpPr>
                  <a:spLocks/>
                </p:cNvSpPr>
                <p:nvPr/>
              </p:nvSpPr>
              <p:spPr bwMode="auto">
                <a:xfrm>
                  <a:off x="4537" y="2503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7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06"/>
                <p:cNvSpPr>
                  <a:spLocks/>
                </p:cNvSpPr>
                <p:nvPr/>
              </p:nvSpPr>
              <p:spPr bwMode="auto">
                <a:xfrm>
                  <a:off x="4517" y="2442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307"/>
                <p:cNvSpPr>
                  <a:spLocks/>
                </p:cNvSpPr>
                <p:nvPr/>
              </p:nvSpPr>
              <p:spPr bwMode="auto">
                <a:xfrm>
                  <a:off x="4517" y="2442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308"/>
                <p:cNvSpPr>
                  <a:spLocks/>
                </p:cNvSpPr>
                <p:nvPr/>
              </p:nvSpPr>
              <p:spPr bwMode="auto">
                <a:xfrm>
                  <a:off x="4517" y="249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6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309"/>
                <p:cNvSpPr>
                  <a:spLocks/>
                </p:cNvSpPr>
                <p:nvPr/>
              </p:nvSpPr>
              <p:spPr bwMode="auto">
                <a:xfrm>
                  <a:off x="4500" y="2432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310"/>
                <p:cNvSpPr>
                  <a:spLocks/>
                </p:cNvSpPr>
                <p:nvPr/>
              </p:nvSpPr>
              <p:spPr bwMode="auto">
                <a:xfrm>
                  <a:off x="4500" y="2432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311"/>
                <p:cNvSpPr>
                  <a:spLocks/>
                </p:cNvSpPr>
                <p:nvPr/>
              </p:nvSpPr>
              <p:spPr bwMode="auto">
                <a:xfrm>
                  <a:off x="4500" y="2483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312"/>
                <p:cNvSpPr>
                  <a:spLocks/>
                </p:cNvSpPr>
                <p:nvPr/>
              </p:nvSpPr>
              <p:spPr bwMode="auto">
                <a:xfrm>
                  <a:off x="4480" y="2422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0" y="0"/>
                    </a:cxn>
                    <a:cxn ang="0">
                      <a:pos x="14" y="6"/>
                    </a:cxn>
                    <a:cxn ang="0">
                      <a:pos x="14" y="61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4" h="61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14" y="6"/>
                      </a:lnTo>
                      <a:lnTo>
                        <a:pt x="14" y="61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Rectangle 313"/>
                <p:cNvSpPr>
                  <a:spLocks noChangeArrowheads="1"/>
                </p:cNvSpPr>
                <p:nvPr/>
              </p:nvSpPr>
              <p:spPr bwMode="auto">
                <a:xfrm>
                  <a:off x="4480" y="2422"/>
                  <a:ext cx="3" cy="5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14"/>
                <p:cNvSpPr>
                  <a:spLocks/>
                </p:cNvSpPr>
                <p:nvPr/>
              </p:nvSpPr>
              <p:spPr bwMode="auto">
                <a:xfrm>
                  <a:off x="4480" y="2472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14" y="4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" h="11">
                      <a:moveTo>
                        <a:pt x="14" y="11"/>
                      </a:moveTo>
                      <a:lnTo>
                        <a:pt x="14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15"/>
                <p:cNvSpPr>
                  <a:spLocks/>
                </p:cNvSpPr>
                <p:nvPr/>
              </p:nvSpPr>
              <p:spPr bwMode="auto">
                <a:xfrm>
                  <a:off x="4463" y="2411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Rectangle 316"/>
                <p:cNvSpPr>
                  <a:spLocks noChangeArrowheads="1"/>
                </p:cNvSpPr>
                <p:nvPr/>
              </p:nvSpPr>
              <p:spPr bwMode="auto">
                <a:xfrm>
                  <a:off x="4463" y="2411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317"/>
                <p:cNvSpPr>
                  <a:spLocks/>
                </p:cNvSpPr>
                <p:nvPr/>
              </p:nvSpPr>
              <p:spPr bwMode="auto">
                <a:xfrm>
                  <a:off x="4463" y="2462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318"/>
                <p:cNvSpPr>
                  <a:spLocks/>
                </p:cNvSpPr>
                <p:nvPr/>
              </p:nvSpPr>
              <p:spPr bwMode="auto">
                <a:xfrm>
                  <a:off x="4446" y="2398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10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10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319"/>
                <p:cNvSpPr>
                  <a:spLocks/>
                </p:cNvSpPr>
                <p:nvPr/>
              </p:nvSpPr>
              <p:spPr bwMode="auto">
                <a:xfrm>
                  <a:off x="4446" y="2398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320"/>
                <p:cNvSpPr>
                  <a:spLocks/>
                </p:cNvSpPr>
                <p:nvPr/>
              </p:nvSpPr>
              <p:spPr bwMode="auto">
                <a:xfrm>
                  <a:off x="4446" y="2452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321"/>
                <p:cNvSpPr>
                  <a:spLocks/>
                </p:cNvSpPr>
                <p:nvPr/>
              </p:nvSpPr>
              <p:spPr bwMode="auto">
                <a:xfrm>
                  <a:off x="4426" y="2388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322"/>
                <p:cNvSpPr>
                  <a:spLocks/>
                </p:cNvSpPr>
                <p:nvPr/>
              </p:nvSpPr>
              <p:spPr bwMode="auto">
                <a:xfrm>
                  <a:off x="4426" y="2388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4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4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323"/>
                <p:cNvSpPr>
                  <a:spLocks/>
                </p:cNvSpPr>
                <p:nvPr/>
              </p:nvSpPr>
              <p:spPr bwMode="auto">
                <a:xfrm>
                  <a:off x="4426" y="2442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3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324"/>
                <p:cNvSpPr>
                  <a:spLocks/>
                </p:cNvSpPr>
                <p:nvPr/>
              </p:nvSpPr>
              <p:spPr bwMode="auto">
                <a:xfrm>
                  <a:off x="4409" y="2378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325"/>
                <p:cNvSpPr>
                  <a:spLocks/>
                </p:cNvSpPr>
                <p:nvPr/>
              </p:nvSpPr>
              <p:spPr bwMode="auto">
                <a:xfrm>
                  <a:off x="4409" y="2378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326"/>
                <p:cNvSpPr>
                  <a:spLocks/>
                </p:cNvSpPr>
                <p:nvPr/>
              </p:nvSpPr>
              <p:spPr bwMode="auto">
                <a:xfrm>
                  <a:off x="4409" y="2428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10" y="11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1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327"/>
                <p:cNvSpPr>
                  <a:spLocks/>
                </p:cNvSpPr>
                <p:nvPr/>
              </p:nvSpPr>
              <p:spPr bwMode="auto">
                <a:xfrm>
                  <a:off x="4136" y="2212"/>
                  <a:ext cx="27" cy="37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7"/>
                    </a:cxn>
                    <a:cxn ang="0">
                      <a:pos x="0" y="20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7">
                      <a:moveTo>
                        <a:pt x="27" y="17"/>
                      </a:moveTo>
                      <a:lnTo>
                        <a:pt x="27" y="37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328"/>
                <p:cNvSpPr>
                  <a:spLocks/>
                </p:cNvSpPr>
                <p:nvPr/>
              </p:nvSpPr>
              <p:spPr bwMode="auto">
                <a:xfrm>
                  <a:off x="4159" y="2232"/>
                  <a:ext cx="4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4" y="13"/>
                    </a:cxn>
                    <a:cxn ang="0">
                      <a:pos x="0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17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13"/>
                      </a:lnTo>
                      <a:lnTo>
                        <a:pt x="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29"/>
                <p:cNvSpPr>
                  <a:spLocks/>
                </p:cNvSpPr>
                <p:nvPr/>
              </p:nvSpPr>
              <p:spPr bwMode="auto">
                <a:xfrm>
                  <a:off x="4132" y="2215"/>
                  <a:ext cx="31" cy="1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31" y="17"/>
                    </a:cxn>
                    <a:cxn ang="0">
                      <a:pos x="27" y="17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1" h="17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31" y="17"/>
                      </a:lnTo>
                      <a:lnTo>
                        <a:pt x="27" y="1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30"/>
                <p:cNvSpPr>
                  <a:spLocks/>
                </p:cNvSpPr>
                <p:nvPr/>
              </p:nvSpPr>
              <p:spPr bwMode="auto">
                <a:xfrm>
                  <a:off x="4132" y="2218"/>
                  <a:ext cx="27" cy="31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31"/>
                    </a:cxn>
                    <a:cxn ang="0">
                      <a:pos x="0" y="17"/>
                    </a:cxn>
                    <a:cxn ang="0">
                      <a:pos x="0" y="0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31">
                      <a:moveTo>
                        <a:pt x="27" y="14"/>
                      </a:moveTo>
                      <a:lnTo>
                        <a:pt x="27" y="31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31"/>
                <p:cNvSpPr>
                  <a:spLocks/>
                </p:cNvSpPr>
                <p:nvPr/>
              </p:nvSpPr>
              <p:spPr bwMode="auto">
                <a:xfrm>
                  <a:off x="4632" y="2056"/>
                  <a:ext cx="574" cy="410"/>
                </a:xfrm>
                <a:custGeom>
                  <a:avLst/>
                  <a:gdLst/>
                  <a:ahLst/>
                  <a:cxnLst>
                    <a:cxn ang="0">
                      <a:pos x="0" y="332"/>
                    </a:cxn>
                    <a:cxn ang="0">
                      <a:pos x="574" y="0"/>
                    </a:cxn>
                    <a:cxn ang="0">
                      <a:pos x="574" y="74"/>
                    </a:cxn>
                    <a:cxn ang="0">
                      <a:pos x="0" y="410"/>
                    </a:cxn>
                    <a:cxn ang="0">
                      <a:pos x="0" y="332"/>
                    </a:cxn>
                  </a:cxnLst>
                  <a:rect l="0" t="0" r="r" b="b"/>
                  <a:pathLst>
                    <a:path w="574" h="410">
                      <a:moveTo>
                        <a:pt x="0" y="332"/>
                      </a:moveTo>
                      <a:lnTo>
                        <a:pt x="574" y="0"/>
                      </a:lnTo>
                      <a:lnTo>
                        <a:pt x="574" y="74"/>
                      </a:lnTo>
                      <a:lnTo>
                        <a:pt x="0" y="410"/>
                      </a:lnTo>
                      <a:lnTo>
                        <a:pt x="0" y="3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332"/>
                <p:cNvSpPr>
                  <a:spLocks/>
                </p:cNvSpPr>
                <p:nvPr/>
              </p:nvSpPr>
              <p:spPr bwMode="auto">
                <a:xfrm>
                  <a:off x="4132" y="1765"/>
                  <a:ext cx="1074" cy="623"/>
                </a:xfrm>
                <a:custGeom>
                  <a:avLst/>
                  <a:gdLst/>
                  <a:ahLst/>
                  <a:cxnLst>
                    <a:cxn ang="0">
                      <a:pos x="0" y="331"/>
                    </a:cxn>
                    <a:cxn ang="0">
                      <a:pos x="571" y="0"/>
                    </a:cxn>
                    <a:cxn ang="0">
                      <a:pos x="1074" y="291"/>
                    </a:cxn>
                    <a:cxn ang="0">
                      <a:pos x="500" y="623"/>
                    </a:cxn>
                    <a:cxn ang="0">
                      <a:pos x="0" y="331"/>
                    </a:cxn>
                  </a:cxnLst>
                  <a:rect l="0" t="0" r="r" b="b"/>
                  <a:pathLst>
                    <a:path w="1074" h="623">
                      <a:moveTo>
                        <a:pt x="0" y="331"/>
                      </a:moveTo>
                      <a:lnTo>
                        <a:pt x="571" y="0"/>
                      </a:lnTo>
                      <a:lnTo>
                        <a:pt x="1074" y="291"/>
                      </a:lnTo>
                      <a:lnTo>
                        <a:pt x="500" y="623"/>
                      </a:lnTo>
                      <a:lnTo>
                        <a:pt x="0" y="33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333"/>
                <p:cNvSpPr>
                  <a:spLocks/>
                </p:cNvSpPr>
                <p:nvPr/>
              </p:nvSpPr>
              <p:spPr bwMode="auto">
                <a:xfrm>
                  <a:off x="4132" y="2096"/>
                  <a:ext cx="500" cy="370"/>
                </a:xfrm>
                <a:custGeom>
                  <a:avLst/>
                  <a:gdLst/>
                  <a:ahLst/>
                  <a:cxnLst>
                    <a:cxn ang="0">
                      <a:pos x="500" y="292"/>
                    </a:cxn>
                    <a:cxn ang="0">
                      <a:pos x="500" y="370"/>
                    </a:cxn>
                    <a:cxn ang="0">
                      <a:pos x="0" y="78"/>
                    </a:cxn>
                    <a:cxn ang="0">
                      <a:pos x="0" y="0"/>
                    </a:cxn>
                    <a:cxn ang="0">
                      <a:pos x="500" y="292"/>
                    </a:cxn>
                  </a:cxnLst>
                  <a:rect l="0" t="0" r="r" b="b"/>
                  <a:pathLst>
                    <a:path w="500" h="370">
                      <a:moveTo>
                        <a:pt x="500" y="292"/>
                      </a:moveTo>
                      <a:lnTo>
                        <a:pt x="500" y="370"/>
                      </a:ln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500" y="29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334"/>
                <p:cNvSpPr>
                  <a:spLocks/>
                </p:cNvSpPr>
                <p:nvPr/>
              </p:nvSpPr>
              <p:spPr bwMode="auto">
                <a:xfrm>
                  <a:off x="4166" y="213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0" y="0"/>
                    </a:cxn>
                    <a:cxn ang="0">
                      <a:pos x="169" y="95"/>
                    </a:cxn>
                    <a:cxn ang="0">
                      <a:pos x="169" y="122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69" h="122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169" y="95"/>
                      </a:lnTo>
                      <a:lnTo>
                        <a:pt x="169" y="122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335"/>
                <p:cNvSpPr>
                  <a:spLocks/>
                </p:cNvSpPr>
                <p:nvPr/>
              </p:nvSpPr>
              <p:spPr bwMode="auto">
                <a:xfrm>
                  <a:off x="4166" y="2134"/>
                  <a:ext cx="4" cy="23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4" y="2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4" h="23">
                      <a:moveTo>
                        <a:pt x="0" y="23"/>
                      </a:moveTo>
                      <a:lnTo>
                        <a:pt x="4" y="2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336"/>
                <p:cNvSpPr>
                  <a:spLocks/>
                </p:cNvSpPr>
                <p:nvPr/>
              </p:nvSpPr>
              <p:spPr bwMode="auto">
                <a:xfrm>
                  <a:off x="4166" y="2154"/>
                  <a:ext cx="169" cy="102"/>
                </a:xfrm>
                <a:custGeom>
                  <a:avLst/>
                  <a:gdLst/>
                  <a:ahLst/>
                  <a:cxnLst>
                    <a:cxn ang="0">
                      <a:pos x="169" y="102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69" y="102"/>
                    </a:cxn>
                  </a:cxnLst>
                  <a:rect l="0" t="0" r="r" b="b"/>
                  <a:pathLst>
                    <a:path w="169" h="102">
                      <a:moveTo>
                        <a:pt x="169" y="102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69" y="10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337"/>
                <p:cNvSpPr>
                  <a:spLocks/>
                </p:cNvSpPr>
                <p:nvPr/>
              </p:nvSpPr>
              <p:spPr bwMode="auto">
                <a:xfrm>
                  <a:off x="4608" y="2388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38"/>
                <p:cNvSpPr>
                  <a:spLocks/>
                </p:cNvSpPr>
                <p:nvPr/>
              </p:nvSpPr>
              <p:spPr bwMode="auto">
                <a:xfrm>
                  <a:off x="4608" y="2388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39"/>
                <p:cNvSpPr>
                  <a:spLocks/>
                </p:cNvSpPr>
                <p:nvPr/>
              </p:nvSpPr>
              <p:spPr bwMode="auto">
                <a:xfrm>
                  <a:off x="4608" y="2439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6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340"/>
                <p:cNvSpPr>
                  <a:spLocks/>
                </p:cNvSpPr>
                <p:nvPr/>
              </p:nvSpPr>
              <p:spPr bwMode="auto">
                <a:xfrm>
                  <a:off x="4591" y="2378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6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341"/>
                <p:cNvSpPr>
                  <a:spLocks/>
                </p:cNvSpPr>
                <p:nvPr/>
              </p:nvSpPr>
              <p:spPr bwMode="auto">
                <a:xfrm>
                  <a:off x="4591" y="2378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342"/>
                <p:cNvSpPr>
                  <a:spLocks/>
                </p:cNvSpPr>
                <p:nvPr/>
              </p:nvSpPr>
              <p:spPr bwMode="auto">
                <a:xfrm>
                  <a:off x="4591" y="2428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11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11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343"/>
                <p:cNvSpPr>
                  <a:spLocks/>
                </p:cNvSpPr>
                <p:nvPr/>
              </p:nvSpPr>
              <p:spPr bwMode="auto">
                <a:xfrm>
                  <a:off x="4571" y="2367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344"/>
                <p:cNvSpPr>
                  <a:spLocks/>
                </p:cNvSpPr>
                <p:nvPr/>
              </p:nvSpPr>
              <p:spPr bwMode="auto">
                <a:xfrm>
                  <a:off x="4571" y="2367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345"/>
                <p:cNvSpPr>
                  <a:spLocks/>
                </p:cNvSpPr>
                <p:nvPr/>
              </p:nvSpPr>
              <p:spPr bwMode="auto">
                <a:xfrm>
                  <a:off x="4571" y="2418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346"/>
                <p:cNvSpPr>
                  <a:spLocks/>
                </p:cNvSpPr>
                <p:nvPr/>
              </p:nvSpPr>
              <p:spPr bwMode="auto">
                <a:xfrm>
                  <a:off x="4554" y="2357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347"/>
                <p:cNvSpPr>
                  <a:spLocks/>
                </p:cNvSpPr>
                <p:nvPr/>
              </p:nvSpPr>
              <p:spPr bwMode="auto">
                <a:xfrm>
                  <a:off x="4554" y="2357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348"/>
                <p:cNvSpPr>
                  <a:spLocks/>
                </p:cNvSpPr>
                <p:nvPr/>
              </p:nvSpPr>
              <p:spPr bwMode="auto">
                <a:xfrm>
                  <a:off x="4554" y="2408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349"/>
                <p:cNvSpPr>
                  <a:spLocks/>
                </p:cNvSpPr>
                <p:nvPr/>
              </p:nvSpPr>
              <p:spPr bwMode="auto">
                <a:xfrm>
                  <a:off x="4537" y="2347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1" h="61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350"/>
                <p:cNvSpPr>
                  <a:spLocks/>
                </p:cNvSpPr>
                <p:nvPr/>
              </p:nvSpPr>
              <p:spPr bwMode="auto">
                <a:xfrm>
                  <a:off x="4537" y="2347"/>
                  <a:ext cx="4" cy="5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4" h="51">
                      <a:moveTo>
                        <a:pt x="0" y="51"/>
                      </a:moveTo>
                      <a:lnTo>
                        <a:pt x="0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351"/>
                <p:cNvSpPr>
                  <a:spLocks/>
                </p:cNvSpPr>
                <p:nvPr/>
              </p:nvSpPr>
              <p:spPr bwMode="auto">
                <a:xfrm>
                  <a:off x="4537" y="2398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352"/>
                <p:cNvSpPr>
                  <a:spLocks/>
                </p:cNvSpPr>
                <p:nvPr/>
              </p:nvSpPr>
              <p:spPr bwMode="auto">
                <a:xfrm>
                  <a:off x="4517" y="2337"/>
                  <a:ext cx="14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Rectangle 353"/>
                <p:cNvSpPr>
                  <a:spLocks noChangeArrowheads="1"/>
                </p:cNvSpPr>
                <p:nvPr/>
              </p:nvSpPr>
              <p:spPr bwMode="auto">
                <a:xfrm>
                  <a:off x="4517" y="2337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354"/>
                <p:cNvSpPr>
                  <a:spLocks/>
                </p:cNvSpPr>
                <p:nvPr/>
              </p:nvSpPr>
              <p:spPr bwMode="auto">
                <a:xfrm>
                  <a:off x="4517" y="2388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355"/>
                <p:cNvSpPr>
                  <a:spLocks/>
                </p:cNvSpPr>
                <p:nvPr/>
              </p:nvSpPr>
              <p:spPr bwMode="auto">
                <a:xfrm>
                  <a:off x="4500" y="2323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0" y="11"/>
                    </a:cxn>
                    <a:cxn ang="0">
                      <a:pos x="10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0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0" y="11"/>
                      </a:lnTo>
                      <a:lnTo>
                        <a:pt x="10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356"/>
                <p:cNvSpPr>
                  <a:spLocks/>
                </p:cNvSpPr>
                <p:nvPr/>
              </p:nvSpPr>
              <p:spPr bwMode="auto">
                <a:xfrm>
                  <a:off x="4500" y="2323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5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5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357"/>
                <p:cNvSpPr>
                  <a:spLocks/>
                </p:cNvSpPr>
                <p:nvPr/>
              </p:nvSpPr>
              <p:spPr bwMode="auto">
                <a:xfrm>
                  <a:off x="4500" y="2378"/>
                  <a:ext cx="10" cy="6"/>
                </a:xfrm>
                <a:custGeom>
                  <a:avLst/>
                  <a:gdLst/>
                  <a:ahLst/>
                  <a:cxnLst>
                    <a:cxn ang="0">
                      <a:pos x="10" y="6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6"/>
                    </a:cxn>
                  </a:cxnLst>
                  <a:rect l="0" t="0" r="r" b="b"/>
                  <a:pathLst>
                    <a:path w="10" h="6">
                      <a:moveTo>
                        <a:pt x="10" y="6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358"/>
                <p:cNvSpPr>
                  <a:spLocks/>
                </p:cNvSpPr>
                <p:nvPr/>
              </p:nvSpPr>
              <p:spPr bwMode="auto">
                <a:xfrm>
                  <a:off x="4480" y="2313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359"/>
                <p:cNvSpPr>
                  <a:spLocks/>
                </p:cNvSpPr>
                <p:nvPr/>
              </p:nvSpPr>
              <p:spPr bwMode="auto">
                <a:xfrm>
                  <a:off x="4480" y="2313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4"/>
                    </a:cxn>
                    <a:cxn ang="0">
                      <a:pos x="3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4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360"/>
                <p:cNvSpPr>
                  <a:spLocks/>
                </p:cNvSpPr>
                <p:nvPr/>
              </p:nvSpPr>
              <p:spPr bwMode="auto">
                <a:xfrm>
                  <a:off x="4480" y="2367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361"/>
                <p:cNvSpPr>
                  <a:spLocks/>
                </p:cNvSpPr>
                <p:nvPr/>
              </p:nvSpPr>
              <p:spPr bwMode="auto">
                <a:xfrm>
                  <a:off x="4463" y="2303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362"/>
                <p:cNvSpPr>
                  <a:spLocks/>
                </p:cNvSpPr>
                <p:nvPr/>
              </p:nvSpPr>
              <p:spPr bwMode="auto">
                <a:xfrm>
                  <a:off x="4463" y="2303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363"/>
                <p:cNvSpPr>
                  <a:spLocks/>
                </p:cNvSpPr>
                <p:nvPr/>
              </p:nvSpPr>
              <p:spPr bwMode="auto">
                <a:xfrm>
                  <a:off x="4463" y="2354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364"/>
                <p:cNvSpPr>
                  <a:spLocks/>
                </p:cNvSpPr>
                <p:nvPr/>
              </p:nvSpPr>
              <p:spPr bwMode="auto">
                <a:xfrm>
                  <a:off x="4446" y="2293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365"/>
                <p:cNvSpPr>
                  <a:spLocks/>
                </p:cNvSpPr>
                <p:nvPr/>
              </p:nvSpPr>
              <p:spPr bwMode="auto">
                <a:xfrm>
                  <a:off x="4446" y="2293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366"/>
                <p:cNvSpPr>
                  <a:spLocks/>
                </p:cNvSpPr>
                <p:nvPr/>
              </p:nvSpPr>
              <p:spPr bwMode="auto">
                <a:xfrm>
                  <a:off x="4446" y="2344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6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6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367"/>
                <p:cNvSpPr>
                  <a:spLocks/>
                </p:cNvSpPr>
                <p:nvPr/>
              </p:nvSpPr>
              <p:spPr bwMode="auto">
                <a:xfrm>
                  <a:off x="4426" y="2283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368"/>
                <p:cNvSpPr>
                  <a:spLocks/>
                </p:cNvSpPr>
                <p:nvPr/>
              </p:nvSpPr>
              <p:spPr bwMode="auto">
                <a:xfrm>
                  <a:off x="4426" y="2283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1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1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369"/>
                <p:cNvSpPr>
                  <a:spLocks/>
                </p:cNvSpPr>
                <p:nvPr/>
              </p:nvSpPr>
              <p:spPr bwMode="auto">
                <a:xfrm>
                  <a:off x="4426" y="2334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6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6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370"/>
                <p:cNvSpPr>
                  <a:spLocks/>
                </p:cNvSpPr>
                <p:nvPr/>
              </p:nvSpPr>
              <p:spPr bwMode="auto">
                <a:xfrm>
                  <a:off x="4409" y="2273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371"/>
                <p:cNvSpPr>
                  <a:spLocks/>
                </p:cNvSpPr>
                <p:nvPr/>
              </p:nvSpPr>
              <p:spPr bwMode="auto">
                <a:xfrm>
                  <a:off x="4409" y="2273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372"/>
                <p:cNvSpPr>
                  <a:spLocks/>
                </p:cNvSpPr>
                <p:nvPr/>
              </p:nvSpPr>
              <p:spPr bwMode="auto">
                <a:xfrm>
                  <a:off x="4409" y="2323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10" y="11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1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373"/>
                <p:cNvSpPr>
                  <a:spLocks/>
                </p:cNvSpPr>
                <p:nvPr/>
              </p:nvSpPr>
              <p:spPr bwMode="auto">
                <a:xfrm>
                  <a:off x="4136" y="2107"/>
                  <a:ext cx="27" cy="37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7"/>
                    </a:cxn>
                    <a:cxn ang="0">
                      <a:pos x="0" y="20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7">
                      <a:moveTo>
                        <a:pt x="27" y="17"/>
                      </a:moveTo>
                      <a:lnTo>
                        <a:pt x="27" y="37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374"/>
                <p:cNvSpPr>
                  <a:spLocks/>
                </p:cNvSpPr>
                <p:nvPr/>
              </p:nvSpPr>
              <p:spPr bwMode="auto">
                <a:xfrm>
                  <a:off x="4159" y="2124"/>
                  <a:ext cx="4" cy="2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4" y="16"/>
                    </a:cxn>
                    <a:cxn ang="0">
                      <a:pos x="0" y="2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4" h="20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4" y="16"/>
                      </a:lnTo>
                      <a:lnTo>
                        <a:pt x="0" y="2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375"/>
                <p:cNvSpPr>
                  <a:spLocks/>
                </p:cNvSpPr>
                <p:nvPr/>
              </p:nvSpPr>
              <p:spPr bwMode="auto">
                <a:xfrm>
                  <a:off x="4132" y="2110"/>
                  <a:ext cx="31" cy="1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31" y="14"/>
                    </a:cxn>
                    <a:cxn ang="0">
                      <a:pos x="27" y="17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1" h="17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31" y="14"/>
                      </a:lnTo>
                      <a:lnTo>
                        <a:pt x="27" y="1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376"/>
                <p:cNvSpPr>
                  <a:spLocks/>
                </p:cNvSpPr>
                <p:nvPr/>
              </p:nvSpPr>
              <p:spPr bwMode="auto">
                <a:xfrm>
                  <a:off x="4132" y="2113"/>
                  <a:ext cx="27" cy="31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31"/>
                    </a:cxn>
                    <a:cxn ang="0">
                      <a:pos x="0" y="14"/>
                    </a:cxn>
                    <a:cxn ang="0">
                      <a:pos x="0" y="0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31">
                      <a:moveTo>
                        <a:pt x="27" y="14"/>
                      </a:moveTo>
                      <a:lnTo>
                        <a:pt x="27" y="31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77"/>
                <p:cNvSpPr>
                  <a:spLocks/>
                </p:cNvSpPr>
                <p:nvPr/>
              </p:nvSpPr>
              <p:spPr bwMode="auto">
                <a:xfrm>
                  <a:off x="4632" y="1947"/>
                  <a:ext cx="574" cy="410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74" y="0"/>
                    </a:cxn>
                    <a:cxn ang="0">
                      <a:pos x="574" y="78"/>
                    </a:cxn>
                    <a:cxn ang="0">
                      <a:pos x="0" y="410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574" h="410">
                      <a:moveTo>
                        <a:pt x="0" y="336"/>
                      </a:moveTo>
                      <a:lnTo>
                        <a:pt x="574" y="0"/>
                      </a:lnTo>
                      <a:lnTo>
                        <a:pt x="574" y="78"/>
                      </a:lnTo>
                      <a:lnTo>
                        <a:pt x="0" y="410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8"/>
                <p:cNvSpPr>
                  <a:spLocks/>
                </p:cNvSpPr>
                <p:nvPr/>
              </p:nvSpPr>
              <p:spPr bwMode="auto">
                <a:xfrm>
                  <a:off x="4132" y="1656"/>
                  <a:ext cx="1074" cy="627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1" y="0"/>
                    </a:cxn>
                    <a:cxn ang="0">
                      <a:pos x="1074" y="291"/>
                    </a:cxn>
                    <a:cxn ang="0">
                      <a:pos x="500" y="627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1074" h="627">
                      <a:moveTo>
                        <a:pt x="0" y="335"/>
                      </a:moveTo>
                      <a:lnTo>
                        <a:pt x="571" y="0"/>
                      </a:lnTo>
                      <a:lnTo>
                        <a:pt x="1074" y="291"/>
                      </a:lnTo>
                      <a:lnTo>
                        <a:pt x="500" y="627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379"/>
                <p:cNvSpPr>
                  <a:spLocks/>
                </p:cNvSpPr>
                <p:nvPr/>
              </p:nvSpPr>
              <p:spPr bwMode="auto">
                <a:xfrm>
                  <a:off x="4132" y="1991"/>
                  <a:ext cx="500" cy="366"/>
                </a:xfrm>
                <a:custGeom>
                  <a:avLst/>
                  <a:gdLst/>
                  <a:ahLst/>
                  <a:cxnLst>
                    <a:cxn ang="0">
                      <a:pos x="500" y="292"/>
                    </a:cxn>
                    <a:cxn ang="0">
                      <a:pos x="500" y="366"/>
                    </a:cxn>
                    <a:cxn ang="0">
                      <a:pos x="0" y="78"/>
                    </a:cxn>
                    <a:cxn ang="0">
                      <a:pos x="0" y="0"/>
                    </a:cxn>
                    <a:cxn ang="0">
                      <a:pos x="500" y="292"/>
                    </a:cxn>
                  </a:cxnLst>
                  <a:rect l="0" t="0" r="r" b="b"/>
                  <a:pathLst>
                    <a:path w="500" h="366">
                      <a:moveTo>
                        <a:pt x="500" y="292"/>
                      </a:moveTo>
                      <a:lnTo>
                        <a:pt x="500" y="366"/>
                      </a:ln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500" y="29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380"/>
                <p:cNvSpPr>
                  <a:spLocks/>
                </p:cNvSpPr>
                <p:nvPr/>
              </p:nvSpPr>
              <p:spPr bwMode="auto">
                <a:xfrm>
                  <a:off x="4166" y="202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0" y="0"/>
                    </a:cxn>
                    <a:cxn ang="0">
                      <a:pos x="169" y="99"/>
                    </a:cxn>
                    <a:cxn ang="0">
                      <a:pos x="169" y="122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69" h="122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169" y="99"/>
                      </a:lnTo>
                      <a:lnTo>
                        <a:pt x="169" y="122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381"/>
                <p:cNvSpPr>
                  <a:spLocks/>
                </p:cNvSpPr>
                <p:nvPr/>
              </p:nvSpPr>
              <p:spPr bwMode="auto">
                <a:xfrm>
                  <a:off x="4166" y="2025"/>
                  <a:ext cx="4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4" y="24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4" h="27">
                      <a:moveTo>
                        <a:pt x="0" y="27"/>
                      </a:moveTo>
                      <a:lnTo>
                        <a:pt x="4" y="24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Freeform 382"/>
                <p:cNvSpPr>
                  <a:spLocks/>
                </p:cNvSpPr>
                <p:nvPr/>
              </p:nvSpPr>
              <p:spPr bwMode="auto">
                <a:xfrm>
                  <a:off x="4166" y="2049"/>
                  <a:ext cx="169" cy="98"/>
                </a:xfrm>
                <a:custGeom>
                  <a:avLst/>
                  <a:gdLst/>
                  <a:ahLst/>
                  <a:cxnLst>
                    <a:cxn ang="0">
                      <a:pos x="169" y="98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69" y="98"/>
                    </a:cxn>
                  </a:cxnLst>
                  <a:rect l="0" t="0" r="r" b="b"/>
                  <a:pathLst>
                    <a:path w="169" h="98">
                      <a:moveTo>
                        <a:pt x="169" y="98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69" y="9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383"/>
                <p:cNvSpPr>
                  <a:spLocks/>
                </p:cNvSpPr>
                <p:nvPr/>
              </p:nvSpPr>
              <p:spPr bwMode="auto">
                <a:xfrm>
                  <a:off x="4608" y="2283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384"/>
                <p:cNvSpPr>
                  <a:spLocks/>
                </p:cNvSpPr>
                <p:nvPr/>
              </p:nvSpPr>
              <p:spPr bwMode="auto">
                <a:xfrm>
                  <a:off x="4608" y="2283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385"/>
                <p:cNvSpPr>
                  <a:spLocks/>
                </p:cNvSpPr>
                <p:nvPr/>
              </p:nvSpPr>
              <p:spPr bwMode="auto">
                <a:xfrm>
                  <a:off x="4608" y="2334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Freeform 386"/>
                <p:cNvSpPr>
                  <a:spLocks/>
                </p:cNvSpPr>
                <p:nvPr/>
              </p:nvSpPr>
              <p:spPr bwMode="auto">
                <a:xfrm>
                  <a:off x="4591" y="2273"/>
                  <a:ext cx="11" cy="5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11" y="57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1" h="57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11" y="6"/>
                      </a:lnTo>
                      <a:lnTo>
                        <a:pt x="11" y="57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Rectangle 387"/>
                <p:cNvSpPr>
                  <a:spLocks noChangeArrowheads="1"/>
                </p:cNvSpPr>
                <p:nvPr/>
              </p:nvSpPr>
              <p:spPr bwMode="auto">
                <a:xfrm>
                  <a:off x="4591" y="2273"/>
                  <a:ext cx="4" cy="5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388"/>
                <p:cNvSpPr>
                  <a:spLocks/>
                </p:cNvSpPr>
                <p:nvPr/>
              </p:nvSpPr>
              <p:spPr bwMode="auto">
                <a:xfrm>
                  <a:off x="4591" y="2323"/>
                  <a:ext cx="11" cy="7"/>
                </a:xfrm>
                <a:custGeom>
                  <a:avLst/>
                  <a:gdLst/>
                  <a:ahLst/>
                  <a:cxnLst>
                    <a:cxn ang="0">
                      <a:pos x="11" y="7"/>
                    </a:cxn>
                    <a:cxn ang="0">
                      <a:pos x="11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1" y="7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lnTo>
                        <a:pt x="11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389"/>
                <p:cNvSpPr>
                  <a:spLocks/>
                </p:cNvSpPr>
                <p:nvPr/>
              </p:nvSpPr>
              <p:spPr bwMode="auto">
                <a:xfrm>
                  <a:off x="4571" y="2262"/>
                  <a:ext cx="14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Rectangle 390"/>
                <p:cNvSpPr>
                  <a:spLocks noChangeArrowheads="1"/>
                </p:cNvSpPr>
                <p:nvPr/>
              </p:nvSpPr>
              <p:spPr bwMode="auto">
                <a:xfrm>
                  <a:off x="4571" y="2262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391"/>
                <p:cNvSpPr>
                  <a:spLocks/>
                </p:cNvSpPr>
                <p:nvPr/>
              </p:nvSpPr>
              <p:spPr bwMode="auto">
                <a:xfrm>
                  <a:off x="4571" y="2313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392"/>
                <p:cNvSpPr>
                  <a:spLocks/>
                </p:cNvSpPr>
                <p:nvPr/>
              </p:nvSpPr>
              <p:spPr bwMode="auto">
                <a:xfrm>
                  <a:off x="4554" y="2249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393"/>
                <p:cNvSpPr>
                  <a:spLocks/>
                </p:cNvSpPr>
                <p:nvPr/>
              </p:nvSpPr>
              <p:spPr bwMode="auto">
                <a:xfrm>
                  <a:off x="4554" y="224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eform 394"/>
                <p:cNvSpPr>
                  <a:spLocks/>
                </p:cNvSpPr>
                <p:nvPr/>
              </p:nvSpPr>
              <p:spPr bwMode="auto">
                <a:xfrm>
                  <a:off x="4554" y="2303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395"/>
                <p:cNvSpPr>
                  <a:spLocks/>
                </p:cNvSpPr>
                <p:nvPr/>
              </p:nvSpPr>
              <p:spPr bwMode="auto">
                <a:xfrm>
                  <a:off x="4537" y="2239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6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Freeform 396"/>
                <p:cNvSpPr>
                  <a:spLocks/>
                </p:cNvSpPr>
                <p:nvPr/>
              </p:nvSpPr>
              <p:spPr bwMode="auto">
                <a:xfrm>
                  <a:off x="4537" y="223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0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397"/>
                <p:cNvSpPr>
                  <a:spLocks/>
                </p:cNvSpPr>
                <p:nvPr/>
              </p:nvSpPr>
              <p:spPr bwMode="auto">
                <a:xfrm>
                  <a:off x="4537" y="2293"/>
                  <a:ext cx="11" cy="7"/>
                </a:xfrm>
                <a:custGeom>
                  <a:avLst/>
                  <a:gdLst/>
                  <a:ahLst/>
                  <a:cxnLst>
                    <a:cxn ang="0">
                      <a:pos x="11" y="7"/>
                    </a:cxn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7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lnTo>
                        <a:pt x="11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Freeform 398"/>
                <p:cNvSpPr>
                  <a:spLocks/>
                </p:cNvSpPr>
                <p:nvPr/>
              </p:nvSpPr>
              <p:spPr bwMode="auto">
                <a:xfrm>
                  <a:off x="4517" y="2229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6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6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399"/>
                <p:cNvSpPr>
                  <a:spLocks/>
                </p:cNvSpPr>
                <p:nvPr/>
              </p:nvSpPr>
              <p:spPr bwMode="auto">
                <a:xfrm>
                  <a:off x="4517" y="222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reeform 400"/>
                <p:cNvSpPr>
                  <a:spLocks/>
                </p:cNvSpPr>
                <p:nvPr/>
              </p:nvSpPr>
              <p:spPr bwMode="auto">
                <a:xfrm>
                  <a:off x="4517" y="2279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" h="11">
                      <a:moveTo>
                        <a:pt x="14" y="11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401"/>
                <p:cNvSpPr>
                  <a:spLocks/>
                </p:cNvSpPr>
                <p:nvPr/>
              </p:nvSpPr>
              <p:spPr bwMode="auto">
                <a:xfrm>
                  <a:off x="4500" y="2218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0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Freeform 402"/>
                <p:cNvSpPr>
                  <a:spLocks/>
                </p:cNvSpPr>
                <p:nvPr/>
              </p:nvSpPr>
              <p:spPr bwMode="auto">
                <a:xfrm>
                  <a:off x="4500" y="2218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403"/>
                <p:cNvSpPr>
                  <a:spLocks/>
                </p:cNvSpPr>
                <p:nvPr/>
              </p:nvSpPr>
              <p:spPr bwMode="auto">
                <a:xfrm>
                  <a:off x="4500" y="2269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reeform 404"/>
                <p:cNvSpPr>
                  <a:spLocks/>
                </p:cNvSpPr>
                <p:nvPr/>
              </p:nvSpPr>
              <p:spPr bwMode="auto">
                <a:xfrm>
                  <a:off x="4480" y="2208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405"/>
                <p:cNvSpPr>
                  <a:spLocks/>
                </p:cNvSpPr>
                <p:nvPr/>
              </p:nvSpPr>
              <p:spPr bwMode="auto">
                <a:xfrm>
                  <a:off x="4480" y="2208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1"/>
                    </a:cxn>
                    <a:cxn ang="0">
                      <a:pos x="3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1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9" name="Freeform 407"/>
              <p:cNvSpPr>
                <a:spLocks/>
              </p:cNvSpPr>
              <p:nvPr/>
            </p:nvSpPr>
            <p:spPr bwMode="auto">
              <a:xfrm>
                <a:off x="7112000" y="3586163"/>
                <a:ext cx="22225" cy="15875"/>
              </a:xfrm>
              <a:custGeom>
                <a:avLst/>
                <a:gdLst/>
                <a:ahLst/>
                <a:cxnLst>
                  <a:cxn ang="0">
                    <a:pos x="14" y="10"/>
                  </a:cxn>
                  <a:cxn ang="0">
                    <a:pos x="14" y="7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14" y="10"/>
                  </a:cxn>
                </a:cxnLst>
                <a:rect l="0" t="0" r="r" b="b"/>
                <a:pathLst>
                  <a:path w="14" h="10">
                    <a:moveTo>
                      <a:pt x="14" y="10"/>
                    </a:moveTo>
                    <a:lnTo>
                      <a:pt x="14" y="7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08"/>
              <p:cNvSpPr>
                <a:spLocks/>
              </p:cNvSpPr>
              <p:nvPr/>
            </p:nvSpPr>
            <p:spPr bwMode="auto">
              <a:xfrm>
                <a:off x="7085013" y="3489325"/>
                <a:ext cx="15875" cy="96838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0"/>
                  </a:cxn>
                  <a:cxn ang="0">
                    <a:pos x="10" y="7"/>
                  </a:cxn>
                  <a:cxn ang="0">
                    <a:pos x="10" y="61"/>
                  </a:cxn>
                  <a:cxn ang="0">
                    <a:pos x="0" y="54"/>
                  </a:cxn>
                </a:cxnLst>
                <a:rect l="0" t="0" r="r" b="b"/>
                <a:pathLst>
                  <a:path w="10" h="61">
                    <a:moveTo>
                      <a:pt x="0" y="54"/>
                    </a:moveTo>
                    <a:lnTo>
                      <a:pt x="0" y="0"/>
                    </a:lnTo>
                    <a:lnTo>
                      <a:pt x="10" y="7"/>
                    </a:lnTo>
                    <a:lnTo>
                      <a:pt x="10" y="6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09"/>
              <p:cNvSpPr>
                <a:spLocks/>
              </p:cNvSpPr>
              <p:nvPr/>
            </p:nvSpPr>
            <p:spPr bwMode="auto">
              <a:xfrm>
                <a:off x="7085013" y="3489325"/>
                <a:ext cx="6350" cy="85725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4" y="5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4"/>
                  </a:cxn>
                </a:cxnLst>
                <a:rect l="0" t="0" r="r" b="b"/>
                <a:pathLst>
                  <a:path w="4" h="54">
                    <a:moveTo>
                      <a:pt x="0" y="54"/>
                    </a:moveTo>
                    <a:lnTo>
                      <a:pt x="4" y="5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410"/>
              <p:cNvSpPr>
                <a:spLocks/>
              </p:cNvSpPr>
              <p:nvPr/>
            </p:nvSpPr>
            <p:spPr bwMode="auto">
              <a:xfrm>
                <a:off x="7085013" y="3570288"/>
                <a:ext cx="15875" cy="15875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7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0" y="10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10" y="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411"/>
              <p:cNvSpPr>
                <a:spLocks/>
              </p:cNvSpPr>
              <p:nvPr/>
            </p:nvSpPr>
            <p:spPr bwMode="auto">
              <a:xfrm>
                <a:off x="7058025" y="3473450"/>
                <a:ext cx="15875" cy="96838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0"/>
                  </a:cxn>
                  <a:cxn ang="0">
                    <a:pos x="10" y="7"/>
                  </a:cxn>
                  <a:cxn ang="0">
                    <a:pos x="10" y="61"/>
                  </a:cxn>
                  <a:cxn ang="0">
                    <a:pos x="0" y="54"/>
                  </a:cxn>
                </a:cxnLst>
                <a:rect l="0" t="0" r="r" b="b"/>
                <a:pathLst>
                  <a:path w="10" h="61">
                    <a:moveTo>
                      <a:pt x="0" y="54"/>
                    </a:moveTo>
                    <a:lnTo>
                      <a:pt x="0" y="0"/>
                    </a:lnTo>
                    <a:lnTo>
                      <a:pt x="10" y="7"/>
                    </a:lnTo>
                    <a:lnTo>
                      <a:pt x="10" y="6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2"/>
              <p:cNvSpPr>
                <a:spLocks/>
              </p:cNvSpPr>
              <p:nvPr/>
            </p:nvSpPr>
            <p:spPr bwMode="auto">
              <a:xfrm>
                <a:off x="7058025" y="3473450"/>
                <a:ext cx="6350" cy="85725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4" y="5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4"/>
                  </a:cxn>
                </a:cxnLst>
                <a:rect l="0" t="0" r="r" b="b"/>
                <a:pathLst>
                  <a:path w="4" h="54">
                    <a:moveTo>
                      <a:pt x="0" y="54"/>
                    </a:moveTo>
                    <a:lnTo>
                      <a:pt x="4" y="5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3"/>
              <p:cNvSpPr>
                <a:spLocks/>
              </p:cNvSpPr>
              <p:nvPr/>
            </p:nvSpPr>
            <p:spPr bwMode="auto">
              <a:xfrm>
                <a:off x="7058025" y="3554413"/>
                <a:ext cx="15875" cy="15875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3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0" y="10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10" y="3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14"/>
              <p:cNvSpPr>
                <a:spLocks/>
              </p:cNvSpPr>
              <p:nvPr/>
            </p:nvSpPr>
            <p:spPr bwMode="auto">
              <a:xfrm>
                <a:off x="7026275" y="3457575"/>
                <a:ext cx="22225" cy="90488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14" y="7"/>
                  </a:cxn>
                  <a:cxn ang="0">
                    <a:pos x="14" y="57"/>
                  </a:cxn>
                  <a:cxn ang="0">
                    <a:pos x="0" y="51"/>
                  </a:cxn>
                </a:cxnLst>
                <a:rect l="0" t="0" r="r" b="b"/>
                <a:pathLst>
                  <a:path w="14" h="57">
                    <a:moveTo>
                      <a:pt x="0" y="51"/>
                    </a:moveTo>
                    <a:lnTo>
                      <a:pt x="0" y="0"/>
                    </a:lnTo>
                    <a:lnTo>
                      <a:pt x="14" y="7"/>
                    </a:lnTo>
                    <a:lnTo>
                      <a:pt x="14" y="5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415"/>
              <p:cNvSpPr>
                <a:spLocks noChangeArrowheads="1"/>
              </p:cNvSpPr>
              <p:nvPr/>
            </p:nvSpPr>
            <p:spPr bwMode="auto">
              <a:xfrm>
                <a:off x="7026275" y="3457575"/>
                <a:ext cx="4763" cy="8096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16"/>
              <p:cNvSpPr>
                <a:spLocks/>
              </p:cNvSpPr>
              <p:nvPr/>
            </p:nvSpPr>
            <p:spPr bwMode="auto">
              <a:xfrm>
                <a:off x="7026275" y="3538538"/>
                <a:ext cx="22225" cy="9525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4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4" y="6"/>
                  </a:cxn>
                </a:cxnLst>
                <a:rect l="0" t="0" r="r" b="b"/>
                <a:pathLst>
                  <a:path w="14" h="6">
                    <a:moveTo>
                      <a:pt x="14" y="6"/>
                    </a:moveTo>
                    <a:lnTo>
                      <a:pt x="14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17"/>
              <p:cNvSpPr>
                <a:spLocks/>
              </p:cNvSpPr>
              <p:nvPr/>
            </p:nvSpPr>
            <p:spPr bwMode="auto">
              <a:xfrm>
                <a:off x="6999288" y="3441700"/>
                <a:ext cx="15875" cy="90488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10" y="6"/>
                  </a:cxn>
                  <a:cxn ang="0">
                    <a:pos x="10" y="57"/>
                  </a:cxn>
                  <a:cxn ang="0">
                    <a:pos x="0" y="50"/>
                  </a:cxn>
                </a:cxnLst>
                <a:rect l="0" t="0" r="r" b="b"/>
                <a:pathLst>
                  <a:path w="10" h="57">
                    <a:moveTo>
                      <a:pt x="0" y="50"/>
                    </a:moveTo>
                    <a:lnTo>
                      <a:pt x="0" y="0"/>
                    </a:lnTo>
                    <a:lnTo>
                      <a:pt x="10" y="6"/>
                    </a:lnTo>
                    <a:lnTo>
                      <a:pt x="10" y="5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418"/>
              <p:cNvSpPr>
                <a:spLocks noChangeArrowheads="1"/>
              </p:cNvSpPr>
              <p:nvPr/>
            </p:nvSpPr>
            <p:spPr bwMode="auto">
              <a:xfrm>
                <a:off x="6999288" y="3441700"/>
                <a:ext cx="6350" cy="79375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9"/>
              <p:cNvSpPr>
                <a:spLocks/>
              </p:cNvSpPr>
              <p:nvPr/>
            </p:nvSpPr>
            <p:spPr bwMode="auto">
              <a:xfrm>
                <a:off x="6999288" y="3521075"/>
                <a:ext cx="15875" cy="11113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10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10" y="7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lnTo>
                      <a:pt x="10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0"/>
              <p:cNvSpPr>
                <a:spLocks/>
              </p:cNvSpPr>
              <p:nvPr/>
            </p:nvSpPr>
            <p:spPr bwMode="auto">
              <a:xfrm>
                <a:off x="6565900" y="3178175"/>
                <a:ext cx="42863" cy="58738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27" y="37"/>
                  </a:cxn>
                  <a:cxn ang="0">
                    <a:pos x="0" y="20"/>
                  </a:cxn>
                  <a:cxn ang="0">
                    <a:pos x="0" y="0"/>
                  </a:cxn>
                  <a:cxn ang="0">
                    <a:pos x="27" y="17"/>
                  </a:cxn>
                </a:cxnLst>
                <a:rect l="0" t="0" r="r" b="b"/>
                <a:pathLst>
                  <a:path w="27" h="37">
                    <a:moveTo>
                      <a:pt x="27" y="17"/>
                    </a:moveTo>
                    <a:lnTo>
                      <a:pt x="27" y="37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21"/>
              <p:cNvSpPr>
                <a:spLocks/>
              </p:cNvSpPr>
              <p:nvPr/>
            </p:nvSpPr>
            <p:spPr bwMode="auto">
              <a:xfrm>
                <a:off x="6602413" y="3205163"/>
                <a:ext cx="6350" cy="2698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17"/>
                  </a:cxn>
                  <a:cxn ang="0">
                    <a:pos x="0" y="17"/>
                  </a:cxn>
                  <a:cxn ang="0">
                    <a:pos x="0" y="3"/>
                  </a:cxn>
                </a:cxnLst>
                <a:rect l="0" t="0" r="r" b="b"/>
                <a:pathLst>
                  <a:path w="4" h="17">
                    <a:moveTo>
                      <a:pt x="0" y="3"/>
                    </a:moveTo>
                    <a:lnTo>
                      <a:pt x="4" y="0"/>
                    </a:lnTo>
                    <a:lnTo>
                      <a:pt x="4" y="17"/>
                    </a:lnTo>
                    <a:lnTo>
                      <a:pt x="0" y="1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25A1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22"/>
              <p:cNvSpPr>
                <a:spLocks/>
              </p:cNvSpPr>
              <p:nvPr/>
            </p:nvSpPr>
            <p:spPr bwMode="auto">
              <a:xfrm>
                <a:off x="6559550" y="3178175"/>
                <a:ext cx="49213" cy="317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31" y="17"/>
                  </a:cxn>
                  <a:cxn ang="0">
                    <a:pos x="27" y="20"/>
                  </a:cxn>
                  <a:cxn ang="0">
                    <a:pos x="0" y="3"/>
                  </a:cxn>
                </a:cxnLst>
                <a:rect l="0" t="0" r="r" b="b"/>
                <a:pathLst>
                  <a:path w="31" h="20">
                    <a:moveTo>
                      <a:pt x="0" y="3"/>
                    </a:moveTo>
                    <a:lnTo>
                      <a:pt x="4" y="0"/>
                    </a:lnTo>
                    <a:lnTo>
                      <a:pt x="31" y="17"/>
                    </a:lnTo>
                    <a:lnTo>
                      <a:pt x="27" y="2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23"/>
              <p:cNvSpPr>
                <a:spLocks/>
              </p:cNvSpPr>
              <p:nvPr/>
            </p:nvSpPr>
            <p:spPr bwMode="auto">
              <a:xfrm>
                <a:off x="6559550" y="3182938"/>
                <a:ext cx="42863" cy="49213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27" y="31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27" y="17"/>
                  </a:cxn>
                </a:cxnLst>
                <a:rect l="0" t="0" r="r" b="b"/>
                <a:pathLst>
                  <a:path w="27" h="31">
                    <a:moveTo>
                      <a:pt x="27" y="17"/>
                    </a:moveTo>
                    <a:lnTo>
                      <a:pt x="27" y="31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24"/>
              <p:cNvSpPr>
                <a:spLocks/>
              </p:cNvSpPr>
              <p:nvPr/>
            </p:nvSpPr>
            <p:spPr bwMode="auto">
              <a:xfrm>
                <a:off x="7310438" y="2817813"/>
                <a:ext cx="990600" cy="2505075"/>
              </a:xfrm>
              <a:custGeom>
                <a:avLst/>
                <a:gdLst/>
                <a:ahLst/>
                <a:cxnLst>
                  <a:cxn ang="0">
                    <a:pos x="0" y="365"/>
                  </a:cxn>
                  <a:cxn ang="0">
                    <a:pos x="624" y="0"/>
                  </a:cxn>
                  <a:cxn ang="0">
                    <a:pos x="624" y="1212"/>
                  </a:cxn>
                  <a:cxn ang="0">
                    <a:pos x="0" y="1578"/>
                  </a:cxn>
                  <a:cxn ang="0">
                    <a:pos x="0" y="365"/>
                  </a:cxn>
                </a:cxnLst>
                <a:rect l="0" t="0" r="r" b="b"/>
                <a:pathLst>
                  <a:path w="624" h="1578">
                    <a:moveTo>
                      <a:pt x="0" y="365"/>
                    </a:moveTo>
                    <a:lnTo>
                      <a:pt x="624" y="0"/>
                    </a:lnTo>
                    <a:lnTo>
                      <a:pt x="624" y="1212"/>
                    </a:lnTo>
                    <a:lnTo>
                      <a:pt x="0" y="1578"/>
                    </a:lnTo>
                    <a:lnTo>
                      <a:pt x="0" y="365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25"/>
              <p:cNvSpPr>
                <a:spLocks/>
              </p:cNvSpPr>
              <p:nvPr/>
            </p:nvSpPr>
            <p:spPr bwMode="auto">
              <a:xfrm>
                <a:off x="7310438" y="3392488"/>
                <a:ext cx="11113" cy="19304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0"/>
                  </a:cxn>
                  <a:cxn ang="0">
                    <a:pos x="7" y="1213"/>
                  </a:cxn>
                  <a:cxn ang="0">
                    <a:pos x="0" y="1216"/>
                  </a:cxn>
                  <a:cxn ang="0">
                    <a:pos x="0" y="3"/>
                  </a:cxn>
                </a:cxnLst>
                <a:rect l="0" t="0" r="r" b="b"/>
                <a:pathLst>
                  <a:path w="7" h="1216">
                    <a:moveTo>
                      <a:pt x="0" y="3"/>
                    </a:moveTo>
                    <a:lnTo>
                      <a:pt x="7" y="0"/>
                    </a:lnTo>
                    <a:lnTo>
                      <a:pt x="7" y="1213"/>
                    </a:lnTo>
                    <a:lnTo>
                      <a:pt x="0" y="12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26"/>
              <p:cNvSpPr>
                <a:spLocks/>
              </p:cNvSpPr>
              <p:nvPr/>
            </p:nvSpPr>
            <p:spPr bwMode="auto">
              <a:xfrm>
                <a:off x="6523038" y="3038475"/>
                <a:ext cx="26988" cy="1719263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17" y="0"/>
                  </a:cxn>
                  <a:cxn ang="0">
                    <a:pos x="17" y="1070"/>
                  </a:cxn>
                  <a:cxn ang="0">
                    <a:pos x="0" y="1083"/>
                  </a:cxn>
                  <a:cxn ang="0">
                    <a:pos x="3" y="10"/>
                  </a:cxn>
                </a:cxnLst>
                <a:rect l="0" t="0" r="r" b="b"/>
                <a:pathLst>
                  <a:path w="17" h="1083">
                    <a:moveTo>
                      <a:pt x="3" y="10"/>
                    </a:moveTo>
                    <a:lnTo>
                      <a:pt x="17" y="0"/>
                    </a:lnTo>
                    <a:lnTo>
                      <a:pt x="17" y="1070"/>
                    </a:lnTo>
                    <a:lnTo>
                      <a:pt x="0" y="1083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27"/>
              <p:cNvSpPr>
                <a:spLocks/>
              </p:cNvSpPr>
              <p:nvPr/>
            </p:nvSpPr>
            <p:spPr bwMode="auto">
              <a:xfrm>
                <a:off x="6383338" y="2279650"/>
                <a:ext cx="1917700" cy="1117600"/>
              </a:xfrm>
              <a:custGeom>
                <a:avLst/>
                <a:gdLst/>
                <a:ahLst/>
                <a:cxnLst>
                  <a:cxn ang="0">
                    <a:pos x="0" y="366"/>
                  </a:cxn>
                  <a:cxn ang="0">
                    <a:pos x="628" y="0"/>
                  </a:cxn>
                  <a:cxn ang="0">
                    <a:pos x="1208" y="339"/>
                  </a:cxn>
                  <a:cxn ang="0">
                    <a:pos x="584" y="704"/>
                  </a:cxn>
                  <a:cxn ang="0">
                    <a:pos x="0" y="366"/>
                  </a:cxn>
                </a:cxnLst>
                <a:rect l="0" t="0" r="r" b="b"/>
                <a:pathLst>
                  <a:path w="1208" h="704">
                    <a:moveTo>
                      <a:pt x="0" y="366"/>
                    </a:moveTo>
                    <a:lnTo>
                      <a:pt x="628" y="0"/>
                    </a:lnTo>
                    <a:lnTo>
                      <a:pt x="1208" y="339"/>
                    </a:lnTo>
                    <a:lnTo>
                      <a:pt x="584" y="704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28"/>
              <p:cNvSpPr>
                <a:spLocks/>
              </p:cNvSpPr>
              <p:nvPr/>
            </p:nvSpPr>
            <p:spPr bwMode="auto">
              <a:xfrm>
                <a:off x="6383338" y="2854325"/>
                <a:ext cx="938213" cy="542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" y="0"/>
                  </a:cxn>
                  <a:cxn ang="0">
                    <a:pos x="591" y="339"/>
                  </a:cxn>
                  <a:cxn ang="0">
                    <a:pos x="584" y="342"/>
                  </a:cxn>
                  <a:cxn ang="0">
                    <a:pos x="0" y="4"/>
                  </a:cxn>
                </a:cxnLst>
                <a:rect l="0" t="0" r="r" b="b"/>
                <a:pathLst>
                  <a:path w="591" h="342">
                    <a:moveTo>
                      <a:pt x="0" y="4"/>
                    </a:moveTo>
                    <a:lnTo>
                      <a:pt x="7" y="0"/>
                    </a:lnTo>
                    <a:lnTo>
                      <a:pt x="591" y="339"/>
                    </a:lnTo>
                    <a:lnTo>
                      <a:pt x="584" y="34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9"/>
              <p:cNvSpPr>
                <a:spLocks/>
              </p:cNvSpPr>
              <p:nvPr/>
            </p:nvSpPr>
            <p:spPr bwMode="auto">
              <a:xfrm>
                <a:off x="6523038" y="4737100"/>
                <a:ext cx="620713" cy="3651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0"/>
                  </a:cxn>
                  <a:cxn ang="0">
                    <a:pos x="391" y="220"/>
                  </a:cxn>
                  <a:cxn ang="0">
                    <a:pos x="378" y="230"/>
                  </a:cxn>
                  <a:cxn ang="0">
                    <a:pos x="0" y="13"/>
                  </a:cxn>
                </a:cxnLst>
                <a:rect l="0" t="0" r="r" b="b"/>
                <a:pathLst>
                  <a:path w="391" h="230">
                    <a:moveTo>
                      <a:pt x="0" y="13"/>
                    </a:moveTo>
                    <a:lnTo>
                      <a:pt x="17" y="0"/>
                    </a:lnTo>
                    <a:lnTo>
                      <a:pt x="391" y="220"/>
                    </a:lnTo>
                    <a:lnTo>
                      <a:pt x="378" y="23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430"/>
              <p:cNvSpPr>
                <a:spLocks noEditPoints="1"/>
              </p:cNvSpPr>
              <p:nvPr/>
            </p:nvSpPr>
            <p:spPr bwMode="auto">
              <a:xfrm>
                <a:off x="6383338" y="2860675"/>
                <a:ext cx="927100" cy="24622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12"/>
                  </a:cxn>
                  <a:cxn ang="0">
                    <a:pos x="584" y="1551"/>
                  </a:cxn>
                  <a:cxn ang="0">
                    <a:pos x="584" y="338"/>
                  </a:cxn>
                  <a:cxn ang="0">
                    <a:pos x="0" y="0"/>
                  </a:cxn>
                  <a:cxn ang="0">
                    <a:pos x="466" y="1412"/>
                  </a:cxn>
                  <a:cxn ang="0">
                    <a:pos x="88" y="1195"/>
                  </a:cxn>
                  <a:cxn ang="0">
                    <a:pos x="91" y="122"/>
                  </a:cxn>
                  <a:cxn ang="0">
                    <a:pos x="466" y="338"/>
                  </a:cxn>
                  <a:cxn ang="0">
                    <a:pos x="466" y="1412"/>
                  </a:cxn>
                </a:cxnLst>
                <a:rect l="0" t="0" r="r" b="b"/>
                <a:pathLst>
                  <a:path w="584" h="1551">
                    <a:moveTo>
                      <a:pt x="0" y="0"/>
                    </a:moveTo>
                    <a:lnTo>
                      <a:pt x="0" y="1212"/>
                    </a:lnTo>
                    <a:lnTo>
                      <a:pt x="584" y="1551"/>
                    </a:lnTo>
                    <a:lnTo>
                      <a:pt x="584" y="338"/>
                    </a:lnTo>
                    <a:lnTo>
                      <a:pt x="0" y="0"/>
                    </a:lnTo>
                    <a:close/>
                    <a:moveTo>
                      <a:pt x="466" y="1412"/>
                    </a:moveTo>
                    <a:lnTo>
                      <a:pt x="88" y="1195"/>
                    </a:lnTo>
                    <a:lnTo>
                      <a:pt x="91" y="122"/>
                    </a:lnTo>
                    <a:lnTo>
                      <a:pt x="466" y="338"/>
                    </a:lnTo>
                    <a:lnTo>
                      <a:pt x="466" y="1412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431"/>
              <p:cNvSpPr>
                <a:spLocks/>
              </p:cNvSpPr>
              <p:nvPr/>
            </p:nvSpPr>
            <p:spPr bwMode="auto">
              <a:xfrm>
                <a:off x="6726238" y="3090863"/>
                <a:ext cx="203200" cy="150813"/>
              </a:xfrm>
              <a:custGeom>
                <a:avLst/>
                <a:gdLst/>
                <a:ahLst/>
                <a:cxnLst>
                  <a:cxn ang="0">
                    <a:pos x="128" y="75"/>
                  </a:cxn>
                  <a:cxn ang="0">
                    <a:pos x="128" y="95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28" y="75"/>
                  </a:cxn>
                </a:cxnLst>
                <a:rect l="0" t="0" r="r" b="b"/>
                <a:pathLst>
                  <a:path w="128" h="95">
                    <a:moveTo>
                      <a:pt x="128" y="75"/>
                    </a:moveTo>
                    <a:lnTo>
                      <a:pt x="128" y="95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128" y="75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432"/>
              <p:cNvSpPr>
                <a:spLocks/>
              </p:cNvSpPr>
              <p:nvPr/>
            </p:nvSpPr>
            <p:spPr bwMode="auto">
              <a:xfrm>
                <a:off x="6726238" y="3086100"/>
                <a:ext cx="214313" cy="1238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0"/>
                  </a:cxn>
                  <a:cxn ang="0">
                    <a:pos x="135" y="75"/>
                  </a:cxn>
                  <a:cxn ang="0">
                    <a:pos x="128" y="78"/>
                  </a:cxn>
                  <a:cxn ang="0">
                    <a:pos x="0" y="3"/>
                  </a:cxn>
                </a:cxnLst>
                <a:rect l="0" t="0" r="r" b="b"/>
                <a:pathLst>
                  <a:path w="135" h="78">
                    <a:moveTo>
                      <a:pt x="0" y="3"/>
                    </a:moveTo>
                    <a:lnTo>
                      <a:pt x="10" y="0"/>
                    </a:lnTo>
                    <a:lnTo>
                      <a:pt x="135" y="75"/>
                    </a:lnTo>
                    <a:lnTo>
                      <a:pt x="128" y="7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63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433"/>
              <p:cNvSpPr>
                <a:spLocks/>
              </p:cNvSpPr>
              <p:nvPr/>
            </p:nvSpPr>
            <p:spPr bwMode="auto">
              <a:xfrm>
                <a:off x="6929438" y="3205163"/>
                <a:ext cx="11113" cy="365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0"/>
                  </a:cxn>
                  <a:cxn ang="0">
                    <a:pos x="7" y="20"/>
                  </a:cxn>
                  <a:cxn ang="0">
                    <a:pos x="0" y="23"/>
                  </a:cxn>
                  <a:cxn ang="0">
                    <a:pos x="0" y="3"/>
                  </a:cxn>
                </a:cxnLst>
                <a:rect l="0" t="0" r="r" b="b"/>
                <a:pathLst>
                  <a:path w="7" h="23">
                    <a:moveTo>
                      <a:pt x="0" y="3"/>
                    </a:moveTo>
                    <a:lnTo>
                      <a:pt x="7" y="0"/>
                    </a:lnTo>
                    <a:lnTo>
                      <a:pt x="7" y="20"/>
                    </a:lnTo>
                    <a:lnTo>
                      <a:pt x="0" y="2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3821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8" name="Oval Callout 467"/>
            <p:cNvSpPr/>
            <p:nvPr/>
          </p:nvSpPr>
          <p:spPr>
            <a:xfrm flipH="1">
              <a:off x="4876800" y="4114800"/>
              <a:ext cx="3581400" cy="1219200"/>
            </a:xfrm>
            <a:prstGeom prst="wedgeEllipseCallou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n-US" dirty="0" smtClean="0"/>
                <a:t>Network Power Cost</a:t>
              </a:r>
            </a:p>
            <a:p>
              <a:r>
                <a:rPr lang="en-US" dirty="0" smtClean="0"/>
                <a:t>Network Delay</a:t>
              </a:r>
            </a:p>
            <a:p>
              <a:r>
                <a:rPr lang="en-US" dirty="0" smtClean="0"/>
                <a:t>Computational Delay </a:t>
              </a:r>
              <a:endParaRPr lang="en-US" dirty="0"/>
            </a:p>
          </p:txBody>
        </p:sp>
      </p:grpSp>
      <p:grpSp>
        <p:nvGrpSpPr>
          <p:cNvPr id="473" name="Group 472"/>
          <p:cNvGrpSpPr/>
          <p:nvPr/>
        </p:nvGrpSpPr>
        <p:grpSpPr>
          <a:xfrm>
            <a:off x="98234" y="4114800"/>
            <a:ext cx="3787966" cy="2721166"/>
            <a:chOff x="98234" y="4114800"/>
            <a:chExt cx="3787966" cy="2721166"/>
          </a:xfrm>
        </p:grpSpPr>
        <p:sp>
          <p:nvSpPr>
            <p:cNvPr id="467" name="Oval Callout 466"/>
            <p:cNvSpPr/>
            <p:nvPr/>
          </p:nvSpPr>
          <p:spPr>
            <a:xfrm>
              <a:off x="304800" y="4114800"/>
              <a:ext cx="3581400" cy="1219200"/>
            </a:xfrm>
            <a:prstGeom prst="wedgeEllipseCallou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n-US" dirty="0" smtClean="0"/>
                <a:t>Computational Power Cost</a:t>
              </a:r>
            </a:p>
            <a:p>
              <a:pPr algn="r"/>
              <a:r>
                <a:rPr lang="en-US" dirty="0" smtClean="0"/>
                <a:t>Computational Delay </a:t>
              </a:r>
              <a:endParaRPr lang="en-US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8234" y="5249502"/>
              <a:ext cx="838200" cy="158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6" name="Down Arrow 465"/>
          <p:cNvSpPr/>
          <p:nvPr/>
        </p:nvSpPr>
        <p:spPr>
          <a:xfrm>
            <a:off x="3810000" y="4114800"/>
            <a:ext cx="1219200" cy="2590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sz="2000" dirty="0" smtClean="0"/>
              <a:t>Annotated Callgraph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 advTm="589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2590800" y="3200400"/>
            <a:ext cx="3276600" cy="182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2000" y="4953000"/>
            <a:ext cx="4572000" cy="1905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43200" y="1524000"/>
            <a:ext cx="8991600" cy="5334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MAUI Solver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124200" y="3385088"/>
            <a:ext cx="2113465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B</a:t>
            </a:r>
            <a:endParaRPr lang="en-US" sz="20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900 </a:t>
            </a:r>
            <a:r>
              <a:rPr lang="en-US" sz="2400" dirty="0" err="1" smtClean="0">
                <a:solidFill>
                  <a:schemeClr val="tx1"/>
                </a:solidFill>
              </a:rPr>
              <a:t>mJ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15ms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628292" y="1676400"/>
            <a:ext cx="3439508" cy="16484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C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5000 </a:t>
            </a:r>
            <a:r>
              <a:rPr lang="en-US" sz="2400" dirty="0" err="1" smtClean="0">
                <a:solidFill>
                  <a:schemeClr val="tx1"/>
                </a:solidFill>
              </a:rPr>
              <a:t>mJ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3000 ms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6"/>
            <a:endCxn id="13" idx="2"/>
          </p:cNvCxnSpPr>
          <p:nvPr/>
        </p:nvCxnSpPr>
        <p:spPr>
          <a:xfrm>
            <a:off x="5237665" y="4036017"/>
            <a:ext cx="390627" cy="18313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6"/>
            <a:endCxn id="7" idx="2"/>
          </p:cNvCxnSpPr>
          <p:nvPr/>
        </p:nvCxnSpPr>
        <p:spPr>
          <a:xfrm flipV="1">
            <a:off x="5237665" y="2500635"/>
            <a:ext cx="390627" cy="15353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6"/>
            <a:endCxn id="6" idx="2"/>
          </p:cNvCxnSpPr>
          <p:nvPr/>
        </p:nvCxnSpPr>
        <p:spPr>
          <a:xfrm>
            <a:off x="2057400" y="4036017"/>
            <a:ext cx="1066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2050726" y="3500735"/>
            <a:ext cx="1149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1000mJ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TextBox 37"/>
          <p:cNvSpPr txBox="1">
            <a:spLocks noChangeArrowheads="1"/>
          </p:cNvSpPr>
          <p:nvPr/>
        </p:nvSpPr>
        <p:spPr bwMode="auto">
          <a:xfrm rot="4711917">
            <a:off x="4409154" y="5063711"/>
            <a:ext cx="1541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25000 </a:t>
            </a:r>
            <a:r>
              <a:rPr lang="en-US" sz="2400" dirty="0" err="1">
                <a:latin typeface="Calibri" pitchFamily="34" charset="0"/>
              </a:rPr>
              <a:t>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628292" y="5105400"/>
            <a:ext cx="3439508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D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15000 </a:t>
            </a:r>
            <a:r>
              <a:rPr lang="en-US" sz="2400" dirty="0" err="1" smtClean="0">
                <a:solidFill>
                  <a:schemeClr val="tx1"/>
                </a:solidFill>
              </a:rPr>
              <a:t>mJ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12000 ms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 rot="17050690">
            <a:off x="4275269" y="2361142"/>
            <a:ext cx="1485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10000 </a:t>
            </a:r>
            <a:r>
              <a:rPr lang="en-US" sz="2400" dirty="0" err="1" smtClean="0">
                <a:latin typeface="Calibri" pitchFamily="34" charset="0"/>
              </a:rPr>
              <a:t>mJ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86446" y="3385088"/>
            <a:ext cx="1970954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81200" y="4343400"/>
            <a:ext cx="4429418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Computation energy and delay for execution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3886200"/>
            <a:ext cx="3520516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Energy  and delay for state transfer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1752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sample </a:t>
            </a:r>
            <a:r>
              <a:rPr lang="en-US" sz="3200" dirty="0" err="1" smtClean="0"/>
              <a:t>callgraph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ransition advTm="51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8" grpId="0" animBg="1"/>
      <p:bldP spid="18" grpId="1" animBg="1"/>
      <p:bldP spid="11" grpId="0"/>
      <p:bldP spid="12" grpId="0"/>
      <p:bldP spid="14" grpId="0"/>
      <p:bldP spid="29" grpId="0" animBg="1"/>
      <p:bldP spid="29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123553" y="3339414"/>
            <a:ext cx="2113465" cy="13018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Global Program Analysis Needed?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124200" y="3380512"/>
            <a:ext cx="2113465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solidFill>
                  <a:schemeClr val="tx1"/>
                </a:solidFill>
              </a:rPr>
              <a:t>FindMatch</a:t>
            </a:r>
            <a:endParaRPr lang="en-US" sz="20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900 </a:t>
            </a:r>
            <a:r>
              <a:rPr lang="en-US" sz="2400" dirty="0">
                <a:solidFill>
                  <a:schemeClr val="tx1"/>
                </a:solidFill>
              </a:rPr>
              <a:t>mJ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628292" y="1676400"/>
            <a:ext cx="3439508" cy="16484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err="1" smtClean="0">
                <a:solidFill>
                  <a:schemeClr val="tx1"/>
                </a:solidFill>
              </a:rPr>
              <a:t>InitializeFace</a:t>
            </a:r>
            <a:r>
              <a:rPr lang="en-US" sz="2400" i="1" dirty="0" smtClean="0">
                <a:solidFill>
                  <a:schemeClr val="tx1"/>
                </a:solidFill>
              </a:rPr>
              <a:t/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Recognizer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5000 </a:t>
            </a:r>
            <a:r>
              <a:rPr lang="en-US" sz="2400" dirty="0">
                <a:solidFill>
                  <a:schemeClr val="tx1"/>
                </a:solidFill>
              </a:rPr>
              <a:t>mJ</a:t>
            </a:r>
          </a:p>
        </p:txBody>
      </p:sp>
      <p:cxnSp>
        <p:nvCxnSpPr>
          <p:cNvPr id="8" name="Straight Arrow Connector 7"/>
          <p:cNvCxnSpPr>
            <a:stCxn id="6" idx="6"/>
            <a:endCxn id="13" idx="2"/>
          </p:cNvCxnSpPr>
          <p:nvPr/>
        </p:nvCxnSpPr>
        <p:spPr>
          <a:xfrm>
            <a:off x="5237665" y="4031441"/>
            <a:ext cx="390627" cy="183595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6"/>
            <a:endCxn id="7" idx="2"/>
          </p:cNvCxnSpPr>
          <p:nvPr/>
        </p:nvCxnSpPr>
        <p:spPr>
          <a:xfrm flipV="1">
            <a:off x="5237665" y="2500635"/>
            <a:ext cx="390627" cy="15308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6"/>
            <a:endCxn id="6" idx="2"/>
          </p:cNvCxnSpPr>
          <p:nvPr/>
        </p:nvCxnSpPr>
        <p:spPr>
          <a:xfrm flipV="1">
            <a:off x="2057400" y="4031441"/>
            <a:ext cx="1066800" cy="45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2050726" y="3500735"/>
            <a:ext cx="1149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1000mJ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TextBox 37"/>
          <p:cNvSpPr txBox="1">
            <a:spLocks noChangeArrowheads="1"/>
          </p:cNvSpPr>
          <p:nvPr/>
        </p:nvSpPr>
        <p:spPr bwMode="auto">
          <a:xfrm rot="4711917">
            <a:off x="4409154" y="5063711"/>
            <a:ext cx="1541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25000 </a:t>
            </a:r>
            <a:r>
              <a:rPr lang="en-US" sz="2400" dirty="0" err="1">
                <a:latin typeface="Calibri" pitchFamily="34" charset="0"/>
              </a:rPr>
              <a:t>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628292" y="5105400"/>
            <a:ext cx="3439508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err="1" smtClean="0">
                <a:solidFill>
                  <a:schemeClr val="tx1"/>
                </a:solidFill>
              </a:rPr>
              <a:t>DetectAndExtract</a:t>
            </a:r>
            <a:r>
              <a:rPr lang="en-US" sz="2400" i="1" dirty="0" smtClean="0">
                <a:solidFill>
                  <a:schemeClr val="tx1"/>
                </a:solidFill>
              </a:rPr>
              <a:t> Faces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15000 </a:t>
            </a:r>
            <a:r>
              <a:rPr lang="en-US" sz="2400" dirty="0">
                <a:solidFill>
                  <a:schemeClr val="tx1"/>
                </a:solidFill>
              </a:rPr>
              <a:t>mJ</a:t>
            </a: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 rot="17050690">
            <a:off x="4275269" y="2361142"/>
            <a:ext cx="1485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10000 </a:t>
            </a:r>
            <a:r>
              <a:rPr lang="en-US" sz="2400" dirty="0" err="1">
                <a:latin typeface="Calibri" pitchFamily="34" charset="0"/>
              </a:rPr>
              <a:t>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446" y="3385088"/>
            <a:ext cx="1970954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User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Interface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1578114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Yes! – This simple example from Face Recognition app shows why local analysis fails.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159893" y="4419600"/>
            <a:ext cx="2021707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Cheaper to do local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51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1" animBg="1"/>
      <p:bldP spid="11" grpId="0"/>
      <p:bldP spid="12" grpId="0"/>
      <p:bldP spid="14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 bwMode="auto">
          <a:xfrm>
            <a:off x="5611090" y="5105400"/>
            <a:ext cx="3439508" cy="1524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611090" y="1704330"/>
            <a:ext cx="3439508" cy="164847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Global Program Analysis Needed?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124200" y="3380978"/>
            <a:ext cx="2113465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solidFill>
                  <a:schemeClr val="tx1"/>
                </a:solidFill>
              </a:rPr>
              <a:t>FindMatch</a:t>
            </a:r>
            <a:endParaRPr lang="en-US" sz="20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900 </a:t>
            </a:r>
            <a:r>
              <a:rPr lang="en-US" sz="2400" dirty="0">
                <a:solidFill>
                  <a:schemeClr val="tx1"/>
                </a:solidFill>
              </a:rPr>
              <a:t>mJ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628292" y="1676400"/>
            <a:ext cx="3439508" cy="16484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err="1" smtClean="0">
                <a:solidFill>
                  <a:schemeClr val="tx1"/>
                </a:solidFill>
              </a:rPr>
              <a:t>InitializeFace</a:t>
            </a:r>
            <a:r>
              <a:rPr lang="en-US" sz="2400" i="1" dirty="0" smtClean="0">
                <a:solidFill>
                  <a:schemeClr val="tx1"/>
                </a:solidFill>
              </a:rPr>
              <a:t/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Recognizer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5000 </a:t>
            </a:r>
            <a:r>
              <a:rPr lang="en-US" sz="2400" dirty="0">
                <a:solidFill>
                  <a:schemeClr val="tx1"/>
                </a:solidFill>
              </a:rPr>
              <a:t>mJ</a:t>
            </a:r>
          </a:p>
        </p:txBody>
      </p:sp>
      <p:cxnSp>
        <p:nvCxnSpPr>
          <p:cNvPr id="8" name="Straight Arrow Connector 7"/>
          <p:cNvCxnSpPr>
            <a:stCxn id="6" idx="6"/>
            <a:endCxn id="13" idx="2"/>
          </p:cNvCxnSpPr>
          <p:nvPr/>
        </p:nvCxnSpPr>
        <p:spPr>
          <a:xfrm>
            <a:off x="5237665" y="4031907"/>
            <a:ext cx="390627" cy="18354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6"/>
            <a:endCxn id="7" idx="2"/>
          </p:cNvCxnSpPr>
          <p:nvPr/>
        </p:nvCxnSpPr>
        <p:spPr>
          <a:xfrm flipV="1">
            <a:off x="5237665" y="2500635"/>
            <a:ext cx="390627" cy="15312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6"/>
            <a:endCxn id="6" idx="2"/>
          </p:cNvCxnSpPr>
          <p:nvPr/>
        </p:nvCxnSpPr>
        <p:spPr>
          <a:xfrm flipV="1">
            <a:off x="2057400" y="4031907"/>
            <a:ext cx="1066800" cy="41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2050726" y="3500735"/>
            <a:ext cx="1149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1000mJ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TextBox 37"/>
          <p:cNvSpPr txBox="1">
            <a:spLocks noChangeArrowheads="1"/>
          </p:cNvSpPr>
          <p:nvPr/>
        </p:nvSpPr>
        <p:spPr bwMode="auto">
          <a:xfrm rot="4711917">
            <a:off x="4409154" y="5063711"/>
            <a:ext cx="1541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25000 </a:t>
            </a:r>
            <a:r>
              <a:rPr lang="en-US" sz="2400" dirty="0" err="1">
                <a:latin typeface="Calibri" pitchFamily="34" charset="0"/>
              </a:rPr>
              <a:t>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628292" y="5105400"/>
            <a:ext cx="3439508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err="1" smtClean="0">
                <a:solidFill>
                  <a:schemeClr val="tx1"/>
                </a:solidFill>
              </a:rPr>
              <a:t>DetectAndExtract</a:t>
            </a:r>
            <a:r>
              <a:rPr lang="en-US" sz="2400" i="1" dirty="0" smtClean="0">
                <a:solidFill>
                  <a:schemeClr val="tx1"/>
                </a:solidFill>
              </a:rPr>
              <a:t> Faces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15000 </a:t>
            </a:r>
            <a:r>
              <a:rPr lang="en-US" sz="2400" dirty="0">
                <a:solidFill>
                  <a:schemeClr val="tx1"/>
                </a:solidFill>
              </a:rPr>
              <a:t>mJ</a:t>
            </a: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 rot="17050690">
            <a:off x="4275269" y="2361142"/>
            <a:ext cx="1485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10000 </a:t>
            </a:r>
            <a:r>
              <a:rPr lang="en-US" sz="2400" dirty="0" err="1">
                <a:latin typeface="Calibri" pitchFamily="34" charset="0"/>
              </a:rPr>
              <a:t>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446" y="3385088"/>
            <a:ext cx="1970954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User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Interface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1578114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Yes! – This simple example from Face Recognition app shows why local analysis fails.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3200400"/>
            <a:ext cx="2021707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Cheaper to do local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6488668"/>
            <a:ext cx="2021707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Cheaper to do local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1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7" grpId="0" animBg="1"/>
      <p:bldP spid="12" grpId="0"/>
      <p:bldP spid="12" grpId="1"/>
      <p:bldP spid="13" grpId="0" animBg="1"/>
      <p:bldP spid="14" grpId="0" build="allAtOnce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124200" y="1600200"/>
            <a:ext cx="6019800" cy="5257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Global Program Analysis Needed?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124200" y="3385088"/>
            <a:ext cx="2113465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 smtClean="0">
                <a:solidFill>
                  <a:schemeClr val="tx1"/>
                </a:solidFill>
              </a:rPr>
              <a:t>FindMatch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628292" y="2057400"/>
            <a:ext cx="2601308" cy="12674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err="1" smtClean="0">
                <a:solidFill>
                  <a:schemeClr val="tx1"/>
                </a:solidFill>
              </a:rPr>
              <a:t>InitializeFace</a:t>
            </a:r>
            <a:r>
              <a:rPr lang="en-US" sz="2400" i="1" dirty="0" smtClean="0">
                <a:solidFill>
                  <a:schemeClr val="tx1"/>
                </a:solidFill>
              </a:rPr>
              <a:t/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Recognizer</a:t>
            </a:r>
            <a:endParaRPr lang="en-US" sz="2400" i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6"/>
            <a:endCxn id="13" idx="2"/>
          </p:cNvCxnSpPr>
          <p:nvPr/>
        </p:nvCxnSpPr>
        <p:spPr>
          <a:xfrm>
            <a:off x="5237665" y="4036017"/>
            <a:ext cx="324935" cy="14503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6"/>
            <a:endCxn id="7" idx="2"/>
          </p:cNvCxnSpPr>
          <p:nvPr/>
        </p:nvCxnSpPr>
        <p:spPr>
          <a:xfrm flipV="1">
            <a:off x="5237665" y="2691135"/>
            <a:ext cx="390627" cy="13448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6"/>
            <a:endCxn id="6" idx="2"/>
          </p:cNvCxnSpPr>
          <p:nvPr/>
        </p:nvCxnSpPr>
        <p:spPr>
          <a:xfrm>
            <a:off x="2057400" y="4036017"/>
            <a:ext cx="1066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2050726" y="3500735"/>
            <a:ext cx="1149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1000mJ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724400"/>
            <a:ext cx="31242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err="1" smtClean="0">
                <a:solidFill>
                  <a:schemeClr val="tx1"/>
                </a:solidFill>
              </a:rPr>
              <a:t>DetectAndExtract</a:t>
            </a:r>
            <a:r>
              <a:rPr lang="en-US" sz="2400" i="1" dirty="0" smtClean="0">
                <a:solidFill>
                  <a:schemeClr val="tx1"/>
                </a:solidFill>
              </a:rPr>
              <a:t> Faces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446" y="3385088"/>
            <a:ext cx="1970954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User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Interface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124200" y="1600200"/>
            <a:ext cx="6019800" cy="525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2"/>
          <p:cNvSpPr txBox="1">
            <a:spLocks noChangeArrowheads="1"/>
          </p:cNvSpPr>
          <p:nvPr/>
        </p:nvSpPr>
        <p:spPr bwMode="auto">
          <a:xfrm>
            <a:off x="6096000" y="3773269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Calibri" pitchFamily="34" charset="0"/>
              </a:rPr>
              <a:t>25900mJ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76400" y="4267200"/>
            <a:ext cx="1968809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Cheaper to offload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20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36" grpId="0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3058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Can MAUI Adapt to Changing Conditions?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610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Adapt to:</a:t>
            </a:r>
          </a:p>
          <a:p>
            <a:pPr lvl="1"/>
            <a:r>
              <a:rPr lang="en-US" dirty="0" smtClean="0"/>
              <a:t>Network Bandwidth/Latency Changes</a:t>
            </a:r>
          </a:p>
          <a:p>
            <a:pPr lvl="1"/>
            <a:r>
              <a:rPr lang="en-US" dirty="0" smtClean="0"/>
              <a:t>Variability on method’s computational requirements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Experiment:</a:t>
            </a:r>
          </a:p>
          <a:p>
            <a:pPr lvl="1"/>
            <a:r>
              <a:rPr lang="en-US" dirty="0" smtClean="0"/>
              <a:t>Modified off the shelf arcade game application</a:t>
            </a:r>
          </a:p>
          <a:p>
            <a:pPr lvl="1"/>
            <a:r>
              <a:rPr lang="en-US" dirty="0" smtClean="0"/>
              <a:t>Physics Modeling (homing missiles)</a:t>
            </a:r>
          </a:p>
          <a:p>
            <a:pPr lvl="1"/>
            <a:r>
              <a:rPr lang="en-US" dirty="0" smtClean="0"/>
              <a:t>Evaluated under different latency settings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ransition advTm="4542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ntent Placeholder 3"/>
          <p:cNvGrpSpPr>
            <a:grpSpLocks noGrp="1"/>
          </p:cNvGrpSpPr>
          <p:nvPr/>
        </p:nvGrpSpPr>
        <p:grpSpPr>
          <a:xfrm>
            <a:off x="457200" y="1589331"/>
            <a:ext cx="8543365" cy="4853300"/>
            <a:chOff x="-251883" y="688847"/>
            <a:chExt cx="9665405" cy="4949953"/>
          </a:xfrm>
        </p:grpSpPr>
        <p:sp>
          <p:nvSpPr>
            <p:cNvPr id="11" name="Oval 10"/>
            <p:cNvSpPr/>
            <p:nvPr/>
          </p:nvSpPr>
          <p:spPr>
            <a:xfrm>
              <a:off x="3124200" y="2581151"/>
              <a:ext cx="1905000" cy="1219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 smtClean="0">
                  <a:solidFill>
                    <a:schemeClr val="tx1"/>
                  </a:solidFill>
                </a:rPr>
                <a:t>DoLevel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1" idx="6"/>
              <a:endCxn id="18" idx="2"/>
            </p:cNvCxnSpPr>
            <p:nvPr/>
          </p:nvCxnSpPr>
          <p:spPr>
            <a:xfrm>
              <a:off x="5029201" y="3190751"/>
              <a:ext cx="848077" cy="187654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1" idx="6"/>
              <a:endCxn id="23" idx="2"/>
            </p:cNvCxnSpPr>
            <p:nvPr/>
          </p:nvCxnSpPr>
          <p:spPr>
            <a:xfrm flipV="1">
              <a:off x="5029201" y="1260348"/>
              <a:ext cx="764115" cy="193040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0" idx="6"/>
              <a:endCxn id="11" idx="2"/>
            </p:cNvCxnSpPr>
            <p:nvPr/>
          </p:nvCxnSpPr>
          <p:spPr>
            <a:xfrm>
              <a:off x="1763183" y="3190751"/>
              <a:ext cx="1361017" cy="157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 bwMode="auto">
            <a:xfrm>
              <a:off x="5877277" y="4495800"/>
              <a:ext cx="3536245" cy="1143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91440" rIns="0" bIns="91440" anchor="ctr"/>
            <a:lstStyle/>
            <a:p>
              <a:pPr algn="ctr">
                <a:defRPr/>
              </a:pPr>
              <a:r>
                <a:rPr lang="en-US" b="1" dirty="0" err="1" smtClean="0">
                  <a:solidFill>
                    <a:schemeClr val="tx1"/>
                  </a:solidFill>
                </a:rPr>
                <a:t>HandleMissiles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-251883" y="2581151"/>
              <a:ext cx="2015067" cy="1219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 smtClean="0">
                  <a:solidFill>
                    <a:schemeClr val="tx1"/>
                  </a:solidFill>
                </a:rPr>
                <a:t>DoFrame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793316" y="688847"/>
              <a:ext cx="3536244" cy="114300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91440" anchor="ctr"/>
            <a:lstStyle/>
            <a:p>
              <a:pPr algn="ctr">
                <a:defRPr/>
              </a:pPr>
              <a:r>
                <a:rPr lang="en-US" b="1" dirty="0" err="1" smtClean="0">
                  <a:solidFill>
                    <a:schemeClr val="tx1"/>
                  </a:solidFill>
                </a:rPr>
                <a:t>HandleEnemies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867399" y="2611379"/>
              <a:ext cx="3536244" cy="1143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91440" anchor="ctr"/>
            <a:lstStyle/>
            <a:p>
              <a:pPr algn="ctr">
                <a:defRPr/>
              </a:pPr>
              <a:r>
                <a:rPr lang="en-US" b="1" dirty="0" err="1" smtClean="0">
                  <a:solidFill>
                    <a:schemeClr val="tx1"/>
                  </a:solidFill>
                </a:rPr>
                <a:t>HandleBonuses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>
              <a:stCxn id="11" idx="6"/>
              <a:endCxn id="24" idx="2"/>
            </p:cNvCxnSpPr>
            <p:nvPr/>
          </p:nvCxnSpPr>
          <p:spPr>
            <a:xfrm flipV="1">
              <a:off x="5029201" y="3182880"/>
              <a:ext cx="838198" cy="787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165054" y="4135290"/>
            <a:ext cx="141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11KB + missiles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 rot="17305649">
            <a:off x="4404866" y="2401645"/>
            <a:ext cx="1416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11KB + missiles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 rot="4089405">
            <a:off x="5101316" y="4553938"/>
            <a:ext cx="1241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missiles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" y="6498292"/>
            <a:ext cx="379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*Missiles take around 60 bytes each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17855" y="2971800"/>
            <a:ext cx="1416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11KB + missiles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114800" y="5181600"/>
            <a:ext cx="2502209" cy="381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Required state is smaller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53000" y="6172200"/>
            <a:ext cx="3886201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Complexity increases with # of missiles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3058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Can MAUI Adapt to Changing Conditions?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ransition advTm="340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429000" y="3429000"/>
            <a:ext cx="1676400" cy="1143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5789672" y="1565564"/>
            <a:ext cx="3125728" cy="11206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858944" y="3451318"/>
            <a:ext cx="3125728" cy="11206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865870" y="5306290"/>
            <a:ext cx="3125728" cy="11206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441359" y="3444686"/>
            <a:ext cx="1683852" cy="11953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DoLevel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5" idx="6"/>
            <a:endCxn id="9" idx="2"/>
          </p:cNvCxnSpPr>
          <p:nvPr/>
        </p:nvCxnSpPr>
        <p:spPr>
          <a:xfrm>
            <a:off x="5125212" y="4042383"/>
            <a:ext cx="749625" cy="18399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6"/>
            <a:endCxn id="11" idx="2"/>
          </p:cNvCxnSpPr>
          <p:nvPr/>
        </p:nvCxnSpPr>
        <p:spPr>
          <a:xfrm flipV="1">
            <a:off x="5125212" y="2149673"/>
            <a:ext cx="675410" cy="18927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6"/>
            <a:endCxn id="5" idx="2"/>
          </p:cNvCxnSpPr>
          <p:nvPr/>
        </p:nvCxnSpPr>
        <p:spPr>
          <a:xfrm>
            <a:off x="2238341" y="4042383"/>
            <a:ext cx="1203019" cy="15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 bwMode="auto">
          <a:xfrm>
            <a:off x="5874837" y="5321949"/>
            <a:ext cx="3125728" cy="112068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HandleMissiles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" y="3444686"/>
            <a:ext cx="1781141" cy="11953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DoFrame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800622" y="1589331"/>
            <a:ext cx="3125728" cy="11206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HandleEnemies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66105" y="3474324"/>
            <a:ext cx="3125728" cy="11206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HandleBonuses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5" idx="6"/>
            <a:endCxn id="12" idx="2"/>
          </p:cNvCxnSpPr>
          <p:nvPr/>
        </p:nvCxnSpPr>
        <p:spPr>
          <a:xfrm flipV="1">
            <a:off x="5125212" y="4034665"/>
            <a:ext cx="740893" cy="771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3020" y="6498292"/>
            <a:ext cx="379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*Missiles take around 60 bytes each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775191"/>
            <a:ext cx="8229600" cy="12728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noProof="0" dirty="0" smtClean="0"/>
              <a:t>Zero Missiles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Low latency (RTT &lt; 10ms)</a:t>
            </a:r>
            <a:endParaRPr lang="en-US" sz="3200" noProof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en-US" sz="3200" noProof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4991" y="6172200"/>
            <a:ext cx="3492809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Computation cost is close to zero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33600" y="4419600"/>
            <a:ext cx="2895600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Offload starting at </a:t>
            </a:r>
            <a:r>
              <a:rPr lang="en-US" dirty="0" err="1" smtClean="0"/>
              <a:t>DoLevel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68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  <p:bldP spid="24" grpId="0" animBg="1"/>
      <p:bldP spid="21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 bwMode="auto">
          <a:xfrm>
            <a:off x="5865872" y="5293972"/>
            <a:ext cx="3125728" cy="11206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441359" y="3444686"/>
            <a:ext cx="1683852" cy="11953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DoLevel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5" idx="6"/>
            <a:endCxn id="9" idx="2"/>
          </p:cNvCxnSpPr>
          <p:nvPr/>
        </p:nvCxnSpPr>
        <p:spPr>
          <a:xfrm>
            <a:off x="5125212" y="4042383"/>
            <a:ext cx="749625" cy="18399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6"/>
            <a:endCxn id="11" idx="2"/>
          </p:cNvCxnSpPr>
          <p:nvPr/>
        </p:nvCxnSpPr>
        <p:spPr>
          <a:xfrm flipV="1">
            <a:off x="5125212" y="2149673"/>
            <a:ext cx="675410" cy="18927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6"/>
            <a:endCxn id="5" idx="2"/>
          </p:cNvCxnSpPr>
          <p:nvPr/>
        </p:nvCxnSpPr>
        <p:spPr>
          <a:xfrm>
            <a:off x="2238341" y="4042383"/>
            <a:ext cx="1203019" cy="15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 bwMode="auto">
          <a:xfrm>
            <a:off x="5874837" y="5321949"/>
            <a:ext cx="3125728" cy="112068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HandleMissiles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" y="3444686"/>
            <a:ext cx="1781141" cy="11953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DoFrame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800622" y="1589331"/>
            <a:ext cx="3125728" cy="11206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HandleEnemies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66105" y="3474324"/>
            <a:ext cx="3125728" cy="11206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HandleBonuses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5" idx="6"/>
            <a:endCxn id="12" idx="2"/>
          </p:cNvCxnSpPr>
          <p:nvPr/>
        </p:nvCxnSpPr>
        <p:spPr>
          <a:xfrm flipV="1">
            <a:off x="5125212" y="4034665"/>
            <a:ext cx="740893" cy="771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3020" y="6498292"/>
            <a:ext cx="379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*Missiles take around 60 bytes each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775191"/>
            <a:ext cx="8229600" cy="12728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5</a:t>
            </a:r>
            <a:r>
              <a:rPr lang="en-US" sz="3200" noProof="0" dirty="0" smtClean="0"/>
              <a:t> Missiles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Some latency (RTT = 50ms)</a:t>
            </a:r>
            <a:endParaRPr lang="en-US" sz="3200" noProof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en-US" sz="3200" noProof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6172200"/>
            <a:ext cx="3124201" cy="381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Most of the computation cost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4343400"/>
            <a:ext cx="3886200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Very expensive to offload everything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3400" y="4953000"/>
            <a:ext cx="2209800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Little state to offload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90800" y="5715000"/>
            <a:ext cx="3124201" cy="381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Only offload Handle Missiles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425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1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5448"/>
            <a:ext cx="7467600" cy="1252728"/>
          </a:xfrm>
        </p:spPr>
        <p:txBody>
          <a:bodyPr>
            <a:noAutofit/>
          </a:bodyPr>
          <a:lstStyle/>
          <a:p>
            <a:r>
              <a:rPr lang="en-US" sz="4800" dirty="0" smtClean="0"/>
              <a:t>Battery is a scarce resource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930409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CPU performance during same period: </a:t>
            </a:r>
            <a:r>
              <a:rPr lang="en-US" dirty="0" smtClean="0">
                <a:solidFill>
                  <a:srgbClr val="FF0000"/>
                </a:solidFill>
              </a:rPr>
              <a:t>24</a:t>
            </a:r>
            <a:r>
              <a:rPr lang="en-US" sz="3000" dirty="0" smtClean="0">
                <a:solidFill>
                  <a:srgbClr val="FF0000"/>
                </a:solidFill>
              </a:rPr>
              <a:t>6X</a:t>
            </a:r>
          </a:p>
          <a:p>
            <a:endParaRPr lang="en-US" sz="2600" dirty="0" smtClean="0"/>
          </a:p>
          <a:p>
            <a:r>
              <a:rPr lang="en-US" dirty="0" smtClean="0"/>
              <a:t>A solution to the battery problem seems unlikely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381000" y="1447800"/>
          <a:ext cx="7924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9000" y="3733800"/>
            <a:ext cx="2819400" cy="46166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Just 2X in 15 years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advTm="265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MAUI system design</a:t>
            </a:r>
          </a:p>
          <a:p>
            <a:pPr lvl="1"/>
            <a:r>
              <a:rPr lang="en-US" dirty="0" smtClean="0"/>
              <a:t>MAUI proxy	</a:t>
            </a:r>
          </a:p>
          <a:p>
            <a:pPr lvl="1"/>
            <a:r>
              <a:rPr lang="en-US" dirty="0" smtClean="0"/>
              <a:t>MAUI profiler</a:t>
            </a:r>
          </a:p>
          <a:p>
            <a:pPr lvl="1"/>
            <a:r>
              <a:rPr lang="en-US" dirty="0" smtClean="0"/>
              <a:t>MAUI solver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Evaluation</a:t>
            </a:r>
          </a:p>
          <a:p>
            <a:r>
              <a:rPr lang="en-US" dirty="0" smtClean="0"/>
              <a:t>Conclusion</a:t>
            </a:r>
          </a:p>
        </p:txBody>
      </p:sp>
    </p:spTree>
  </p:cSld>
  <p:clrMapOvr>
    <a:masterClrMapping/>
  </p:clrMapOvr>
  <p:transition advTm="443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MAUI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Windows Mobile 6.5</a:t>
            </a:r>
          </a:p>
          <a:p>
            <a:pPr lvl="1"/>
            <a:r>
              <a:rPr lang="en-US" dirty="0" smtClean="0"/>
              <a:t>.NET Framework 3.5</a:t>
            </a:r>
          </a:p>
          <a:p>
            <a:pPr lvl="1"/>
            <a:r>
              <a:rPr lang="en-US" dirty="0" smtClean="0"/>
              <a:t>HTC </a:t>
            </a:r>
            <a:r>
              <a:rPr lang="en-US" dirty="0" err="1" smtClean="0"/>
              <a:t>Fuze</a:t>
            </a:r>
            <a:r>
              <a:rPr lang="en-US" dirty="0" smtClean="0"/>
              <a:t> Smartphone</a:t>
            </a:r>
          </a:p>
          <a:p>
            <a:pPr lvl="1"/>
            <a:r>
              <a:rPr lang="en-US" dirty="0" smtClean="0"/>
              <a:t>Monsoon power monitor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Chess</a:t>
            </a:r>
          </a:p>
          <a:p>
            <a:pPr lvl="1"/>
            <a:r>
              <a:rPr lang="en-US" dirty="0" smtClean="0"/>
              <a:t>Face Recognition</a:t>
            </a:r>
          </a:p>
          <a:p>
            <a:pPr lvl="1"/>
            <a:r>
              <a:rPr lang="en-US" dirty="0" smtClean="0"/>
              <a:t>Arcade Game</a:t>
            </a:r>
          </a:p>
          <a:p>
            <a:pPr lvl="1"/>
            <a:r>
              <a:rPr lang="en-US" dirty="0" smtClean="0"/>
              <a:t>Voice-based translator</a:t>
            </a:r>
          </a:p>
        </p:txBody>
      </p:sp>
      <p:pic>
        <p:nvPicPr>
          <p:cNvPr id="4" name="Picture 3" descr="monso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752600"/>
            <a:ext cx="3644767" cy="2667000"/>
          </a:xfrm>
          <a:prstGeom prst="rect">
            <a:avLst/>
          </a:prstGeom>
        </p:spPr>
      </p:pic>
    </p:spTree>
  </p:cSld>
  <p:clrMapOvr>
    <a:masterClrMapping/>
  </p:clrMapOvr>
  <p:transition advTm="4718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82000" cy="46256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much can MAUI reduce energy consumption?</a:t>
            </a:r>
          </a:p>
          <a:p>
            <a:r>
              <a:rPr lang="en-US" sz="2800" dirty="0" smtClean="0"/>
              <a:t>How much can MAUI improve performance?</a:t>
            </a:r>
          </a:p>
          <a:p>
            <a:r>
              <a:rPr lang="en-US" sz="2800" dirty="0" smtClean="0"/>
              <a:t>Can MAUI Run Resource-Intensive Applications?</a:t>
            </a:r>
          </a:p>
        </p:txBody>
      </p:sp>
    </p:spTree>
  </p:cSld>
  <p:clrMapOvr>
    <a:masterClrMapping/>
  </p:clrMapOvr>
  <p:transition advTm="2486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228600" y="2018685"/>
          <a:ext cx="8665029" cy="4839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How much can MAUI reduce energy consumption?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334000"/>
            <a:ext cx="2362200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Big savings even on 3G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52547" y="5351167"/>
            <a:ext cx="2438400" cy="64633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order of magnitude improvement on Wi-Fi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600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Face Recognizer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 advTm="33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144000" cy="1251062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much can MAUI improve performance?</a:t>
            </a:r>
            <a:endParaRPr lang="en-US" sz="3600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228600" y="2097603"/>
          <a:ext cx="8915400" cy="4760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43200" y="4876800"/>
            <a:ext cx="2971800" cy="64633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Improvement of around an order of magnitude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600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Face Recognizer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 advTm="276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251062"/>
          </a:xfrm>
        </p:spPr>
        <p:txBody>
          <a:bodyPr>
            <a:noAutofit/>
          </a:bodyPr>
          <a:lstStyle/>
          <a:p>
            <a:r>
              <a:rPr lang="en-US" sz="3600" dirty="0" smtClean="0"/>
              <a:t>Latency to server impacts the opportunities for fine-grained offload</a:t>
            </a:r>
            <a:endParaRPr lang="en-US" sz="3600" dirty="0"/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228600" y="2133600"/>
          <a:ext cx="8665029" cy="4078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62200" y="6135469"/>
            <a:ext cx="2590800" cy="64633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 to 40% energy savings on Wi-Fi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1524000"/>
            <a:ext cx="2590800" cy="64633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Solver would decide not to offload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600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Arcade Game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 advTm="336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86800" cy="1251062"/>
          </a:xfrm>
        </p:spPr>
        <p:txBody>
          <a:bodyPr>
            <a:noAutofit/>
          </a:bodyPr>
          <a:lstStyle/>
          <a:p>
            <a:r>
              <a:rPr lang="en-US" sz="3200" dirty="0" smtClean="0"/>
              <a:t>Can MAUI Run Resource-Intensive Applications?</a:t>
            </a:r>
            <a:endParaRPr lang="en-US" sz="32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28600" y="2133600"/>
          <a:ext cx="8686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8400" y="5029200"/>
            <a:ext cx="4038600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CPU Intensive even on a Core 2 Duo PC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2209800"/>
            <a:ext cx="4038600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 be run on the phone with MAUI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16002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Translator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MAUI system design</a:t>
            </a:r>
          </a:p>
          <a:p>
            <a:pPr lvl="1"/>
            <a:r>
              <a:rPr lang="en-US" dirty="0" smtClean="0"/>
              <a:t>MAUI proxy	</a:t>
            </a:r>
          </a:p>
          <a:p>
            <a:pPr lvl="1"/>
            <a:r>
              <a:rPr lang="en-US" dirty="0" smtClean="0"/>
              <a:t>MAUI profiler</a:t>
            </a:r>
          </a:p>
          <a:p>
            <a:pPr lvl="1"/>
            <a:r>
              <a:rPr lang="en-US" dirty="0" smtClean="0"/>
              <a:t>MAUI solver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Conclusion</a:t>
            </a:r>
          </a:p>
        </p:txBody>
      </p:sp>
    </p:spTree>
  </p:cSld>
  <p:clrMapOvr>
    <a:masterClrMapping/>
  </p:clrMapOvr>
  <p:transition advTm="307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58200" cy="462560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MAUI enables developers to:</a:t>
            </a:r>
          </a:p>
          <a:p>
            <a:pPr lvl="1"/>
            <a:r>
              <a:rPr lang="en-US" sz="2400" dirty="0" smtClean="0"/>
              <a:t>Bypass the resource limitations of handheld devices</a:t>
            </a:r>
          </a:p>
          <a:p>
            <a:pPr lvl="1"/>
            <a:r>
              <a:rPr lang="en-US" sz="2400" dirty="0" smtClean="0"/>
              <a:t>Low barrier entry: simple program annotations</a:t>
            </a:r>
          </a:p>
          <a:p>
            <a:endParaRPr lang="en-US" sz="2800" dirty="0" smtClean="0"/>
          </a:p>
          <a:p>
            <a:r>
              <a:rPr lang="en-US" sz="2800" dirty="0" smtClean="0"/>
              <a:t>For a resource-intensive application</a:t>
            </a:r>
          </a:p>
          <a:p>
            <a:pPr lvl="1"/>
            <a:r>
              <a:rPr lang="en-US" sz="2400" dirty="0" smtClean="0"/>
              <a:t>MAUI reduced energy consumed by an order of magnitude</a:t>
            </a:r>
          </a:p>
          <a:p>
            <a:pPr lvl="1"/>
            <a:r>
              <a:rPr lang="en-US" sz="2400" dirty="0" smtClean="0"/>
              <a:t>MAUI improved application performance similarly</a:t>
            </a:r>
          </a:p>
          <a:p>
            <a:endParaRPr lang="en-US" sz="2800" dirty="0" smtClean="0"/>
          </a:p>
          <a:p>
            <a:r>
              <a:rPr lang="en-US" sz="2800" dirty="0" smtClean="0"/>
              <a:t>MAUI adapts to:</a:t>
            </a:r>
            <a:endParaRPr lang="en-US" sz="2400" dirty="0" smtClean="0"/>
          </a:p>
          <a:p>
            <a:pPr lvl="1"/>
            <a:r>
              <a:rPr lang="en-US" sz="2400" dirty="0" smtClean="0"/>
              <a:t>Changing network conditions </a:t>
            </a:r>
          </a:p>
          <a:p>
            <a:pPr lvl="1"/>
            <a:r>
              <a:rPr lang="en-US" sz="2400" dirty="0" smtClean="0"/>
              <a:t>Changing applications CPU demands</a:t>
            </a:r>
          </a:p>
          <a:p>
            <a:endParaRPr lang="en-US" sz="2800" dirty="0" smtClean="0"/>
          </a:p>
        </p:txBody>
      </p:sp>
    </p:spTree>
  </p:cSld>
  <p:clrMapOvr>
    <a:masterClrMapping/>
  </p:clrMapOvr>
  <p:transition advTm="27226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hlinkClick r:id="rId2"/>
              </a:rPr>
              <a:t>http://research.microsoft.com/en-us/projects/maui/ </a:t>
            </a:r>
            <a:endParaRPr lang="en-US" sz="2800" dirty="0" smtClean="0"/>
          </a:p>
          <a:p>
            <a:r>
              <a:rPr lang="en-US" dirty="0" smtClean="0"/>
              <a:t>ecuervo@cs.duke.edu</a:t>
            </a:r>
            <a:endParaRPr lang="en-US" dirty="0"/>
          </a:p>
        </p:txBody>
      </p:sp>
    </p:spTree>
  </p:cSld>
  <p:clrMapOvr>
    <a:masterClrMapping/>
  </p:clrMapOvr>
  <p:transition advTm="540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obileshop.com/blog/wp-content/uploads/2009/06/crikey-hes-playing-crysis-on-a-samsung-omn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59399"/>
            <a:ext cx="4114800" cy="2203001"/>
          </a:xfrm>
          <a:prstGeom prst="rect">
            <a:avLst/>
          </a:prstGeom>
          <a:noFill/>
        </p:spPr>
      </p:pic>
      <p:pic>
        <p:nvPicPr>
          <p:cNvPr id="58370" name="Picture 2" descr="iphone-app_pPsI6_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76400"/>
            <a:ext cx="3352800" cy="22250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Mobile apps can’t reach their full potential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04850" y="4419600"/>
            <a:ext cx="2952750" cy="206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85800" y="6400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Augmented Reality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962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Speech Recognition and Synthesis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39579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Interactive Games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1261533" y="2819400"/>
            <a:ext cx="2015067" cy="8309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Slow, Limited or Inaccurate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219200" y="5410200"/>
            <a:ext cx="1905000" cy="8309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Too CPU intensive</a:t>
            </a:r>
            <a:endParaRPr lang="en-US" sz="2400" b="1" dirty="0"/>
          </a:p>
        </p:txBody>
      </p:sp>
      <p:pic>
        <p:nvPicPr>
          <p:cNvPr id="1042" name="Picture 18" descr="http://4.bp.blogspot.com/_UJm1lSJKEM4/SxqrL7tEsMI/AAAAAAAACI0/fFQwMhYiW6w/layar-augmented-reality-application-xperia-x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4495801"/>
            <a:ext cx="3581400" cy="18288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943600" y="5634335"/>
            <a:ext cx="1219200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Limited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370161" y="3733800"/>
            <a:ext cx="4716439" cy="64633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</a:rPr>
              <a:t>Power Intensive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2743200"/>
            <a:ext cx="3200400" cy="8309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Not on par with desktop counterparts</a:t>
            </a:r>
            <a:endParaRPr lang="en-US" sz="2400" b="1" dirty="0"/>
          </a:p>
        </p:txBody>
      </p:sp>
      <p:sp>
        <p:nvSpPr>
          <p:cNvPr id="23" name="Right Arrow 22"/>
          <p:cNvSpPr/>
          <p:nvPr/>
        </p:nvSpPr>
        <p:spPr>
          <a:xfrm>
            <a:off x="3810000" y="54102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1207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 animBg="1"/>
      <p:bldP spid="21" grpId="0" animBg="1"/>
      <p:bldP spid="24" grpId="0" animBg="1"/>
      <p:bldP spid="26" grpId="0" animBg="1"/>
      <p:bldP spid="25" grpId="1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Solution: Remote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62560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Remote execution can reduce energy consumption</a:t>
            </a:r>
          </a:p>
          <a:p>
            <a:endParaRPr lang="en-US" sz="2800" dirty="0" smtClean="0"/>
          </a:p>
          <a:p>
            <a:r>
              <a:rPr lang="en-US" sz="2800" dirty="0" smtClean="0"/>
              <a:t>Challenges:</a:t>
            </a:r>
          </a:p>
          <a:p>
            <a:pPr lvl="1"/>
            <a:r>
              <a:rPr lang="en-US" sz="2400" dirty="0" smtClean="0"/>
              <a:t>What should be offloaded?</a:t>
            </a:r>
          </a:p>
          <a:p>
            <a:pPr lvl="1"/>
            <a:r>
              <a:rPr lang="en-US" sz="2400" dirty="0" smtClean="0"/>
              <a:t>How to dynamically decide when to offload?</a:t>
            </a:r>
          </a:p>
          <a:p>
            <a:pPr lvl="1"/>
            <a:r>
              <a:rPr lang="en-US" sz="2400" dirty="0" smtClean="0"/>
              <a:t>How to minimize the required programmer effort?</a:t>
            </a:r>
          </a:p>
        </p:txBody>
      </p:sp>
    </p:spTree>
  </p:cSld>
  <p:clrMapOvr>
    <a:masterClrMapping/>
  </p:clrMapOvr>
  <p:transition advTm="5316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MAUI: </a:t>
            </a:r>
            <a:r>
              <a:rPr lang="en-US" sz="3600" u="sng" dirty="0" smtClean="0"/>
              <a:t>M</a:t>
            </a:r>
            <a:r>
              <a:rPr lang="en-US" sz="3600" dirty="0" smtClean="0"/>
              <a:t>obile </a:t>
            </a:r>
            <a:r>
              <a:rPr lang="en-US" sz="3600" u="sng" dirty="0" smtClean="0"/>
              <a:t>A</a:t>
            </a:r>
            <a:r>
              <a:rPr lang="en-US" sz="3600" dirty="0" smtClean="0"/>
              <a:t>ssistance </a:t>
            </a:r>
            <a:r>
              <a:rPr lang="en-US" sz="3600" u="sng" dirty="0" smtClean="0"/>
              <a:t>U</a:t>
            </a:r>
            <a:r>
              <a:rPr lang="en-US" sz="3600" dirty="0" smtClean="0"/>
              <a:t>sing </a:t>
            </a:r>
            <a:r>
              <a:rPr lang="en-US" sz="3600" u="sng" dirty="0" smtClean="0"/>
              <a:t>I</a:t>
            </a:r>
            <a:r>
              <a:rPr lang="en-US" sz="3600" dirty="0" smtClean="0"/>
              <a:t>nfrastructure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MAUI Contributions:</a:t>
            </a:r>
          </a:p>
          <a:p>
            <a:r>
              <a:rPr lang="en-US" dirty="0" smtClean="0"/>
              <a:t>Combine extensive profiling with an ILP solver</a:t>
            </a:r>
          </a:p>
          <a:p>
            <a:pPr lvl="1"/>
            <a:r>
              <a:rPr lang="en-US" dirty="0" smtClean="0"/>
              <a:t>Makes dynamic offload decisions</a:t>
            </a:r>
          </a:p>
          <a:p>
            <a:pPr lvl="1"/>
            <a:r>
              <a:rPr lang="en-US" dirty="0" smtClean="0"/>
              <a:t>Optimize for energy reduction</a:t>
            </a:r>
          </a:p>
          <a:p>
            <a:pPr lvl="1"/>
            <a:r>
              <a:rPr lang="en-US" dirty="0" smtClean="0"/>
              <a:t>Profile: device, network, application</a:t>
            </a:r>
          </a:p>
          <a:p>
            <a:endParaRPr lang="en-US" dirty="0" smtClean="0"/>
          </a:p>
          <a:p>
            <a:r>
              <a:rPr lang="en-US" dirty="0" smtClean="0"/>
              <a:t>Leverage modern language runtime (.NET CLR)</a:t>
            </a:r>
          </a:p>
          <a:p>
            <a:pPr lvl="1"/>
            <a:r>
              <a:rPr lang="en-US" dirty="0" smtClean="0"/>
              <a:t>To simplify program partitioning</a:t>
            </a:r>
          </a:p>
          <a:p>
            <a:pPr lvl="1"/>
            <a:r>
              <a:rPr lang="en-US" dirty="0" smtClean="0"/>
              <a:t>Reflection, serialization, strong typing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advTm="6751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MAUI system design</a:t>
            </a:r>
          </a:p>
          <a:p>
            <a:pPr lvl="1"/>
            <a:r>
              <a:rPr lang="en-US" dirty="0" smtClean="0"/>
              <a:t>MAUI proxy	</a:t>
            </a:r>
          </a:p>
          <a:p>
            <a:pPr lvl="1"/>
            <a:r>
              <a:rPr lang="en-US" dirty="0" smtClean="0"/>
              <a:t>MAUI profiler</a:t>
            </a:r>
          </a:p>
          <a:p>
            <a:pPr lvl="1"/>
            <a:r>
              <a:rPr lang="en-US" dirty="0" smtClean="0"/>
              <a:t>MAUI solver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</a:p>
        </p:txBody>
      </p:sp>
    </p:spTree>
  </p:cSld>
  <p:clrMapOvr>
    <a:masterClrMapping/>
  </p:clrMapOvr>
  <p:transition advTm="2001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2171700" y="4000500"/>
            <a:ext cx="4495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5561013" y="5862638"/>
            <a:ext cx="1677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Maui server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1598613" y="5864225"/>
            <a:ext cx="17287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Smartphone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0" y="2057400"/>
            <a:ext cx="1447800" cy="320040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Application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828800" y="2057400"/>
            <a:ext cx="1905000" cy="3200400"/>
            <a:chOff x="1981200" y="1295400"/>
            <a:chExt cx="1905000" cy="3200400"/>
          </a:xfrm>
          <a:effectLst/>
        </p:grpSpPr>
        <p:sp>
          <p:nvSpPr>
            <p:cNvPr id="11" name="Rounded Rectangle 10"/>
            <p:cNvSpPr/>
            <p:nvPr/>
          </p:nvSpPr>
          <p:spPr>
            <a:xfrm>
              <a:off x="2209800" y="1828800"/>
              <a:ext cx="1447800" cy="1143000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Client Proxy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1200" y="1295400"/>
              <a:ext cx="1905000" cy="3200400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09800" y="3124200"/>
              <a:ext cx="1447800" cy="434975"/>
            </a:xfrm>
            <a:prstGeom prst="roundRect">
              <a:avLst/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Profiler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09800" y="3733800"/>
              <a:ext cx="1447800" cy="434975"/>
            </a:xfrm>
            <a:prstGeom prst="roundRect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Solver</a:t>
              </a:r>
            </a:p>
          </p:txBody>
        </p:sp>
        <p:sp>
          <p:nvSpPr>
            <p:cNvPr id="2079" name="TextBox 14"/>
            <p:cNvSpPr txBox="1">
              <a:spLocks noChangeArrowheads="1"/>
            </p:cNvSpPr>
            <p:nvPr/>
          </p:nvSpPr>
          <p:spPr bwMode="auto">
            <a:xfrm>
              <a:off x="2133600" y="1447800"/>
              <a:ext cx="15162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Maui Runtime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105400" y="2057400"/>
            <a:ext cx="1905000" cy="3200400"/>
            <a:chOff x="1981200" y="1295400"/>
            <a:chExt cx="1905000" cy="3200400"/>
          </a:xfrm>
          <a:effectLst/>
        </p:grpSpPr>
        <p:sp>
          <p:nvSpPr>
            <p:cNvPr id="33" name="Rounded Rectangle 32"/>
            <p:cNvSpPr/>
            <p:nvPr/>
          </p:nvSpPr>
          <p:spPr>
            <a:xfrm>
              <a:off x="2209800" y="1828800"/>
              <a:ext cx="1447800" cy="1143000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/>
                <a:t>Server </a:t>
              </a:r>
              <a:r>
                <a:rPr lang="en-US" dirty="0"/>
                <a:t>Proxy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981200" y="1295400"/>
              <a:ext cx="1905000" cy="3200400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209800" y="3124200"/>
              <a:ext cx="1447800" cy="434975"/>
            </a:xfrm>
            <a:prstGeom prst="roundRect">
              <a:avLst/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Profiler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209800" y="3733800"/>
              <a:ext cx="1447800" cy="434975"/>
            </a:xfrm>
            <a:prstGeom prst="roundRect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Solver</a:t>
              </a:r>
            </a:p>
          </p:txBody>
        </p:sp>
        <p:sp>
          <p:nvSpPr>
            <p:cNvPr id="41" name="TextBox 14"/>
            <p:cNvSpPr txBox="1">
              <a:spLocks noChangeArrowheads="1"/>
            </p:cNvSpPr>
            <p:nvPr/>
          </p:nvSpPr>
          <p:spPr bwMode="auto">
            <a:xfrm>
              <a:off x="2133600" y="1447800"/>
              <a:ext cx="15162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Maui Runtime</a:t>
              </a:r>
            </a:p>
          </p:txBody>
        </p:sp>
      </p:grpSp>
      <p:sp>
        <p:nvSpPr>
          <p:cNvPr id="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MAUI Architecture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086600" y="2057400"/>
            <a:ext cx="1447800" cy="320040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Application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505200" y="2743200"/>
            <a:ext cx="1828800" cy="461665"/>
            <a:chOff x="3505200" y="2743200"/>
            <a:chExt cx="1828800" cy="461665"/>
          </a:xfrm>
          <a:effectLst/>
        </p:grpSpPr>
        <p:cxnSp>
          <p:nvCxnSpPr>
            <p:cNvPr id="24" name="Straight Arrow Connector 23"/>
            <p:cNvCxnSpPr>
              <a:stCxn id="11" idx="3"/>
              <a:endCxn id="33" idx="1"/>
            </p:cNvCxnSpPr>
            <p:nvPr/>
          </p:nvCxnSpPr>
          <p:spPr>
            <a:xfrm>
              <a:off x="3505200" y="3162300"/>
              <a:ext cx="1828800" cy="1588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419600" y="2743200"/>
              <a:ext cx="742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</a:rPr>
                <a:t>RPC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05200" y="4262735"/>
            <a:ext cx="1828800" cy="461665"/>
            <a:chOff x="3505200" y="4262735"/>
            <a:chExt cx="1828800" cy="461665"/>
          </a:xfrm>
          <a:effectLst/>
        </p:grpSpPr>
        <p:cxnSp>
          <p:nvCxnSpPr>
            <p:cNvPr id="25" name="Straight Arrow Connector 24"/>
            <p:cNvCxnSpPr>
              <a:stCxn id="14" idx="3"/>
              <a:endCxn id="40" idx="1"/>
            </p:cNvCxnSpPr>
            <p:nvPr/>
          </p:nvCxnSpPr>
          <p:spPr>
            <a:xfrm>
              <a:off x="3505200" y="4713288"/>
              <a:ext cx="1828800" cy="1588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419600" y="4262735"/>
              <a:ext cx="742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</a:rPr>
                <a:t>RPC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7" name="Rounded Rectangle 26"/>
          <p:cNvSpPr/>
          <p:nvPr/>
        </p:nvSpPr>
        <p:spPr bwMode="auto">
          <a:xfrm>
            <a:off x="5105400" y="5362575"/>
            <a:ext cx="3429000" cy="35242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Maui Controller</a:t>
            </a:r>
          </a:p>
        </p:txBody>
      </p:sp>
    </p:spTree>
  </p:cSld>
  <p:clrMapOvr>
    <a:masterClrMapping/>
  </p:clrMapOvr>
  <p:transition advTm="4147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How Does a Programmer Use MAUI?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51391"/>
            <a:ext cx="87630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Goal: make it dead-simple to MAUI-</a:t>
            </a:r>
            <a:r>
              <a:rPr lang="en-US" dirty="0" err="1" smtClean="0"/>
              <a:t>ify</a:t>
            </a:r>
            <a:r>
              <a:rPr lang="en-US" dirty="0" smtClean="0"/>
              <a:t> apps</a:t>
            </a:r>
          </a:p>
          <a:p>
            <a:pPr lvl="1"/>
            <a:r>
              <a:rPr lang="en-US" dirty="0" smtClean="0"/>
              <a:t>Build app as a standalone phone app</a:t>
            </a:r>
          </a:p>
          <a:p>
            <a:pPr lvl="1"/>
            <a:r>
              <a:rPr lang="en-US" dirty="0" smtClean="0"/>
              <a:t>Add .NET attributes to indicate “</a:t>
            </a:r>
            <a:r>
              <a:rPr lang="en-US" dirty="0" err="1" smtClean="0"/>
              <a:t>remoteable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Follow a simple set of rules</a:t>
            </a:r>
          </a:p>
        </p:txBody>
      </p:sp>
      <p:pic>
        <p:nvPicPr>
          <p:cNvPr id="4" name="Picture 3" descr="maui-remotea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3810000"/>
            <a:ext cx="5953125" cy="261937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ransition advTm="471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Language Run-Time Support For Partitioning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828800"/>
            <a:ext cx="85344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Portability: </a:t>
            </a:r>
          </a:p>
          <a:p>
            <a:pPr lvl="1"/>
            <a:r>
              <a:rPr lang="en-US" dirty="0" smtClean="0"/>
              <a:t>Mobile (ARM) </a:t>
            </a:r>
            <a:r>
              <a:rPr lang="en-US" dirty="0" err="1" smtClean="0"/>
              <a:t>vs</a:t>
            </a:r>
            <a:r>
              <a:rPr lang="en-US" dirty="0" smtClean="0"/>
              <a:t> Server (x86)</a:t>
            </a:r>
          </a:p>
          <a:p>
            <a:pPr lvl="1"/>
            <a:r>
              <a:rPr lang="en-US" dirty="0" smtClean="0"/>
              <a:t>.NET Framework Common Intermediate Language</a:t>
            </a:r>
          </a:p>
          <a:p>
            <a:r>
              <a:rPr lang="en-US" dirty="0" smtClean="0"/>
              <a:t>Type-Safety and Serialization: </a:t>
            </a:r>
          </a:p>
          <a:p>
            <a:pPr lvl="1"/>
            <a:r>
              <a:rPr lang="en-US" dirty="0" smtClean="0"/>
              <a:t>Automate state extraction</a:t>
            </a:r>
          </a:p>
          <a:p>
            <a:r>
              <a:rPr lang="en-US" dirty="0" smtClean="0"/>
              <a:t>Reflection: </a:t>
            </a:r>
          </a:p>
          <a:p>
            <a:pPr lvl="1"/>
            <a:r>
              <a:rPr lang="en-US" dirty="0" smtClean="0"/>
              <a:t>Identifies methods with [</a:t>
            </a:r>
            <a:r>
              <a:rPr lang="en-US" dirty="0" err="1" smtClean="0"/>
              <a:t>Remoteable</a:t>
            </a:r>
            <a:r>
              <a:rPr lang="en-US" dirty="0" smtClean="0"/>
              <a:t>] tag</a:t>
            </a:r>
          </a:p>
          <a:p>
            <a:pPr lvl="1"/>
            <a:r>
              <a:rPr lang="en-US" dirty="0" smtClean="0"/>
              <a:t>Automates generation of RPC stubs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7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1.5|3.8|7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|5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8.8|10.4|24.8|4.1|13.5|6.9|15.4|1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4.1|7.5|9.2|7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7|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|3.6|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|3.6|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3|4.5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4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7141</TotalTime>
  <Words>894</Words>
  <Application>Microsoft Office PowerPoint</Application>
  <PresentationFormat>On-screen Show (4:3)</PresentationFormat>
  <Paragraphs>341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MAUI: Making Smartphones Last Longer With Code Offload</vt:lpstr>
      <vt:lpstr>Battery is a scarce resource</vt:lpstr>
      <vt:lpstr>Mobile apps can’t reach their full potential</vt:lpstr>
      <vt:lpstr>One Solution: Remote Execution</vt:lpstr>
      <vt:lpstr>MAUI: Mobile Assistance Using Infrastructure</vt:lpstr>
      <vt:lpstr>Roadmap</vt:lpstr>
      <vt:lpstr>MAUI Architecture</vt:lpstr>
      <vt:lpstr>How Does a Programmer Use MAUI?</vt:lpstr>
      <vt:lpstr>Language Run-Time Support For Partitioning</vt:lpstr>
      <vt:lpstr>MAUI Proxy</vt:lpstr>
      <vt:lpstr>MAUI Profiler</vt:lpstr>
      <vt:lpstr>MAUI Solver</vt:lpstr>
      <vt:lpstr>Is Global Program Analysis Needed?</vt:lpstr>
      <vt:lpstr>Is Global Program Analysis Needed?</vt:lpstr>
      <vt:lpstr>Is Global Program Analysis Needed?</vt:lpstr>
      <vt:lpstr>Can MAUI Adapt to Changing Conditions?</vt:lpstr>
      <vt:lpstr>Can MAUI Adapt to Changing Conditions?</vt:lpstr>
      <vt:lpstr>Case 1</vt:lpstr>
      <vt:lpstr>Case 2</vt:lpstr>
      <vt:lpstr>Roadmap</vt:lpstr>
      <vt:lpstr>MAUI Implementation</vt:lpstr>
      <vt:lpstr>Questions</vt:lpstr>
      <vt:lpstr>How much can MAUI reduce energy consumption?</vt:lpstr>
      <vt:lpstr>How much can MAUI improve performance?</vt:lpstr>
      <vt:lpstr>Latency to server impacts the opportunities for fine-grained offload</vt:lpstr>
      <vt:lpstr>Can MAUI Run Resource-Intensive Applications?</vt:lpstr>
      <vt:lpstr>Roadmap</vt:lpstr>
      <vt:lpstr>Conclusions</vt:lpstr>
      <vt:lpstr>Questions?</vt:lpstr>
    </vt:vector>
  </TitlesOfParts>
  <Company>Duke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MAUI: Making Smartphones Last Longer With Code Offload</dc:title>
  <dc:creator>Eduardo A. Cuervo Laffaye</dc:creator>
  <cp:keywords>maui code-offload mobile energy power</cp:keywords>
  <cp:lastModifiedBy>ansuman banerjee</cp:lastModifiedBy>
  <cp:revision>580</cp:revision>
  <dcterms:created xsi:type="dcterms:W3CDTF">2010-02-11T22:15:32Z</dcterms:created>
  <dcterms:modified xsi:type="dcterms:W3CDTF">2014-08-21T02:19:08Z</dcterms:modified>
</cp:coreProperties>
</file>