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vml" ContentType="application/vnd.openxmlformats-officedocument.vmlDrawi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embeddings/oleObject1.bin" ContentType="application/vnd.openxmlformats-officedocument.oleObject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50" r:id="rId2"/>
  </p:sldMasterIdLst>
  <p:notesMasterIdLst>
    <p:notesMasterId r:id="rId37"/>
  </p:notesMasterIdLst>
  <p:handoutMasterIdLst>
    <p:handoutMasterId r:id="rId38"/>
  </p:handoutMasterIdLst>
  <p:sldIdLst>
    <p:sldId id="256" r:id="rId3"/>
    <p:sldId id="374" r:id="rId4"/>
    <p:sldId id="806" r:id="rId5"/>
    <p:sldId id="807" r:id="rId6"/>
    <p:sldId id="808" r:id="rId7"/>
    <p:sldId id="809" r:id="rId8"/>
    <p:sldId id="810" r:id="rId9"/>
    <p:sldId id="811" r:id="rId10"/>
    <p:sldId id="812" r:id="rId11"/>
    <p:sldId id="813" r:id="rId12"/>
    <p:sldId id="814" r:id="rId13"/>
    <p:sldId id="816" r:id="rId14"/>
    <p:sldId id="815" r:id="rId15"/>
    <p:sldId id="817" r:id="rId16"/>
    <p:sldId id="818" r:id="rId17"/>
    <p:sldId id="833" r:id="rId18"/>
    <p:sldId id="819" r:id="rId19"/>
    <p:sldId id="836" r:id="rId20"/>
    <p:sldId id="820" r:id="rId21"/>
    <p:sldId id="821" r:id="rId22"/>
    <p:sldId id="837" r:id="rId23"/>
    <p:sldId id="822" r:id="rId24"/>
    <p:sldId id="823" r:id="rId25"/>
    <p:sldId id="824" r:id="rId26"/>
    <p:sldId id="825" r:id="rId27"/>
    <p:sldId id="826" r:id="rId28"/>
    <p:sldId id="827" r:id="rId29"/>
    <p:sldId id="828" r:id="rId30"/>
    <p:sldId id="829" r:id="rId31"/>
    <p:sldId id="830" r:id="rId32"/>
    <p:sldId id="834" r:id="rId33"/>
    <p:sldId id="835" r:id="rId34"/>
    <p:sldId id="831" r:id="rId35"/>
    <p:sldId id="832" r:id="rId36"/>
  </p:sldIdLst>
  <p:sldSz cx="9144000" cy="6858000" type="screen4x3"/>
  <p:notesSz cx="7315200" cy="96012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D3E9"/>
    <a:srgbClr val="336699"/>
    <a:srgbClr val="2A70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67" autoAdjust="0"/>
    <p:restoredTop sz="72051" autoAdjust="0"/>
  </p:normalViewPr>
  <p:slideViewPr>
    <p:cSldViewPr>
      <p:cViewPr>
        <p:scale>
          <a:sx n="53" d="100"/>
          <a:sy n="53" d="100"/>
        </p:scale>
        <p:origin x="-2040" y="-121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124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74"/>
    </p:cViewPr>
  </p:sorterViewPr>
  <p:notesViewPr>
    <p:cSldViewPr>
      <p:cViewPr varScale="1">
        <p:scale>
          <a:sx n="35" d="100"/>
          <a:sy n="35" d="100"/>
        </p:scale>
        <p:origin x="-157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notesMaster" Target="notesMasters/notesMaster1.xml"/><Relationship Id="rId38" Type="http://schemas.openxmlformats.org/officeDocument/2006/relationships/handoutMaster" Target="handoutMasters/handoutMaster1.xml"/><Relationship Id="rId39" Type="http://schemas.openxmlformats.org/officeDocument/2006/relationships/printerSettings" Target="printerSettings/printerSettings1.bin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fld id="{FAC8717C-415A-44F2-932B-9470F257B40D}" type="datetimeFigureOut">
              <a:rPr lang="de-DE"/>
              <a:pPr>
                <a:defRPr/>
              </a:pPr>
              <a:t>01/09/17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fld id="{436286E6-33A4-43B5-AF89-26A9B7F2651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93862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AutoShape 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18" name="AutoShape 2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19" name="AutoShape 3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288776" name="Rectangle 7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794250" cy="35941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4" name="Rectangle 8"/>
          <p:cNvSpPr>
            <a:spLocks noGrp="1" noChangeArrowheads="1"/>
          </p:cNvSpPr>
          <p:nvPr>
            <p:ph type="body"/>
          </p:nvPr>
        </p:nvSpPr>
        <p:spPr bwMode="auto">
          <a:xfrm>
            <a:off x="974725" y="4560888"/>
            <a:ext cx="5359400" cy="4313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400" tIns="47520" rIns="95400" bIns="475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 smtClean="0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sldNum"/>
          </p:nvPr>
        </p:nvSpPr>
        <p:spPr bwMode="auto">
          <a:xfrm>
            <a:off x="4144963" y="9120188"/>
            <a:ext cx="3163887" cy="473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400" tIns="47520" rIns="95400" bIns="47520" numCol="1" anchor="b" anchorCtr="0" compatLnSpc="1">
            <a:prstTxWarp prst="textNoShape">
              <a:avLst/>
            </a:prstTxWarp>
          </a:bodyPr>
          <a:lstStyle>
            <a:lvl1pPr algn="r"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655445CD-BE69-4A95-B1A9-CC7D8B1B04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5469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F1E893B-7686-47E7-8BAA-792CEA63E874}" type="slidenum">
              <a:rPr lang="en-US" smtClean="0">
                <a:ea typeface="ＭＳ Ｐゴシック" charset="-128"/>
              </a:rPr>
              <a:pPr/>
              <a:t>1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897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897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14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15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16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17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18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19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20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21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22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23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4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24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25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5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7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8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10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11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12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13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ECAE97-3771-4726-814A-CD4EFAC6E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2D2A3E-5829-4B0E-86B4-3D25787A35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4638" y="104775"/>
            <a:ext cx="2055812" cy="63658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4775"/>
            <a:ext cx="6015038" cy="6365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79310C-0555-4469-BB14-3863653CE5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23EAC6-B8A6-4729-9D15-CF6953B4D4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463340-DC82-45FA-A377-A7AB4170FD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DC507-14BC-4563-BC2B-526CB70ECB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870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5425" cy="4870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6212D-7737-4098-AF0E-481200E4A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F8727-6850-4BD8-A734-C0D1C5560A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1DFBC-2454-451B-9C42-04D7F72438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BF2C0F-05D6-4882-A325-BE39460278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6A624-A21F-4536-94D3-C1AEDDF981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0D11A-C856-44AB-8D90-524D000C3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EFD112-2322-4E3C-9DD3-0E36B4B34A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A5F79C-A3E0-437E-9228-F93ACDA809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4638" y="104775"/>
            <a:ext cx="2055812" cy="63658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4775"/>
            <a:ext cx="6015038" cy="6365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7B26C3-184D-4A6F-A3A7-0B42231C36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4775"/>
            <a:ext cx="8223250" cy="13065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5425" cy="4870450"/>
          </a:xfrm>
        </p:spPr>
        <p:txBody>
          <a:bodyPr/>
          <a:lstStyle/>
          <a:p>
            <a:pPr lvl="0"/>
            <a:endParaRPr lang="de-D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5025" y="1600200"/>
            <a:ext cx="4035425" cy="48704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D0DBE6-CC6A-4EC5-BBD5-8C98EA0601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2446D9-4E3C-4CB5-929D-9B70186801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870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5425" cy="4870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490169-975A-4741-9512-CA00BB1355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5BA515-3B86-4138-911F-F61F038E76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6CD7DB-B0EA-4876-AA57-FC360175E7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197FBB-C416-4B51-9ADA-F9A87D712B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DA4636-CB2F-4EA6-97A4-4CD154BB54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4BA040-71E0-4161-9A5F-B74854AB11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3333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3733800" cy="274638"/>
          </a:xfrm>
          <a:prstGeom prst="rect">
            <a:avLst/>
          </a:prstGeom>
          <a:solidFill>
            <a:srgbClr val="0E4851"/>
          </a:solidFill>
          <a:ln w="9525">
            <a:noFill/>
            <a:round/>
            <a:headEnd/>
            <a:tailEnd/>
          </a:ln>
          <a:effectLst>
            <a:outerShdw dist="23040" dir="5400000" algn="ctr" rotWithShape="0">
              <a:srgbClr val="808080">
                <a:alpha val="35036"/>
              </a:srgbClr>
            </a:outerShdw>
          </a:effectLst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600" i="1">
                <a:solidFill>
                  <a:srgbClr val="FFFFFF"/>
                </a:solidFill>
                <a:latin typeface="Calibri" charset="0"/>
                <a:cs typeface="Arial Unicode MS" charset="0"/>
              </a:rPr>
              <a:t>Introduction to Information Retrieval</a:t>
            </a: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733800" y="0"/>
            <a:ext cx="3886200" cy="274638"/>
          </a:xfrm>
          <a:prstGeom prst="rect">
            <a:avLst/>
          </a:prstGeom>
          <a:solidFill>
            <a:srgbClr val="0E4851"/>
          </a:solidFill>
          <a:ln w="9525">
            <a:noFill/>
            <a:round/>
            <a:headEnd/>
            <a:tailEnd/>
          </a:ln>
          <a:effectLst>
            <a:outerShdw dist="23040" dir="5400000" algn="ctr" rotWithShape="0">
              <a:srgbClr val="808080">
                <a:alpha val="35036"/>
              </a:srgbClr>
            </a:outerShdw>
          </a:effectLst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600">
                <a:solidFill>
                  <a:srgbClr val="FFFFFF"/>
                </a:solidFill>
                <a:latin typeface="Calibri" charset="0"/>
                <a:cs typeface="Arial Unicode MS" charset="0"/>
              </a:rPr>
              <a:t> 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7620000" y="0"/>
            <a:ext cx="1524000" cy="274638"/>
          </a:xfrm>
          <a:prstGeom prst="rect">
            <a:avLst/>
          </a:prstGeom>
          <a:solidFill>
            <a:srgbClr val="139CB7"/>
          </a:solidFill>
          <a:ln w="9525">
            <a:noFill/>
            <a:round/>
            <a:headEnd/>
            <a:tailEnd/>
          </a:ln>
          <a:effectLst>
            <a:outerShdw dist="23040" dir="5400000" algn="ctr" rotWithShape="0">
              <a:srgbClr val="808080">
                <a:alpha val="35036"/>
              </a:srgbClr>
            </a:outerShdw>
          </a:effectLst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600">
                <a:solidFill>
                  <a:srgbClr val="FFFFFF"/>
                </a:solidFill>
                <a:latin typeface="Calibri" charset="0"/>
                <a:cs typeface="Arial Unicode MS" charset="0"/>
              </a:rPr>
              <a:t> 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050925" y="1981200"/>
            <a:ext cx="3078163" cy="642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3600">
                <a:solidFill>
                  <a:srgbClr val="FBFCFF"/>
                </a:solidFill>
                <a:latin typeface="Calibri" charset="0"/>
                <a:ea typeface="+mn-ea"/>
                <a:cs typeface="Arial Unicode MS" charset="0"/>
              </a:rPr>
              <a:t>Introduction to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304800"/>
          </a:xfrm>
          <a:prstGeom prst="rect">
            <a:avLst/>
          </a:prstGeom>
          <a:solidFill>
            <a:srgbClr val="139CB7"/>
          </a:solidFill>
          <a:ln w="9360">
            <a:solidFill>
              <a:srgbClr val="406E84"/>
            </a:solidFill>
            <a:miter lim="800000"/>
            <a:headEnd/>
            <a:tailEnd/>
          </a:ln>
          <a:effectLst>
            <a:outerShdw dist="23040" dir="5400000" algn="ctr" rotWithShape="0">
              <a:srgbClr val="808080">
                <a:alpha val="35036"/>
              </a:srgbClr>
            </a:outerShdw>
          </a:effec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6988" y="2590800"/>
            <a:ext cx="7256462" cy="825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4800" b="1">
                <a:solidFill>
                  <a:srgbClr val="139CB7"/>
                </a:solidFill>
                <a:latin typeface="Calibri" charset="0"/>
                <a:ea typeface="+mn-ea"/>
                <a:cs typeface="Arial Unicode MS" charset="0"/>
              </a:rPr>
              <a:t>Information Retrieval</a:t>
            </a:r>
          </a:p>
        </p:txBody>
      </p:sp>
      <p:sp>
        <p:nvSpPr>
          <p:cNvPr id="77832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04775"/>
            <a:ext cx="8223250" cy="1306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77833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3250" cy="4870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Text Box 9"/>
          <p:cNvSpPr txBox="1">
            <a:spLocks noChangeArrowheads="1"/>
          </p:cNvSpPr>
          <p:nvPr/>
        </p:nvSpPr>
        <p:spPr bwMode="auto">
          <a:xfrm>
            <a:off x="457200" y="6369050"/>
            <a:ext cx="2133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3124200" y="6369050"/>
            <a:ext cx="2895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456363"/>
            <a:ext cx="2127250" cy="274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437085"/>
                </a:solidFill>
                <a:latin typeface="+mn-lt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DB3EC566-48E6-4552-87D6-CB322A8F1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 xmlns:p14="http://schemas.microsoft.com/office/powerpoint/2010/main"/>
  <p:hf hdr="0" ftr="0" dt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4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3733800" cy="274638"/>
          </a:xfrm>
          <a:prstGeom prst="rect">
            <a:avLst/>
          </a:prstGeom>
          <a:solidFill>
            <a:srgbClr val="0E4851"/>
          </a:solidFill>
          <a:ln w="9525">
            <a:noFill/>
            <a:round/>
            <a:headEnd/>
            <a:tailEnd/>
          </a:ln>
          <a:effectLst>
            <a:outerShdw dist="23040" dir="5400000" algn="ctr" rotWithShape="0">
              <a:srgbClr val="808080">
                <a:alpha val="35036"/>
              </a:srgbClr>
            </a:outerShdw>
          </a:effectLst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600" i="1">
                <a:solidFill>
                  <a:srgbClr val="FFFFFF"/>
                </a:solidFill>
                <a:latin typeface="Calibri" charset="0"/>
                <a:cs typeface="Arial Unicode MS" charset="0"/>
              </a:rPr>
              <a:t>Introduction to Information Retrieval</a:t>
            </a: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733800" y="0"/>
            <a:ext cx="3886200" cy="274638"/>
          </a:xfrm>
          <a:prstGeom prst="rect">
            <a:avLst/>
          </a:prstGeom>
          <a:solidFill>
            <a:srgbClr val="0E4851"/>
          </a:solidFill>
          <a:ln w="9525">
            <a:noFill/>
            <a:round/>
            <a:headEnd/>
            <a:tailEnd/>
          </a:ln>
          <a:effectLst>
            <a:outerShdw dist="23040" dir="5400000" algn="ctr" rotWithShape="0">
              <a:srgbClr val="808080">
                <a:alpha val="35036"/>
              </a:srgbClr>
            </a:outerShdw>
          </a:effectLst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600">
                <a:solidFill>
                  <a:srgbClr val="FFFFFF"/>
                </a:solidFill>
                <a:latin typeface="Calibri" charset="0"/>
                <a:cs typeface="Arial Unicode MS" charset="0"/>
              </a:rPr>
              <a:t> 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7620000" y="0"/>
            <a:ext cx="1524000" cy="274638"/>
          </a:xfrm>
          <a:prstGeom prst="rect">
            <a:avLst/>
          </a:prstGeom>
          <a:solidFill>
            <a:srgbClr val="139CB7"/>
          </a:solidFill>
          <a:ln w="9525">
            <a:noFill/>
            <a:round/>
            <a:headEnd/>
            <a:tailEnd/>
          </a:ln>
          <a:effectLst>
            <a:outerShdw dist="23040" dir="5400000" algn="ctr" rotWithShape="0">
              <a:srgbClr val="808080">
                <a:alpha val="35036"/>
              </a:srgbClr>
            </a:outerShdw>
          </a:effectLst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600">
                <a:solidFill>
                  <a:srgbClr val="FFFFFF"/>
                </a:solidFill>
                <a:latin typeface="Calibri" charset="0"/>
                <a:cs typeface="Arial Unicode MS" charset="0"/>
              </a:rPr>
              <a:t> </a:t>
            </a:r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>
            <a:off x="228600" y="1447800"/>
            <a:ext cx="8686800" cy="1588"/>
          </a:xfrm>
          <a:prstGeom prst="line">
            <a:avLst/>
          </a:prstGeom>
          <a:noFill/>
          <a:ln w="38160">
            <a:solidFill>
              <a:srgbClr val="139CB7"/>
            </a:solidFill>
            <a:miter lim="800000"/>
            <a:headEnd/>
            <a:tailEnd/>
          </a:ln>
          <a:effectLst>
            <a:outerShdw dist="20160" dir="5400000" algn="ctr" rotWithShape="0">
              <a:srgbClr val="808080">
                <a:alpha val="38034"/>
              </a:srgbClr>
            </a:outerShdw>
          </a:effectLst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7885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04775"/>
            <a:ext cx="8223250" cy="1306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78855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3250" cy="4870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457200" y="6369050"/>
            <a:ext cx="2133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124200" y="6369050"/>
            <a:ext cx="2895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456363"/>
            <a:ext cx="2127250" cy="274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898989"/>
                </a:solidFill>
                <a:latin typeface="+mn-lt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F1FB7D08-67DA-430D-B31F-1498AA061A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ransition xmlns:p14="http://schemas.microsoft.com/office/powerpoint/2010/main"/>
  <p:hf hdr="0" ftr="0" dt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4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7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6" Type="http://schemas.openxmlformats.org/officeDocument/2006/relationships/image" Target="../media/image11.png"/><Relationship Id="rId7" Type="http://schemas.openxmlformats.org/officeDocument/2006/relationships/image" Target="../media/image12.png"/><Relationship Id="rId8" Type="http://schemas.openxmlformats.org/officeDocument/2006/relationships/image" Target="../media/image13.png"/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14.png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7" Type="http://schemas.openxmlformats.org/officeDocument/2006/relationships/image" Target="../media/image15.png"/><Relationship Id="rId8" Type="http://schemas.openxmlformats.org/officeDocument/2006/relationships/image" Target="../media/image16.png"/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4" Type="http://schemas.openxmlformats.org/officeDocument/2006/relationships/image" Target="../media/image18.png"/><Relationship Id="rId5" Type="http://schemas.openxmlformats.org/officeDocument/2006/relationships/image" Target="../media/image19.png"/><Relationship Id="rId6" Type="http://schemas.openxmlformats.org/officeDocument/2006/relationships/image" Target="../media/image20.png"/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4" Type="http://schemas.openxmlformats.org/officeDocument/2006/relationships/image" Target="../media/image22.png"/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4" Type="http://schemas.openxmlformats.org/officeDocument/2006/relationships/image" Target="../media/image24.png"/><Relationship Id="rId5" Type="http://schemas.openxmlformats.org/officeDocument/2006/relationships/image" Target="../media/image25.png"/><Relationship Id="rId6" Type="http://schemas.openxmlformats.org/officeDocument/2006/relationships/image" Target="../media/image26.png"/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2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28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4" Type="http://schemas.openxmlformats.org/officeDocument/2006/relationships/image" Target="../media/image30.png"/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4" Type="http://schemas.openxmlformats.org/officeDocument/2006/relationships/image" Target="../media/image32.png"/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4" Type="http://schemas.openxmlformats.org/officeDocument/2006/relationships/image" Target="../media/image34.png"/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image" Target="../media/image35.png"/><Relationship Id="rId3" Type="http://schemas.openxmlformats.org/officeDocument/2006/relationships/image" Target="../media/image36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image" Target="../media/image37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1"/>
          <p:cNvSpPr txBox="1">
            <a:spLocks noChangeArrowheads="1"/>
          </p:cNvSpPr>
          <p:nvPr/>
        </p:nvSpPr>
        <p:spPr bwMode="auto">
          <a:xfrm>
            <a:off x="1066800" y="3886200"/>
            <a:ext cx="7010400" cy="2362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algn="ctr">
              <a:spcBef>
                <a:spcPts val="7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800" dirty="0">
              <a:solidFill>
                <a:srgbClr val="437085"/>
              </a:solidFill>
              <a:latin typeface="Calibri" charset="0"/>
              <a:cs typeface="Times New Roman" pitchFamily="16" charset="0"/>
            </a:endParaRPr>
          </a:p>
          <a:p>
            <a:pPr algn="ctr">
              <a:spcBef>
                <a:spcPts val="7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800" dirty="0" err="1">
                <a:solidFill>
                  <a:srgbClr val="437085"/>
                </a:solidFill>
                <a:latin typeface="Calibri" charset="0"/>
                <a:cs typeface="Times New Roman" pitchFamily="16" charset="0"/>
              </a:rPr>
              <a:t>Hinrich</a:t>
            </a:r>
            <a:r>
              <a:rPr lang="en-US" sz="2800" dirty="0">
                <a:solidFill>
                  <a:srgbClr val="437085"/>
                </a:solidFill>
                <a:latin typeface="Calibri" charset="0"/>
                <a:cs typeface="Times New Roman" pitchFamily="16" charset="0"/>
              </a:rPr>
              <a:t> </a:t>
            </a:r>
            <a:r>
              <a:rPr lang="en-US" sz="2800" dirty="0" err="1">
                <a:solidFill>
                  <a:srgbClr val="437085"/>
                </a:solidFill>
                <a:latin typeface="Calibri" charset="0"/>
                <a:cs typeface="Times New Roman" pitchFamily="16" charset="0"/>
              </a:rPr>
              <a:t>Schütze</a:t>
            </a:r>
            <a:r>
              <a:rPr lang="en-US" sz="2800" dirty="0">
                <a:solidFill>
                  <a:srgbClr val="437085"/>
                </a:solidFill>
                <a:latin typeface="Calibri" charset="0"/>
                <a:cs typeface="Times New Roman" pitchFamily="16" charset="0"/>
              </a:rPr>
              <a:t> and Christina </a:t>
            </a:r>
            <a:r>
              <a:rPr lang="en-US" sz="2800" dirty="0" err="1">
                <a:solidFill>
                  <a:srgbClr val="437085"/>
                </a:solidFill>
                <a:latin typeface="Calibri" charset="0"/>
                <a:cs typeface="Times New Roman" pitchFamily="16" charset="0"/>
              </a:rPr>
              <a:t>Lioma</a:t>
            </a:r>
            <a:endParaRPr lang="en-US" sz="2800" dirty="0">
              <a:solidFill>
                <a:srgbClr val="437085"/>
              </a:solidFill>
              <a:latin typeface="Calibri" charset="0"/>
              <a:cs typeface="Times New Roman" pitchFamily="16" charset="0"/>
            </a:endParaRPr>
          </a:p>
          <a:p>
            <a:pPr algn="ctr">
              <a:spcBef>
                <a:spcPts val="7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800" dirty="0">
                <a:solidFill>
                  <a:srgbClr val="437085"/>
                </a:solidFill>
                <a:latin typeface="Calibri" charset="0"/>
              </a:rPr>
              <a:t>Lecture </a:t>
            </a:r>
            <a:r>
              <a:rPr lang="en-US" sz="2800" dirty="0" smtClean="0">
                <a:solidFill>
                  <a:srgbClr val="437085"/>
                </a:solidFill>
                <a:latin typeface="Calibri" charset="0"/>
              </a:rPr>
              <a:t>11: Probabilistic Information Retrieval</a:t>
            </a:r>
            <a:endParaRPr lang="en-US" sz="2800" dirty="0">
              <a:solidFill>
                <a:srgbClr val="437085"/>
              </a:solidFill>
              <a:latin typeface="Calibri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B4197FBB-C416-4B51-9ADA-F9A87D712B8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10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457200" y="12700"/>
            <a:ext cx="8228013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36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The Document Ranking Problem</a:t>
            </a:r>
            <a:endParaRPr lang="en-US" sz="36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428736"/>
            <a:ext cx="864399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dirty="0" smtClean="0">
              <a:solidFill>
                <a:srgbClr val="000000"/>
              </a:solidFill>
              <a:latin typeface="Calibri" charset="0"/>
              <a:cs typeface="Times New Roman" pitchFamily="16" charset="0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14282" y="1584316"/>
            <a:ext cx="892971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Clr>
                <a:srgbClr val="336699"/>
              </a:buClr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pPr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 Ranked retrieval setup: given a collection of documents, the user               </a:t>
            </a:r>
          </a:p>
          <a:p>
            <a:pPr>
              <a:buClr>
                <a:srgbClr val="336699"/>
              </a:buClr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   issues a query, and an ordered list of documents is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returned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  Assume binary notion of relevance: </a:t>
            </a:r>
            <a:r>
              <a:rPr lang="en-US" i="1" dirty="0" err="1" smtClean="0">
                <a:solidFill>
                  <a:schemeClr val="tx1"/>
                </a:solidFill>
                <a:latin typeface="+mj-lt"/>
              </a:rPr>
              <a:t>R</a:t>
            </a:r>
            <a:r>
              <a:rPr lang="en-US" i="1" baseline="-25000" dirty="0" err="1" smtClean="0">
                <a:solidFill>
                  <a:schemeClr val="tx1"/>
                </a:solidFill>
                <a:latin typeface="+mj-lt"/>
              </a:rPr>
              <a:t>d,q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is a random</a:t>
            </a:r>
          </a:p>
          <a:p>
            <a:r>
              <a:rPr lang="de-DE" dirty="0" smtClean="0">
                <a:solidFill>
                  <a:schemeClr val="tx1"/>
                </a:solidFill>
                <a:latin typeface="+mj-lt"/>
              </a:rPr>
              <a:t>   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dichotomous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variable, such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that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200" i="1" dirty="0" err="1" smtClean="0">
                <a:solidFill>
                  <a:schemeClr val="tx1"/>
                </a:solidFill>
                <a:latin typeface="+mj-lt"/>
              </a:rPr>
              <a:t>R</a:t>
            </a:r>
            <a:r>
              <a:rPr lang="de-DE" sz="2200" i="1" baseline="-25000" dirty="0" err="1" smtClean="0">
                <a:solidFill>
                  <a:schemeClr val="tx1"/>
                </a:solidFill>
                <a:latin typeface="+mj-lt"/>
              </a:rPr>
              <a:t>d,q</a:t>
            </a:r>
            <a:r>
              <a:rPr lang="de-DE" sz="2200" i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= 1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if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document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i="1" dirty="0" smtClean="0">
                <a:solidFill>
                  <a:schemeClr val="tx1"/>
                </a:solidFill>
                <a:latin typeface="+mj-lt"/>
              </a:rPr>
              <a:t>d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is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relevant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w.r.t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query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i="1" dirty="0" smtClean="0">
                <a:solidFill>
                  <a:schemeClr val="tx1"/>
                </a:solidFill>
                <a:latin typeface="+mj-lt"/>
              </a:rPr>
              <a:t>q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200" i="1" dirty="0" err="1" smtClean="0">
                <a:solidFill>
                  <a:schemeClr val="tx1"/>
                </a:solidFill>
                <a:latin typeface="+mj-lt"/>
              </a:rPr>
              <a:t>R</a:t>
            </a:r>
            <a:r>
              <a:rPr lang="de-DE" sz="2200" i="1" baseline="-25000" dirty="0" err="1" smtClean="0">
                <a:solidFill>
                  <a:schemeClr val="tx1"/>
                </a:solidFill>
                <a:latin typeface="+mj-lt"/>
              </a:rPr>
              <a:t>d,q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= 0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otherwise</a:t>
            </a:r>
            <a:endParaRPr lang="de-DE" sz="2200" dirty="0" smtClean="0">
              <a:solidFill>
                <a:schemeClr val="tx1"/>
              </a:solidFill>
              <a:latin typeface="+mj-lt"/>
            </a:endParaRPr>
          </a:p>
          <a:p>
            <a:pPr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  Probabilistic ranking orders documents decreasingly by their</a:t>
            </a:r>
          </a:p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    estimated probability of relevance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w.r.t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. query: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P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(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R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= 1|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d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q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)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11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457200" y="12700"/>
            <a:ext cx="8228013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36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Probability Ranking Principle (PRP)</a:t>
            </a:r>
            <a:endParaRPr lang="en-US" sz="36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428736"/>
            <a:ext cx="864399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dirty="0" smtClean="0">
              <a:solidFill>
                <a:srgbClr val="000000"/>
              </a:solidFill>
              <a:latin typeface="Calibri" charset="0"/>
              <a:cs typeface="Times New Roman" pitchFamily="16" charset="0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14282" y="1428736"/>
            <a:ext cx="8715436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Clr>
                <a:srgbClr val="336699"/>
              </a:buClr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pPr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  </a:t>
            </a:r>
            <a:r>
              <a:rPr lang="de-DE" sz="2600" dirty="0" smtClean="0">
                <a:solidFill>
                  <a:schemeClr val="tx1"/>
                </a:solidFill>
                <a:latin typeface="+mj-lt"/>
              </a:rPr>
              <a:t>PRP in </a:t>
            </a:r>
            <a:r>
              <a:rPr lang="de-DE" sz="2600" dirty="0" err="1" smtClean="0">
                <a:solidFill>
                  <a:schemeClr val="tx1"/>
                </a:solidFill>
                <a:latin typeface="+mj-lt"/>
              </a:rPr>
              <a:t>brief</a:t>
            </a:r>
            <a:endParaRPr lang="de-DE" sz="2600" dirty="0" smtClean="0">
              <a:solidFill>
                <a:schemeClr val="tx1"/>
              </a:solidFill>
              <a:latin typeface="+mj-lt"/>
            </a:endParaRP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If the retrieved documents (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w.r.t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a query) are ranked decreasingly on their probability of relevance, then the effectiveness of the system will be the best that is obtainable</a:t>
            </a:r>
          </a:p>
          <a:p>
            <a:pPr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  </a:t>
            </a:r>
            <a:r>
              <a:rPr lang="de-DE" sz="2600" dirty="0" smtClean="0">
                <a:solidFill>
                  <a:schemeClr val="tx1"/>
                </a:solidFill>
                <a:latin typeface="+mj-lt"/>
              </a:rPr>
              <a:t>PRP in </a:t>
            </a:r>
            <a:r>
              <a:rPr lang="de-DE" sz="2600" dirty="0" err="1" smtClean="0">
                <a:solidFill>
                  <a:schemeClr val="tx1"/>
                </a:solidFill>
                <a:latin typeface="+mj-lt"/>
              </a:rPr>
              <a:t>full</a:t>
            </a:r>
            <a:endParaRPr lang="de-DE" sz="2600" dirty="0" smtClean="0">
              <a:solidFill>
                <a:schemeClr val="tx1"/>
              </a:solidFill>
              <a:latin typeface="+mj-lt"/>
            </a:endParaRP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If [the IR] system’s response to each [query] is a ranking of the documents [...] in order of decreasing probability of relevance to the [query], </a:t>
            </a:r>
            <a:r>
              <a:rPr lang="en-US" b="1" dirty="0" smtClean="0">
                <a:solidFill>
                  <a:schemeClr val="tx1"/>
                </a:solidFill>
                <a:latin typeface="+mj-lt"/>
              </a:rPr>
              <a:t>where the probabilities are estimated as accurately as possible on the basis of whatever data have been made available to the system for this purpose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, the overall effectiveness of the system to its user will be the best </a:t>
            </a:r>
            <a:r>
              <a:rPr lang="en-US" b="1" dirty="0" smtClean="0">
                <a:solidFill>
                  <a:schemeClr val="tx1"/>
                </a:solidFill>
                <a:latin typeface="+mj-lt"/>
              </a:rPr>
              <a:t>that is obtainable on the basis of those data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12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0"/>
            <a:ext cx="8585203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3600" dirty="0" smtClean="0">
                <a:solidFill>
                  <a:srgbClr val="000000"/>
                </a:solidFill>
                <a:latin typeface="Calibri" charset="0"/>
              </a:rPr>
              <a:t>Binary Independence Model (BIM)</a:t>
            </a:r>
            <a:endParaRPr lang="en-US" sz="36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428736"/>
            <a:ext cx="864399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dirty="0" smtClean="0">
              <a:solidFill>
                <a:srgbClr val="000000"/>
              </a:solidFill>
              <a:latin typeface="Calibri" charset="0"/>
              <a:cs typeface="Times New Roman" pitchFamily="16" charset="0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85720" y="1428736"/>
            <a:ext cx="864399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Clr>
                <a:srgbClr val="336699"/>
              </a:buClr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pPr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  Traditionally used with the PRP</a:t>
            </a:r>
          </a:p>
          <a:p>
            <a:r>
              <a:rPr lang="de-DE" dirty="0" err="1" smtClean="0">
                <a:solidFill>
                  <a:schemeClr val="tx1"/>
                </a:solidFill>
                <a:latin typeface="+mj-lt"/>
              </a:rPr>
              <a:t>Assumptions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:</a:t>
            </a:r>
          </a:p>
          <a:p>
            <a:pPr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  ‘Binary’ (equivalent to Boolean): documents and queries</a:t>
            </a:r>
          </a:p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     represented as binary term incidence vectors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E.g., document </a:t>
            </a:r>
            <a:r>
              <a:rPr lang="en-US" sz="2200" i="1" dirty="0" smtClean="0">
                <a:solidFill>
                  <a:schemeClr val="tx1"/>
                </a:solidFill>
                <a:latin typeface="+mj-lt"/>
              </a:rPr>
              <a:t>d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represented by vector x = (x</a:t>
            </a:r>
            <a:r>
              <a:rPr lang="en-US" sz="2200" baseline="-25000" dirty="0" smtClean="0">
                <a:solidFill>
                  <a:schemeClr val="tx1"/>
                </a:solidFill>
                <a:latin typeface="+mj-lt"/>
              </a:rPr>
              <a:t>1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, . . . ,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x</a:t>
            </a:r>
            <a:r>
              <a:rPr lang="en-US" sz="2200" i="1" baseline="-25000" dirty="0" err="1" smtClean="0">
                <a:solidFill>
                  <a:schemeClr val="tx1"/>
                </a:solidFill>
                <a:latin typeface="+mj-lt"/>
              </a:rPr>
              <a:t>M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), where</a:t>
            </a:r>
          </a:p>
          <a:p>
            <a:pPr lvl="1">
              <a:buClr>
                <a:srgbClr val="336699"/>
              </a:buClr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   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x</a:t>
            </a:r>
            <a:r>
              <a:rPr lang="en-US" sz="2200" i="1" baseline="-25000" dirty="0" err="1" smtClean="0">
                <a:solidFill>
                  <a:schemeClr val="tx1"/>
                </a:solidFill>
                <a:latin typeface="+mj-lt"/>
              </a:rPr>
              <a:t>t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= 1 if term </a:t>
            </a:r>
            <a:r>
              <a:rPr lang="en-US" sz="2200" i="1" dirty="0" smtClean="0">
                <a:solidFill>
                  <a:schemeClr val="tx1"/>
                </a:solidFill>
                <a:latin typeface="+mj-lt"/>
              </a:rPr>
              <a:t>t 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occurs in </a:t>
            </a:r>
            <a:r>
              <a:rPr lang="en-US" sz="2200" i="1" dirty="0" smtClean="0">
                <a:solidFill>
                  <a:schemeClr val="tx1"/>
                </a:solidFill>
                <a:latin typeface="+mj-lt"/>
              </a:rPr>
              <a:t>d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and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x</a:t>
            </a:r>
            <a:r>
              <a:rPr lang="en-US" sz="2200" i="1" baseline="-25000" dirty="0" err="1" smtClean="0">
                <a:solidFill>
                  <a:schemeClr val="tx1"/>
                </a:solidFill>
                <a:latin typeface="+mj-lt"/>
              </a:rPr>
              <a:t>t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= 0 otherwise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Different documents may have the same vector representation </a:t>
            </a:r>
          </a:p>
          <a:p>
            <a:pPr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  ‘Independence’: no association between terms (not true, but    </a:t>
            </a:r>
          </a:p>
          <a:p>
            <a:pPr>
              <a:buClr>
                <a:srgbClr val="336699"/>
              </a:buClr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     practically works - ‘naive’ assumption of Naive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Bayes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models)</a:t>
            </a:r>
            <a:endParaRPr lang="en-US" b="1" dirty="0" smtClean="0">
              <a:solidFill>
                <a:schemeClr val="tx1"/>
              </a:solidFill>
              <a:latin typeface="+mj-lt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5652000" y="3312000"/>
          <a:ext cx="190500" cy="13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268" name="Vergelijking" r:id="rId4" imgW="190440" imgH="139680" progId="Equation.3">
                  <p:embed/>
                </p:oleObj>
              </mc:Choice>
              <mc:Fallback>
                <p:oleObj name="Vergelijking" r:id="rId4" imgW="190440" imgH="1396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2000" y="3312000"/>
                        <a:ext cx="190500" cy="139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13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428596" y="0"/>
            <a:ext cx="8228013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36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Binary Independence Model</a:t>
            </a:r>
            <a:endParaRPr lang="en-US" sz="36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428736"/>
            <a:ext cx="864399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dirty="0" smtClean="0">
              <a:solidFill>
                <a:srgbClr val="000000"/>
              </a:solidFill>
              <a:latin typeface="Calibri" charset="0"/>
              <a:cs typeface="Times New Roman" pitchFamily="16" charset="0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66682" y="1581136"/>
            <a:ext cx="864399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To make a probabilistic retrieval strategy precise, need to estimate</a:t>
            </a:r>
          </a:p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how terms in documents contribute to relevance  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Find measurable statistics (term frequency, document frequency, document length) that affect judgments about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document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relevance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Combine these statistics to estimate the probability of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document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relevance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Order documents by decreasing estimated probability of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relevance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i="1" dirty="0" smtClean="0">
                <a:solidFill>
                  <a:schemeClr val="tx1"/>
                </a:solidFill>
                <a:latin typeface="+mj-lt"/>
              </a:rPr>
              <a:t>P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(</a:t>
            </a:r>
            <a:r>
              <a:rPr lang="de-DE" i="1" dirty="0" err="1" smtClean="0">
                <a:solidFill>
                  <a:schemeClr val="tx1"/>
                </a:solidFill>
                <a:latin typeface="+mj-lt"/>
              </a:rPr>
              <a:t>R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|</a:t>
            </a:r>
            <a:r>
              <a:rPr lang="de-DE" i="1" dirty="0" err="1" smtClean="0">
                <a:solidFill>
                  <a:schemeClr val="tx1"/>
                </a:solidFill>
                <a:latin typeface="+mj-lt"/>
              </a:rPr>
              <a:t>d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de-DE" i="1" dirty="0" smtClean="0">
                <a:solidFill>
                  <a:schemeClr val="tx1"/>
                </a:solidFill>
                <a:latin typeface="+mj-lt"/>
              </a:rPr>
              <a:t>q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)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Assume that the relevance of each document is independent of the relevance of other documents (not true, in practice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allows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duplicate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results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)</a:t>
            </a:r>
            <a:endParaRPr lang="en-US" dirty="0" smtClean="0">
              <a:solidFill>
                <a:schemeClr val="tx1"/>
              </a:solidFill>
              <a:latin typeface="+mj-lt"/>
              <a:cs typeface="Times New Roman" pitchFamily="16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14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428596" y="0"/>
            <a:ext cx="8228013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36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Binary Independence Model</a:t>
            </a:r>
            <a:endParaRPr lang="en-US" sz="36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428736"/>
            <a:ext cx="864399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dirty="0" smtClean="0">
              <a:solidFill>
                <a:srgbClr val="000000"/>
              </a:solidFill>
              <a:latin typeface="Calibri" charset="0"/>
              <a:cs typeface="Times New Roman" pitchFamily="16" charset="0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66682" y="1581136"/>
            <a:ext cx="864399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             is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modelled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using term incidence vectors as </a:t>
            </a:r>
          </a:p>
          <a:p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pPr lvl="1">
              <a:buClr>
                <a:srgbClr val="336699"/>
              </a:buClr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                        and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             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:        : probability that if a relevant or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nonrelevant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document is retrieved, then that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document’s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representation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is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endParaRPr lang="de-DE" i="1" dirty="0" smtClean="0">
              <a:solidFill>
                <a:schemeClr val="tx1"/>
              </a:solidFill>
              <a:latin typeface="+mj-lt"/>
            </a:endParaRP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Statistics about the actual document collection are used to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estimate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these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probabilities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endParaRPr lang="en-US" dirty="0" smtClean="0">
              <a:solidFill>
                <a:schemeClr val="tx1"/>
              </a:solidFill>
              <a:latin typeface="+mj-lt"/>
              <a:cs typeface="Times New Roman" pitchFamily="16" charset="0"/>
            </a:endParaRPr>
          </a:p>
        </p:txBody>
      </p:sp>
      <p:pic>
        <p:nvPicPr>
          <p:cNvPr id="18" name="Picture 17" descr="111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5917" y="2357430"/>
            <a:ext cx="5398216" cy="1512000"/>
          </a:xfrm>
          <a:prstGeom prst="rect">
            <a:avLst/>
          </a:prstGeom>
        </p:spPr>
      </p:pic>
      <p:pic>
        <p:nvPicPr>
          <p:cNvPr id="19" name="Picture 18" descr="11145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034" y="1643050"/>
            <a:ext cx="1064573" cy="324000"/>
          </a:xfrm>
          <a:prstGeom prst="rect">
            <a:avLst/>
          </a:prstGeom>
        </p:spPr>
      </p:pic>
      <p:pic>
        <p:nvPicPr>
          <p:cNvPr id="20" name="Picture 19" descr="1115x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03534" y="1676240"/>
            <a:ext cx="983176" cy="324000"/>
          </a:xfrm>
          <a:prstGeom prst="rect">
            <a:avLst/>
          </a:prstGeom>
        </p:spPr>
      </p:pic>
      <p:pic>
        <p:nvPicPr>
          <p:cNvPr id="22" name="Picture 21" descr="11147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47422" y="4176000"/>
            <a:ext cx="1638628" cy="360000"/>
          </a:xfrm>
          <a:prstGeom prst="rect">
            <a:avLst/>
          </a:prstGeom>
        </p:spPr>
      </p:pic>
      <p:pic>
        <p:nvPicPr>
          <p:cNvPr id="23" name="Picture 22" descr="11148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57554" y="4176000"/>
            <a:ext cx="1560001" cy="360000"/>
          </a:xfrm>
          <a:prstGeom prst="rect">
            <a:avLst/>
          </a:prstGeom>
        </p:spPr>
      </p:pic>
      <p:pic>
        <p:nvPicPr>
          <p:cNvPr id="24" name="Picture 23" descr="11149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357554" y="4926388"/>
            <a:ext cx="249230" cy="3600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15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428596" y="0"/>
            <a:ext cx="8228013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36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Binary Independence Model</a:t>
            </a:r>
            <a:endParaRPr lang="en-US" sz="36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428736"/>
            <a:ext cx="864399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dirty="0" smtClean="0">
              <a:solidFill>
                <a:srgbClr val="000000"/>
              </a:solidFill>
              <a:latin typeface="Calibri" charset="0"/>
              <a:cs typeface="Times New Roman" pitchFamily="16" charset="0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66682" y="1428736"/>
            <a:ext cx="8643998" cy="55816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                 is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modelled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using term incidence vectors as </a:t>
            </a:r>
          </a:p>
          <a:p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pPr lvl="1">
              <a:buClr>
                <a:srgbClr val="336699"/>
              </a:buClr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pPr lvl="1">
              <a:buClr>
                <a:srgbClr val="336699"/>
              </a:buClr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i="1" dirty="0" smtClean="0">
                <a:solidFill>
                  <a:schemeClr val="tx1"/>
                </a:solidFill>
                <a:latin typeface="+mj-lt"/>
              </a:rPr>
              <a:t>                    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and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                   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: prior probability of retrieving a 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relevant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or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nonrelevant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document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for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a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query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i="1" dirty="0" smtClean="0">
                <a:solidFill>
                  <a:schemeClr val="tx1"/>
                </a:solidFill>
                <a:latin typeface="+mj-lt"/>
              </a:rPr>
              <a:t>q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Estimate                      and                     from percentage of 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relevant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documents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in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the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collection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Since a document is either relevant or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nonrelevant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to a query,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we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must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have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that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:</a:t>
            </a:r>
            <a:endParaRPr lang="en-US" dirty="0" smtClean="0">
              <a:solidFill>
                <a:schemeClr val="tx1"/>
              </a:solidFill>
              <a:latin typeface="+mj-lt"/>
              <a:cs typeface="Times New Roman" pitchFamily="16" charset="0"/>
            </a:endParaRPr>
          </a:p>
        </p:txBody>
      </p:sp>
      <p:pic>
        <p:nvPicPr>
          <p:cNvPr id="18" name="Picture 17" descr="111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5917" y="1857364"/>
            <a:ext cx="5398216" cy="1512000"/>
          </a:xfrm>
          <a:prstGeom prst="rect">
            <a:avLst/>
          </a:prstGeom>
        </p:spPr>
      </p:pic>
      <p:pic>
        <p:nvPicPr>
          <p:cNvPr id="16" name="Picture 15" descr="1115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00298" y="6033396"/>
            <a:ext cx="4170373" cy="396000"/>
          </a:xfrm>
          <a:prstGeom prst="rect">
            <a:avLst/>
          </a:prstGeom>
        </p:spPr>
      </p:pic>
      <p:pic>
        <p:nvPicPr>
          <p:cNvPr id="19" name="Picture 18" descr="11145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4000" y="1494000"/>
            <a:ext cx="1064573" cy="324000"/>
          </a:xfrm>
          <a:prstGeom prst="rect">
            <a:avLst/>
          </a:prstGeom>
        </p:spPr>
      </p:pic>
      <p:pic>
        <p:nvPicPr>
          <p:cNvPr id="20" name="Picture 19" descr="1115x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89286" y="1500174"/>
            <a:ext cx="983176" cy="324000"/>
          </a:xfrm>
          <a:prstGeom prst="rect">
            <a:avLst/>
          </a:prstGeom>
        </p:spPr>
      </p:pic>
      <p:pic>
        <p:nvPicPr>
          <p:cNvPr id="26" name="Picture 25" descr="11150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27731" y="3676504"/>
            <a:ext cx="1344005" cy="324000"/>
          </a:xfrm>
          <a:prstGeom prst="rect">
            <a:avLst/>
          </a:prstGeom>
        </p:spPr>
      </p:pic>
      <p:pic>
        <p:nvPicPr>
          <p:cNvPr id="27" name="Picture 26" descr="11150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370739" y="4429132"/>
            <a:ext cx="1344005" cy="324000"/>
          </a:xfrm>
          <a:prstGeom prst="rect">
            <a:avLst/>
          </a:prstGeom>
        </p:spPr>
      </p:pic>
      <p:pic>
        <p:nvPicPr>
          <p:cNvPr id="28" name="Picture 27" descr="111501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214678" y="3712504"/>
            <a:ext cx="1232642" cy="288000"/>
          </a:xfrm>
          <a:prstGeom prst="rect">
            <a:avLst/>
          </a:prstGeom>
        </p:spPr>
      </p:pic>
      <p:pic>
        <p:nvPicPr>
          <p:cNvPr id="29" name="Picture 28" descr="111501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339490" y="4426884"/>
            <a:ext cx="1232642" cy="2880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16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0"/>
            <a:ext cx="8585203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3600" dirty="0" smtClean="0">
                <a:solidFill>
                  <a:srgbClr val="000000"/>
                </a:solidFill>
                <a:latin typeface="Calibri" charset="0"/>
              </a:rPr>
              <a:t>Deriving a Ranking Function for Query Terms</a:t>
            </a:r>
            <a:endParaRPr lang="en-US" sz="36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428736"/>
            <a:ext cx="864399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dirty="0" smtClean="0">
              <a:solidFill>
                <a:srgbClr val="000000"/>
              </a:solidFill>
              <a:latin typeface="Calibri" charset="0"/>
              <a:cs typeface="Times New Roman" pitchFamily="16" charset="0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85720" y="1500174"/>
            <a:ext cx="864399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Given a query q, ranking documents by                          is modeled under BIM as ranking them by 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Easier: rank documents by their odds of relevance (gives same ranking &amp; we can ignore the common denominator)</a:t>
            </a:r>
          </a:p>
          <a:p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                    is a constant for a given query - can be ignored</a:t>
            </a:r>
          </a:p>
        </p:txBody>
      </p:sp>
      <p:pic>
        <p:nvPicPr>
          <p:cNvPr id="12" name="Picture 11" descr="1116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5852" y="3343512"/>
            <a:ext cx="6037866" cy="1872000"/>
          </a:xfrm>
          <a:prstGeom prst="rect">
            <a:avLst/>
          </a:prstGeom>
        </p:spPr>
      </p:pic>
      <p:pic>
        <p:nvPicPr>
          <p:cNvPr id="13" name="Picture 12" descr="11164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57818" y="1928802"/>
            <a:ext cx="1536004" cy="324000"/>
          </a:xfrm>
          <a:prstGeom prst="rect">
            <a:avLst/>
          </a:prstGeom>
        </p:spPr>
      </p:pic>
      <p:pic>
        <p:nvPicPr>
          <p:cNvPr id="14" name="Picture 13" descr="11165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42976" y="5500702"/>
            <a:ext cx="1135383" cy="540000"/>
          </a:xfrm>
          <a:prstGeom prst="rect">
            <a:avLst/>
          </a:prstGeom>
        </p:spPr>
      </p:pic>
      <p:pic>
        <p:nvPicPr>
          <p:cNvPr id="15" name="Picture 14" descr="11158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00760" y="1571612"/>
            <a:ext cx="1560005" cy="3240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17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0"/>
            <a:ext cx="8585203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3600" dirty="0" smtClean="0">
                <a:solidFill>
                  <a:srgbClr val="000000"/>
                </a:solidFill>
                <a:latin typeface="Calibri" charset="0"/>
              </a:rPr>
              <a:t>Deriving a Ranking Function for Query Terms</a:t>
            </a:r>
            <a:endParaRPr lang="en-US" sz="36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428736"/>
            <a:ext cx="864399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dirty="0" smtClean="0">
              <a:solidFill>
                <a:srgbClr val="000000"/>
              </a:solidFill>
              <a:latin typeface="Calibri" charset="0"/>
              <a:cs typeface="Times New Roman" pitchFamily="16" charset="0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85720" y="1785926"/>
            <a:ext cx="864399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It is at this point that we make the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Naive </a:t>
            </a:r>
            <a:r>
              <a:rPr lang="en-US" dirty="0" err="1" smtClean="0">
                <a:solidFill>
                  <a:srgbClr val="0070C0"/>
                </a:solidFill>
                <a:latin typeface="+mj-lt"/>
              </a:rPr>
              <a:t>Bayes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 conditional</a:t>
            </a:r>
          </a:p>
          <a:p>
            <a:r>
              <a:rPr lang="en-US" dirty="0" smtClean="0">
                <a:solidFill>
                  <a:srgbClr val="0070C0"/>
                </a:solidFill>
                <a:latin typeface="+mj-lt"/>
              </a:rPr>
              <a:t>independence assumption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that the presence or absence of a word in a document is independent of the presence or absence of any other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word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(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given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the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query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):</a:t>
            </a:r>
          </a:p>
          <a:p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So:</a:t>
            </a:r>
          </a:p>
          <a:p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9" name="Picture 8" descr="1117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7354" y="3457694"/>
            <a:ext cx="4546283" cy="936000"/>
          </a:xfrm>
          <a:prstGeom prst="rect">
            <a:avLst/>
          </a:prstGeom>
        </p:spPr>
      </p:pic>
      <p:pic>
        <p:nvPicPr>
          <p:cNvPr id="11" name="Picture 10" descr="1117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14480" y="5029330"/>
            <a:ext cx="5134632" cy="9360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18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0"/>
            <a:ext cx="8585203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3600" dirty="0" smtClean="0">
                <a:solidFill>
                  <a:srgbClr val="000000"/>
                </a:solidFill>
                <a:latin typeface="Calibri" charset="0"/>
              </a:rPr>
              <a:t>Deriving a Ranking Function for Query Terms</a:t>
            </a:r>
            <a:endParaRPr lang="en-US" sz="36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428736"/>
            <a:ext cx="864399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dirty="0" smtClean="0">
              <a:solidFill>
                <a:srgbClr val="000000"/>
              </a:solidFill>
              <a:latin typeface="Calibri" charset="0"/>
              <a:cs typeface="Times New Roman" pitchFamily="16" charset="0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85720" y="1500174"/>
            <a:ext cx="864399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Since each </a:t>
            </a:r>
            <a:r>
              <a:rPr lang="en-US" i="1" dirty="0" err="1" smtClean="0">
                <a:solidFill>
                  <a:schemeClr val="tx1"/>
                </a:solidFill>
                <a:latin typeface="+mj-lt"/>
              </a:rPr>
              <a:t>x</a:t>
            </a:r>
            <a:r>
              <a:rPr lang="en-US" i="1" baseline="-25000" dirty="0" err="1" smtClean="0">
                <a:solidFill>
                  <a:schemeClr val="tx1"/>
                </a:solidFill>
                <a:latin typeface="+mj-lt"/>
              </a:rPr>
              <a:t>t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is either 0 or 1, we can separate the terms to give:</a:t>
            </a:r>
          </a:p>
          <a:p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Let                                               be the probability of a term</a:t>
            </a:r>
          </a:p>
          <a:p>
            <a:r>
              <a:rPr lang="de-DE" dirty="0" err="1" smtClean="0">
                <a:solidFill>
                  <a:schemeClr val="tx1"/>
                </a:solidFill>
                <a:latin typeface="+mj-lt"/>
              </a:rPr>
              <a:t>appearing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in relevant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document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Let                                               be the probability of a term</a:t>
            </a:r>
          </a:p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appearing in a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nonrelevant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document</a:t>
            </a:r>
          </a:p>
          <a:p>
            <a:r>
              <a:rPr lang="de-DE" dirty="0" err="1" smtClean="0">
                <a:solidFill>
                  <a:schemeClr val="tx1"/>
                </a:solidFill>
                <a:latin typeface="+mj-lt"/>
              </a:rPr>
              <a:t>Visualise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as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contingency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table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:</a:t>
            </a:r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9" name="Picture 8" descr="1118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58" y="2172372"/>
            <a:ext cx="8158235" cy="828000"/>
          </a:xfrm>
          <a:prstGeom prst="rect">
            <a:avLst/>
          </a:prstGeom>
        </p:spPr>
      </p:pic>
      <p:pic>
        <p:nvPicPr>
          <p:cNvPr id="11" name="Picture 10" descr="1118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8596" y="5348834"/>
            <a:ext cx="7939079" cy="1152000"/>
          </a:xfrm>
          <a:prstGeom prst="rect">
            <a:avLst/>
          </a:prstGeom>
        </p:spPr>
      </p:pic>
      <p:pic>
        <p:nvPicPr>
          <p:cNvPr id="13" name="Picture 12" descr="11185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71603" y="3409200"/>
            <a:ext cx="3066672" cy="360000"/>
          </a:xfrm>
          <a:prstGeom prst="rect">
            <a:avLst/>
          </a:prstGeom>
        </p:spPr>
      </p:pic>
      <p:pic>
        <p:nvPicPr>
          <p:cNvPr id="14" name="Picture 13" descr="11186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71604" y="4143380"/>
            <a:ext cx="2944282" cy="3600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19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0"/>
            <a:ext cx="8585203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3600" dirty="0" smtClean="0">
                <a:solidFill>
                  <a:srgbClr val="000000"/>
                </a:solidFill>
                <a:latin typeface="Calibri" charset="0"/>
              </a:rPr>
              <a:t>Deriving a Ranking Function for Query Terms</a:t>
            </a:r>
            <a:endParaRPr lang="en-US" sz="36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428736"/>
            <a:ext cx="864399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dirty="0" smtClean="0">
              <a:solidFill>
                <a:srgbClr val="000000"/>
              </a:solidFill>
              <a:latin typeface="Calibri" charset="0"/>
              <a:cs typeface="Times New Roman" pitchFamily="16" charset="0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85720" y="1785926"/>
            <a:ext cx="864399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Additional simplifying assumption: terms not occurring in the</a:t>
            </a:r>
          </a:p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query are equally likely to occur in relevant and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nonrelevant</a:t>
            </a:r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r>
              <a:rPr lang="de-DE" dirty="0" err="1" smtClean="0">
                <a:solidFill>
                  <a:schemeClr val="tx1"/>
                </a:solidFill>
                <a:latin typeface="+mj-lt"/>
              </a:rPr>
              <a:t>documents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If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q</a:t>
            </a:r>
            <a:r>
              <a:rPr lang="en-US" i="1" baseline="-25000" dirty="0" smtClean="0">
                <a:solidFill>
                  <a:schemeClr val="tx1"/>
                </a:solidFill>
                <a:latin typeface="+mj-lt"/>
              </a:rPr>
              <a:t>t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= 0, then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p</a:t>
            </a:r>
            <a:r>
              <a:rPr lang="en-US" i="1" baseline="-25000" dirty="0" smtClean="0">
                <a:solidFill>
                  <a:schemeClr val="tx1"/>
                </a:solidFill>
                <a:latin typeface="+mj-lt"/>
              </a:rPr>
              <a:t>t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= </a:t>
            </a:r>
            <a:r>
              <a:rPr lang="en-US" i="1" dirty="0" err="1" smtClean="0">
                <a:solidFill>
                  <a:schemeClr val="tx1"/>
                </a:solidFill>
                <a:latin typeface="+mj-lt"/>
              </a:rPr>
              <a:t>u</a:t>
            </a:r>
            <a:r>
              <a:rPr lang="en-US" i="1" baseline="-25000" dirty="0" err="1" smtClean="0">
                <a:solidFill>
                  <a:schemeClr val="tx1"/>
                </a:solidFill>
                <a:latin typeface="+mj-lt"/>
              </a:rPr>
              <a:t>t</a:t>
            </a:r>
            <a:endParaRPr lang="en-US" i="1" baseline="-25000" dirty="0" smtClean="0">
              <a:solidFill>
                <a:schemeClr val="tx1"/>
              </a:solidFill>
              <a:latin typeface="+mj-lt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Now we need only to consider terms in the products that appear in</a:t>
            </a:r>
          </a:p>
          <a:p>
            <a:r>
              <a:rPr lang="de-DE" dirty="0" err="1" smtClean="0">
                <a:solidFill>
                  <a:schemeClr val="tx1"/>
                </a:solidFill>
                <a:latin typeface="+mj-lt"/>
              </a:rPr>
              <a:t>the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query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:</a:t>
            </a:r>
          </a:p>
          <a:p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The left product is over query terms found in the document and the right product is over query terms not found in the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document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12" name="Picture 11" descr="1219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0166" y="4198474"/>
            <a:ext cx="6524387" cy="9720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/>
          </p:nvPr>
        </p:nvSpPr>
        <p:spPr>
          <a:xfrm>
            <a:off x="214313" y="104775"/>
            <a:ext cx="8223250" cy="1306513"/>
          </a:xfrm>
        </p:spPr>
        <p:txBody>
          <a:bodyPr/>
          <a:lstStyle/>
          <a:p>
            <a:r>
              <a:rPr lang="en-US" sz="3600" dirty="0" smtClean="0"/>
              <a:t>Overview</a:t>
            </a:r>
            <a:endParaRPr lang="de-DE" sz="3600" dirty="0" smtClean="0"/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138113" y="1774825"/>
            <a:ext cx="8505825" cy="47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80000"/>
              <a:buFont typeface="Calibri" charset="0"/>
              <a:buChar char="❶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>
                <a:solidFill>
                  <a:srgbClr val="336699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336699"/>
                </a:solidFill>
                <a:latin typeface="Calibri" charset="0"/>
              </a:rPr>
              <a:t>Probabilistic Approach to Retrieval</a:t>
            </a:r>
            <a:endParaRPr lang="en-US" sz="3200" dirty="0">
              <a:solidFill>
                <a:srgbClr val="33669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80000"/>
              <a:buFont typeface="Calibri" charset="0"/>
              <a:buChar char="❷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>
                <a:solidFill>
                  <a:srgbClr val="336699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336699"/>
                </a:solidFill>
                <a:latin typeface="Calibri" charset="0"/>
              </a:rPr>
              <a:t>Basic Probability Theory</a:t>
            </a:r>
            <a:endParaRPr lang="en-US" sz="3200" dirty="0">
              <a:solidFill>
                <a:srgbClr val="33669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80000"/>
              <a:buFont typeface="Calibri" charset="0"/>
              <a:buChar char="❸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336699"/>
                </a:solidFill>
                <a:latin typeface="Calibri" charset="0"/>
              </a:rPr>
              <a:t>Probability Ranking Principle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80000"/>
              <a:buFont typeface="Calibri" charset="0"/>
              <a:buChar char="❹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336699"/>
                </a:solidFill>
                <a:latin typeface="Calibri" charset="0"/>
              </a:rPr>
              <a:t> Appraisal &amp; Extensions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20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0"/>
            <a:ext cx="8585203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3600" dirty="0" smtClean="0">
                <a:solidFill>
                  <a:srgbClr val="000000"/>
                </a:solidFill>
                <a:latin typeface="Calibri" charset="0"/>
              </a:rPr>
              <a:t>Deriving a Ranking Function for Query Terms</a:t>
            </a:r>
            <a:endParaRPr lang="en-US" sz="36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428736"/>
            <a:ext cx="864399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dirty="0" smtClean="0">
              <a:solidFill>
                <a:srgbClr val="000000"/>
              </a:solidFill>
              <a:latin typeface="Calibri" charset="0"/>
              <a:cs typeface="Times New Roman" pitchFamily="16" charset="0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pic>
        <p:nvPicPr>
          <p:cNvPr id="2" name="Picture 1" descr="Screen Shot 2017-09-01 at 7.58.42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171700"/>
            <a:ext cx="8674100" cy="25146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21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0"/>
            <a:ext cx="8585203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3600" dirty="0" smtClean="0">
                <a:solidFill>
                  <a:srgbClr val="000000"/>
                </a:solidFill>
                <a:latin typeface="Calibri" charset="0"/>
              </a:rPr>
              <a:t>Deriving a Ranking Function for Query Terms</a:t>
            </a:r>
            <a:endParaRPr lang="en-US" sz="36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428736"/>
            <a:ext cx="864399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dirty="0" smtClean="0">
              <a:solidFill>
                <a:srgbClr val="000000"/>
              </a:solidFill>
              <a:latin typeface="Calibri" charset="0"/>
              <a:cs typeface="Times New Roman" pitchFamily="16" charset="0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85720" y="1520502"/>
            <a:ext cx="864399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schemeClr val="tx1"/>
                </a:solidFill>
                <a:latin typeface="+mj-lt"/>
              </a:rPr>
              <a:t>Including the query terms found in the document into the right product, but simultaneously dividing through by them in the left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product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gives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:</a:t>
            </a:r>
          </a:p>
          <a:p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buClr>
                <a:srgbClr val="336699"/>
              </a:buClr>
            </a:pPr>
            <a:endParaRPr lang="en-US" sz="2200" dirty="0" smtClean="0">
              <a:solidFill>
                <a:schemeClr val="tx1"/>
              </a:solidFill>
              <a:latin typeface="+mj-lt"/>
            </a:endParaRPr>
          </a:p>
          <a:p>
            <a:pPr lvl="1">
              <a:buClr>
                <a:srgbClr val="336699"/>
              </a:buClr>
            </a:pPr>
            <a:endParaRPr lang="en-US" sz="2200" dirty="0" smtClean="0">
              <a:solidFill>
                <a:schemeClr val="tx1"/>
              </a:solidFill>
              <a:latin typeface="+mj-lt"/>
            </a:endParaRP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The left product is still over query terms found in the document, but the right product is now over all query terms, hence constant for a particular query and can be ignored. </a:t>
            </a:r>
            <a:r>
              <a:rPr lang="en-US" sz="2200" dirty="0" smtClean="0">
                <a:solidFill>
                  <a:srgbClr val="00B050"/>
                </a:solidFill>
                <a:latin typeface="+mj-lt"/>
              </a:rPr>
              <a:t>The only quantity that needs to be estimated to rank documents </a:t>
            </a:r>
            <a:r>
              <a:rPr lang="en-US" sz="2200" dirty="0" err="1" smtClean="0">
                <a:solidFill>
                  <a:srgbClr val="00B050"/>
                </a:solidFill>
                <a:latin typeface="+mj-lt"/>
              </a:rPr>
              <a:t>w.r.t</a:t>
            </a:r>
            <a:r>
              <a:rPr lang="en-US" sz="2200" dirty="0" smtClean="0">
                <a:solidFill>
                  <a:srgbClr val="00B050"/>
                </a:solidFill>
                <a:latin typeface="+mj-lt"/>
              </a:rPr>
              <a:t> a query is the left product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Hence the </a:t>
            </a:r>
            <a:r>
              <a:rPr lang="en-US" sz="2200" dirty="0" smtClean="0">
                <a:solidFill>
                  <a:srgbClr val="0070C0"/>
                </a:solidFill>
                <a:latin typeface="+mj-lt"/>
              </a:rPr>
              <a:t>Retrieval Status Value 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(RSV) in this model:</a:t>
            </a:r>
          </a:p>
          <a:p>
            <a:pPr lvl="1">
              <a:buClr>
                <a:srgbClr val="336699"/>
              </a:buClr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9" name="Picture 8" descr="112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4414" y="2529562"/>
            <a:ext cx="6252001" cy="828000"/>
          </a:xfrm>
          <a:prstGeom prst="rect">
            <a:avLst/>
          </a:prstGeom>
        </p:spPr>
      </p:pic>
      <p:pic>
        <p:nvPicPr>
          <p:cNvPr id="11" name="Picture 10" descr="1120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4414" y="5458520"/>
            <a:ext cx="6456006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87392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22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0"/>
            <a:ext cx="8585203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3600" dirty="0" smtClean="0">
                <a:solidFill>
                  <a:srgbClr val="000000"/>
                </a:solidFill>
                <a:latin typeface="Calibri" charset="0"/>
              </a:rPr>
              <a:t>Deriving a Ranking Function for Query Terms</a:t>
            </a:r>
            <a:endParaRPr lang="en-US" sz="36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428736"/>
            <a:ext cx="864399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dirty="0" smtClean="0">
              <a:solidFill>
                <a:srgbClr val="000000"/>
              </a:solidFill>
              <a:latin typeface="Calibri" charset="0"/>
              <a:cs typeface="Times New Roman" pitchFamily="16" charset="0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85720" y="1428736"/>
            <a:ext cx="8643998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So everything comes down to computing the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RSV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. We can equally rank documents using the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log odds ratios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for the terms in the query c</a:t>
            </a:r>
            <a:r>
              <a:rPr lang="en-US" i="1" baseline="-25000" dirty="0" smtClean="0">
                <a:solidFill>
                  <a:schemeClr val="tx1"/>
                </a:solidFill>
                <a:latin typeface="+mj-lt"/>
              </a:rPr>
              <a:t>t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:</a:t>
            </a:r>
          </a:p>
          <a:p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The </a:t>
            </a:r>
            <a:r>
              <a:rPr lang="en-US" sz="2200" dirty="0" smtClean="0">
                <a:solidFill>
                  <a:srgbClr val="0070C0"/>
                </a:solidFill>
                <a:latin typeface="+mj-lt"/>
              </a:rPr>
              <a:t>odds ratio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is the ratio of two odds: (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i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) the odds of the term appearing if the document is relevant (</a:t>
            </a:r>
            <a:r>
              <a:rPr lang="en-US" sz="2200" i="1" dirty="0" smtClean="0">
                <a:solidFill>
                  <a:schemeClr val="tx1"/>
                </a:solidFill>
                <a:latin typeface="+mj-lt"/>
              </a:rPr>
              <a:t>p</a:t>
            </a:r>
            <a:r>
              <a:rPr lang="en-US" sz="2200" i="1" baseline="-25000" dirty="0" smtClean="0">
                <a:solidFill>
                  <a:schemeClr val="tx1"/>
                </a:solidFill>
                <a:latin typeface="+mj-lt"/>
              </a:rPr>
              <a:t>t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/(1 − </a:t>
            </a:r>
            <a:r>
              <a:rPr lang="en-US" sz="2200" i="1" dirty="0" smtClean="0">
                <a:solidFill>
                  <a:schemeClr val="tx1"/>
                </a:solidFill>
                <a:latin typeface="+mj-lt"/>
              </a:rPr>
              <a:t>p</a:t>
            </a:r>
            <a:r>
              <a:rPr lang="en-US" sz="2200" i="1" baseline="-25000" dirty="0" smtClean="0">
                <a:solidFill>
                  <a:schemeClr val="tx1"/>
                </a:solidFill>
                <a:latin typeface="+mj-lt"/>
              </a:rPr>
              <a:t>t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)), and (ii) the odds of the term appearing if the document is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nonrelevant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(</a:t>
            </a:r>
            <a:r>
              <a:rPr lang="en-US" sz="2200" i="1" dirty="0" err="1" smtClean="0">
                <a:solidFill>
                  <a:schemeClr val="tx1"/>
                </a:solidFill>
                <a:latin typeface="+mj-lt"/>
              </a:rPr>
              <a:t>u</a:t>
            </a:r>
            <a:r>
              <a:rPr lang="en-US" sz="2200" i="1" baseline="-25000" dirty="0" err="1" smtClean="0">
                <a:solidFill>
                  <a:schemeClr val="tx1"/>
                </a:solidFill>
                <a:latin typeface="+mj-lt"/>
              </a:rPr>
              <a:t>t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/(1 − </a:t>
            </a:r>
            <a:r>
              <a:rPr lang="en-US" sz="2200" i="1" dirty="0" err="1" smtClean="0">
                <a:solidFill>
                  <a:schemeClr val="tx1"/>
                </a:solidFill>
                <a:latin typeface="+mj-lt"/>
              </a:rPr>
              <a:t>u</a:t>
            </a:r>
            <a:r>
              <a:rPr lang="en-US" sz="2200" i="1" baseline="-25000" dirty="0" err="1" smtClean="0">
                <a:solidFill>
                  <a:schemeClr val="tx1"/>
                </a:solidFill>
                <a:latin typeface="+mj-lt"/>
              </a:rPr>
              <a:t>t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))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i="1" dirty="0" smtClean="0">
                <a:solidFill>
                  <a:schemeClr val="tx1"/>
                </a:solidFill>
                <a:latin typeface="+mj-lt"/>
              </a:rPr>
              <a:t>c</a:t>
            </a:r>
            <a:r>
              <a:rPr lang="en-US" sz="2200" i="1" baseline="-25000" dirty="0" smtClean="0">
                <a:solidFill>
                  <a:schemeClr val="tx1"/>
                </a:solidFill>
                <a:latin typeface="+mj-lt"/>
              </a:rPr>
              <a:t>t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= 0 if a term has equal odds of appearing in relevant and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nonrelevant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documents, and ct is positive if it is more likely to appear 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in relevant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documents</a:t>
            </a:r>
            <a:endParaRPr lang="de-DE" sz="2200" dirty="0" smtClean="0">
              <a:solidFill>
                <a:schemeClr val="tx1"/>
              </a:solidFill>
              <a:latin typeface="+mj-lt"/>
            </a:endParaRP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i="1" dirty="0" smtClean="0">
                <a:solidFill>
                  <a:schemeClr val="tx1"/>
                </a:solidFill>
                <a:latin typeface="+mj-lt"/>
              </a:rPr>
              <a:t>c</a:t>
            </a:r>
            <a:r>
              <a:rPr lang="en-US" sz="2200" i="1" baseline="-25000" dirty="0" smtClean="0">
                <a:solidFill>
                  <a:schemeClr val="tx1"/>
                </a:solidFill>
                <a:latin typeface="+mj-lt"/>
              </a:rPr>
              <a:t>t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functions as a term weight, so that</a:t>
            </a:r>
            <a:endParaRPr lang="de-DE" sz="2200" dirty="0" smtClean="0">
              <a:solidFill>
                <a:schemeClr val="tx1"/>
              </a:solidFill>
              <a:latin typeface="+mj-lt"/>
            </a:endParaRPr>
          </a:p>
          <a:p>
            <a:r>
              <a:rPr lang="en-US" sz="2200" dirty="0" smtClean="0">
                <a:solidFill>
                  <a:schemeClr val="tx1"/>
                </a:solidFill>
                <a:latin typeface="+mj-lt"/>
              </a:rPr>
              <a:t>	    Operationally, we sum ct quantities in accumulators for query 	   	    terms appearing in documents, just as for the vector space 	    	 	    model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calculations</a:t>
            </a:r>
            <a:endParaRPr lang="de-DE" sz="2200" dirty="0" smtClean="0">
              <a:solidFill>
                <a:schemeClr val="tx1"/>
              </a:solidFill>
              <a:latin typeface="+mj-lt"/>
            </a:endParaRPr>
          </a:p>
          <a:p>
            <a:endParaRPr lang="en-US" sz="2200" dirty="0" smtClean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12" name="Picture 11" descr="1121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7818" y="5286388"/>
            <a:ext cx="2215124" cy="396000"/>
          </a:xfrm>
          <a:prstGeom prst="rect">
            <a:avLst/>
          </a:prstGeom>
        </p:spPr>
      </p:pic>
      <p:pic>
        <p:nvPicPr>
          <p:cNvPr id="13" name="Picture 12" descr="112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00160" y="2428868"/>
            <a:ext cx="5815383" cy="7560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23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0"/>
            <a:ext cx="8585203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3600" dirty="0" smtClean="0">
                <a:solidFill>
                  <a:srgbClr val="000000"/>
                </a:solidFill>
                <a:latin typeface="Calibri" charset="0"/>
              </a:rPr>
              <a:t>Deriving a Ranking Function for Query Terms</a:t>
            </a:r>
            <a:endParaRPr lang="en-US" sz="36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428736"/>
            <a:ext cx="864399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dirty="0" smtClean="0">
              <a:solidFill>
                <a:srgbClr val="000000"/>
              </a:solidFill>
              <a:latin typeface="Calibri" charset="0"/>
              <a:cs typeface="Times New Roman" pitchFamily="16" charset="0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85720" y="1428736"/>
            <a:ext cx="864399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For each term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t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in a query, estimate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 c</a:t>
            </a:r>
            <a:r>
              <a:rPr lang="en-US" i="1" baseline="-25000" dirty="0" smtClean="0">
                <a:solidFill>
                  <a:schemeClr val="tx1"/>
                </a:solidFill>
                <a:latin typeface="+mj-lt"/>
              </a:rPr>
              <a:t>t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in the whole collection</a:t>
            </a:r>
          </a:p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using a contingency table of counts of documents in the collection,</a:t>
            </a:r>
          </a:p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where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df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t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is the number of documents that contain term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t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:</a:t>
            </a:r>
          </a:p>
          <a:p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To avoid the possibility of zeroes (such as if every or no relevant</a:t>
            </a:r>
          </a:p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document has a particular term) there are different ways to apply</a:t>
            </a:r>
          </a:p>
          <a:p>
            <a:r>
              <a:rPr lang="de-DE" dirty="0" err="1" smtClean="0">
                <a:solidFill>
                  <a:srgbClr val="0070C0"/>
                </a:solidFill>
                <a:latin typeface="+mj-lt"/>
              </a:rPr>
              <a:t>smoothing</a:t>
            </a:r>
            <a:endParaRPr lang="de-DE" dirty="0" smtClean="0">
              <a:solidFill>
                <a:srgbClr val="0070C0"/>
              </a:solidFill>
              <a:latin typeface="+mj-lt"/>
            </a:endParaRPr>
          </a:p>
        </p:txBody>
      </p:sp>
      <p:pic>
        <p:nvPicPr>
          <p:cNvPr id="9" name="Picture 8" descr="112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8662" y="2643182"/>
            <a:ext cx="6553498" cy="1224000"/>
          </a:xfrm>
          <a:prstGeom prst="rect">
            <a:avLst/>
          </a:prstGeom>
        </p:spPr>
      </p:pic>
      <p:pic>
        <p:nvPicPr>
          <p:cNvPr id="11" name="Picture 10" descr="1122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1538" y="3881264"/>
            <a:ext cx="5891002" cy="15480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24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0"/>
            <a:ext cx="8585203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3600" dirty="0" smtClean="0">
                <a:solidFill>
                  <a:srgbClr val="000000"/>
                </a:solidFill>
                <a:latin typeface="Calibri" charset="0"/>
              </a:rPr>
              <a:t>Exercise </a:t>
            </a:r>
            <a:endParaRPr lang="en-US" sz="36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428736"/>
            <a:ext cx="864399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dirty="0" smtClean="0">
              <a:solidFill>
                <a:srgbClr val="000000"/>
              </a:solidFill>
              <a:latin typeface="Calibri" charset="0"/>
              <a:cs typeface="Times New Roman" pitchFamily="16" charset="0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85720" y="1428736"/>
            <a:ext cx="8643998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DE" sz="22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endParaRPr lang="de-DE" sz="22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200" dirty="0" smtClean="0">
                <a:solidFill>
                  <a:schemeClr val="tx1"/>
                </a:solidFill>
                <a:latin typeface="FangSong" pitchFamily="49" charset="-122"/>
                <a:ea typeface="FangSong" pitchFamily="49" charset="-122"/>
                <a:cs typeface="Courier New" pitchFamily="49" charset="0"/>
              </a:rPr>
              <a:t>Query: </a:t>
            </a:r>
            <a:r>
              <a:rPr lang="de-DE" sz="2200" dirty="0" err="1" smtClean="0">
                <a:solidFill>
                  <a:schemeClr val="tx1"/>
                </a:solidFill>
                <a:latin typeface="FangSong" pitchFamily="49" charset="-122"/>
                <a:ea typeface="FangSong" pitchFamily="49" charset="-122"/>
                <a:cs typeface="Courier New" pitchFamily="49" charset="0"/>
              </a:rPr>
              <a:t>Obama</a:t>
            </a:r>
            <a:r>
              <a:rPr lang="de-DE" sz="2200" dirty="0" smtClean="0">
                <a:solidFill>
                  <a:schemeClr val="tx1"/>
                </a:solidFill>
                <a:latin typeface="FangSong" pitchFamily="49" charset="-122"/>
                <a:ea typeface="FangSong" pitchFamily="49" charset="-122"/>
                <a:cs typeface="Courier New" pitchFamily="49" charset="0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FangSong" pitchFamily="49" charset="-122"/>
                <a:ea typeface="FangSong" pitchFamily="49" charset="-122"/>
                <a:cs typeface="Courier New" pitchFamily="49" charset="0"/>
              </a:rPr>
              <a:t>health</a:t>
            </a:r>
            <a:r>
              <a:rPr lang="de-DE" sz="2200" dirty="0" smtClean="0">
                <a:solidFill>
                  <a:schemeClr val="tx1"/>
                </a:solidFill>
                <a:latin typeface="FangSong" pitchFamily="49" charset="-122"/>
                <a:ea typeface="FangSong" pitchFamily="49" charset="-122"/>
                <a:cs typeface="Courier New" pitchFamily="49" charset="0"/>
              </a:rPr>
              <a:t> plan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FangSong" pitchFamily="49" charset="-122"/>
                <a:ea typeface="FangSong" pitchFamily="49" charset="-122"/>
                <a:cs typeface="Courier New" pitchFamily="49" charset="0"/>
              </a:rPr>
              <a:t>Doc1: </a:t>
            </a:r>
            <a:r>
              <a:rPr lang="en-US" sz="2200" dirty="0" err="1" smtClean="0">
                <a:solidFill>
                  <a:schemeClr val="tx1"/>
                </a:solidFill>
                <a:latin typeface="FangSong" pitchFamily="49" charset="-122"/>
                <a:ea typeface="FangSong" pitchFamily="49" charset="-122"/>
                <a:cs typeface="Courier New" pitchFamily="49" charset="0"/>
              </a:rPr>
              <a:t>Obama</a:t>
            </a:r>
            <a:r>
              <a:rPr lang="en-US" sz="2200" dirty="0" smtClean="0">
                <a:solidFill>
                  <a:schemeClr val="tx1"/>
                </a:solidFill>
                <a:latin typeface="FangSong" pitchFamily="49" charset="-122"/>
                <a:ea typeface="FangSong" pitchFamily="49" charset="-122"/>
                <a:cs typeface="Courier New" pitchFamily="49" charset="0"/>
              </a:rPr>
              <a:t> rejects allegations about his own bad </a:t>
            </a:r>
            <a:r>
              <a:rPr lang="de-DE" sz="2200" dirty="0" err="1" smtClean="0">
                <a:solidFill>
                  <a:schemeClr val="tx1"/>
                </a:solidFill>
                <a:latin typeface="FangSong" pitchFamily="49" charset="-122"/>
                <a:ea typeface="FangSong" pitchFamily="49" charset="-122"/>
                <a:cs typeface="Courier New" pitchFamily="49" charset="0"/>
              </a:rPr>
              <a:t>health</a:t>
            </a:r>
            <a:endParaRPr lang="de-DE" sz="2200" dirty="0" smtClean="0">
              <a:solidFill>
                <a:schemeClr val="tx1"/>
              </a:solidFill>
              <a:latin typeface="FangSong" pitchFamily="49" charset="-122"/>
              <a:ea typeface="FangSong" pitchFamily="49" charset="-122"/>
              <a:cs typeface="Courier New" pitchFamily="49" charset="0"/>
            </a:endParaRP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FangSong" pitchFamily="49" charset="-122"/>
                <a:ea typeface="FangSong" pitchFamily="49" charset="-122"/>
                <a:cs typeface="Courier New" pitchFamily="49" charset="0"/>
              </a:rPr>
              <a:t>Doc2: The plan is to visit </a:t>
            </a:r>
            <a:r>
              <a:rPr lang="en-US" sz="2200" dirty="0" err="1" smtClean="0">
                <a:solidFill>
                  <a:schemeClr val="tx1"/>
                </a:solidFill>
                <a:latin typeface="FangSong" pitchFamily="49" charset="-122"/>
                <a:ea typeface="FangSong" pitchFamily="49" charset="-122"/>
                <a:cs typeface="Courier New" pitchFamily="49" charset="0"/>
              </a:rPr>
              <a:t>Obama</a:t>
            </a:r>
            <a:endParaRPr lang="en-US" sz="2200" dirty="0" smtClean="0">
              <a:solidFill>
                <a:schemeClr val="tx1"/>
              </a:solidFill>
              <a:latin typeface="FangSong" pitchFamily="49" charset="-122"/>
              <a:ea typeface="FangSong" pitchFamily="49" charset="-122"/>
              <a:cs typeface="Courier New" pitchFamily="49" charset="0"/>
            </a:endParaRP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FangSong" pitchFamily="49" charset="-122"/>
                <a:ea typeface="FangSong" pitchFamily="49" charset="-122"/>
                <a:cs typeface="Courier New" pitchFamily="49" charset="0"/>
              </a:rPr>
              <a:t>Doc3: </a:t>
            </a:r>
            <a:r>
              <a:rPr lang="en-US" sz="2200" dirty="0" err="1" smtClean="0">
                <a:solidFill>
                  <a:schemeClr val="tx1"/>
                </a:solidFill>
                <a:latin typeface="FangSong" pitchFamily="49" charset="-122"/>
                <a:ea typeface="FangSong" pitchFamily="49" charset="-122"/>
                <a:cs typeface="Courier New" pitchFamily="49" charset="0"/>
              </a:rPr>
              <a:t>Obama</a:t>
            </a:r>
            <a:r>
              <a:rPr lang="en-US" sz="2200" dirty="0" smtClean="0">
                <a:solidFill>
                  <a:schemeClr val="tx1"/>
                </a:solidFill>
                <a:latin typeface="FangSong" pitchFamily="49" charset="-122"/>
                <a:ea typeface="FangSong" pitchFamily="49" charset="-122"/>
                <a:cs typeface="Courier New" pitchFamily="49" charset="0"/>
              </a:rPr>
              <a:t> raises concerns with US health plan </a:t>
            </a:r>
            <a:r>
              <a:rPr lang="de-DE" sz="2200" dirty="0" err="1" smtClean="0">
                <a:solidFill>
                  <a:schemeClr val="tx1"/>
                </a:solidFill>
                <a:latin typeface="FangSong" pitchFamily="49" charset="-122"/>
                <a:ea typeface="FangSong" pitchFamily="49" charset="-122"/>
                <a:cs typeface="Courier New" pitchFamily="49" charset="0"/>
              </a:rPr>
              <a:t>reforms</a:t>
            </a:r>
            <a:endParaRPr lang="de-DE" sz="2200" dirty="0" smtClean="0">
              <a:solidFill>
                <a:schemeClr val="tx1"/>
              </a:solidFill>
              <a:latin typeface="FangSong" pitchFamily="49" charset="-122"/>
              <a:ea typeface="FangSong" pitchFamily="49" charset="-122"/>
              <a:cs typeface="Courier New" pitchFamily="49" charset="0"/>
            </a:endParaRPr>
          </a:p>
          <a:p>
            <a:pPr lvl="1">
              <a:buClr>
                <a:srgbClr val="336699"/>
              </a:buClr>
            </a:pPr>
            <a:endParaRPr lang="de-DE" sz="20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Estimate the probability that the above documents are relevant to</a:t>
            </a:r>
          </a:p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the query. Use a contingency table. These are the only three</a:t>
            </a:r>
          </a:p>
          <a:p>
            <a:r>
              <a:rPr lang="de-DE" dirty="0" err="1" smtClean="0">
                <a:solidFill>
                  <a:schemeClr val="tx1"/>
                </a:solidFill>
                <a:latin typeface="+mj-lt"/>
              </a:rPr>
              <a:t>documents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in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the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collection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25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0"/>
            <a:ext cx="8585203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3600" dirty="0" smtClean="0">
                <a:solidFill>
                  <a:srgbClr val="000000"/>
                </a:solidFill>
                <a:latin typeface="Calibri" charset="0"/>
              </a:rPr>
              <a:t>Probability Estimates in Practice</a:t>
            </a:r>
            <a:endParaRPr lang="en-US" sz="36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428736"/>
            <a:ext cx="864399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dirty="0" smtClean="0">
              <a:solidFill>
                <a:srgbClr val="000000"/>
              </a:solidFill>
              <a:latin typeface="Calibri" charset="0"/>
              <a:cs typeface="Times New Roman" pitchFamily="16" charset="0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85720" y="1428736"/>
            <a:ext cx="864399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DE" dirty="0" smtClean="0">
              <a:solidFill>
                <a:schemeClr val="tx1"/>
              </a:solidFill>
              <a:latin typeface="+mj-lt"/>
              <a:cs typeface="Courier New" pitchFamily="49" charset="0"/>
            </a:endParaRP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Assuming that relevant documents are a very small percentage of the collection, approximate statistics for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nonrelevant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documents by statistics from the whole collection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Hence, </a:t>
            </a:r>
            <a:r>
              <a:rPr lang="en-US" i="1" dirty="0" err="1" smtClean="0">
                <a:solidFill>
                  <a:schemeClr val="tx1"/>
                </a:solidFill>
                <a:latin typeface="+mj-lt"/>
              </a:rPr>
              <a:t>u</a:t>
            </a:r>
            <a:r>
              <a:rPr lang="en-US" i="1" baseline="-25000" dirty="0" err="1" smtClean="0">
                <a:solidFill>
                  <a:schemeClr val="tx1"/>
                </a:solidFill>
                <a:latin typeface="+mj-lt"/>
              </a:rPr>
              <a:t>t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(the probability of term occurrence in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nonrelevant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documents for a query) is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df</a:t>
            </a:r>
            <a:r>
              <a:rPr lang="en-US" i="1" baseline="-25000" dirty="0" err="1" smtClean="0">
                <a:solidFill>
                  <a:schemeClr val="tx1"/>
                </a:solidFill>
                <a:latin typeface="+mj-lt"/>
              </a:rPr>
              <a:t>t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/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N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and</a:t>
            </a:r>
          </a:p>
          <a:p>
            <a:pPr lvl="1">
              <a:buClr>
                <a:srgbClr val="336699"/>
              </a:buClr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r>
              <a:rPr lang="de-DE" dirty="0" smtClean="0">
                <a:solidFill>
                  <a:schemeClr val="tx1"/>
                </a:solidFill>
                <a:latin typeface="+mj-lt"/>
              </a:rPr>
              <a:t>		log[(1 − </a:t>
            </a:r>
            <a:r>
              <a:rPr lang="de-DE" i="1" dirty="0" err="1" smtClean="0">
                <a:solidFill>
                  <a:schemeClr val="tx1"/>
                </a:solidFill>
                <a:latin typeface="+mj-lt"/>
              </a:rPr>
              <a:t>u</a:t>
            </a:r>
            <a:r>
              <a:rPr lang="de-DE" i="1" baseline="-25000" dirty="0" err="1" smtClean="0">
                <a:solidFill>
                  <a:schemeClr val="tx1"/>
                </a:solidFill>
                <a:latin typeface="+mj-lt"/>
              </a:rPr>
              <a:t>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)/</a:t>
            </a:r>
            <a:r>
              <a:rPr lang="de-DE" i="1" dirty="0" err="1" smtClean="0">
                <a:solidFill>
                  <a:schemeClr val="tx1"/>
                </a:solidFill>
                <a:latin typeface="+mj-lt"/>
              </a:rPr>
              <a:t>u</a:t>
            </a:r>
            <a:r>
              <a:rPr lang="de-DE" i="1" baseline="-25000" dirty="0" err="1" smtClean="0">
                <a:solidFill>
                  <a:schemeClr val="tx1"/>
                </a:solidFill>
                <a:latin typeface="+mj-lt"/>
              </a:rPr>
              <a:t>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] = log[(</a:t>
            </a:r>
            <a:r>
              <a:rPr lang="de-DE" i="1" dirty="0" smtClean="0">
                <a:solidFill>
                  <a:schemeClr val="tx1"/>
                </a:solidFill>
                <a:latin typeface="+mj-lt"/>
              </a:rPr>
              <a:t>N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−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df</a:t>
            </a:r>
            <a:r>
              <a:rPr lang="de-DE" i="1" baseline="-25000" dirty="0" err="1" smtClean="0">
                <a:solidFill>
                  <a:schemeClr val="tx1"/>
                </a:solidFill>
                <a:latin typeface="+mj-lt"/>
              </a:rPr>
              <a:t>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)/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df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i="1" baseline="-25000" dirty="0" smtClean="0">
                <a:solidFill>
                  <a:schemeClr val="tx1"/>
                </a:solidFill>
                <a:latin typeface="+mj-lt"/>
              </a:rPr>
              <a:t>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] </a:t>
            </a:r>
            <a:r>
              <a:rPr lang="de-DE" dirty="0" smtClean="0">
                <a:solidFill>
                  <a:schemeClr val="tx1"/>
                </a:solidFill>
                <a:latin typeface="Calibri"/>
                <a:cs typeface="Calibri"/>
              </a:rPr>
              <a:t>≈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log </a:t>
            </a:r>
            <a:r>
              <a:rPr lang="de-DE" i="1" dirty="0" smtClean="0">
                <a:solidFill>
                  <a:schemeClr val="tx1"/>
                </a:solidFill>
                <a:latin typeface="+mj-lt"/>
              </a:rPr>
              <a:t>N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/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df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i="1" baseline="-25000" dirty="0" smtClean="0">
                <a:solidFill>
                  <a:schemeClr val="tx1"/>
                </a:solidFill>
                <a:latin typeface="+mj-lt"/>
              </a:rPr>
              <a:t>t</a:t>
            </a:r>
          </a:p>
          <a:p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The above approximation cannot easily be extended to 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relevant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documents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/>
          </p:nvPr>
        </p:nvSpPr>
        <p:spPr>
          <a:xfrm>
            <a:off x="214313" y="104775"/>
            <a:ext cx="8223250" cy="1306513"/>
          </a:xfrm>
        </p:spPr>
        <p:txBody>
          <a:bodyPr/>
          <a:lstStyle/>
          <a:p>
            <a:r>
              <a:rPr lang="en-US" sz="3600" dirty="0" err="1" smtClean="0"/>
              <a:t>Prabability</a:t>
            </a:r>
            <a:r>
              <a:rPr lang="en-US" sz="3600" dirty="0" smtClean="0"/>
              <a:t> Estimates in Practice</a:t>
            </a:r>
            <a:endParaRPr lang="de-DE" sz="3600" dirty="0" smtClean="0"/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138113" y="1428736"/>
            <a:ext cx="8505825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514350" indent="-514350">
              <a:spcBef>
                <a:spcPts val="700"/>
              </a:spcBef>
              <a:buClr>
                <a:srgbClr val="336699"/>
              </a:buClr>
              <a:buSzPct val="8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Statistics of relevant documents (</a:t>
            </a:r>
            <a:r>
              <a:rPr lang="en-US" sz="2200" i="1" dirty="0" smtClean="0">
                <a:solidFill>
                  <a:schemeClr val="tx1"/>
                </a:solidFill>
                <a:latin typeface="+mj-lt"/>
              </a:rPr>
              <a:t>p</a:t>
            </a:r>
            <a:r>
              <a:rPr lang="en-US" sz="2200" i="1" baseline="-25000" dirty="0" smtClean="0">
                <a:solidFill>
                  <a:schemeClr val="tx1"/>
                </a:solidFill>
                <a:latin typeface="+mj-lt"/>
              </a:rPr>
              <a:t>t 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) can be estimated in various </a:t>
            </a:r>
          </a:p>
          <a:p>
            <a:pPr marL="514350" indent="-514350">
              <a:spcBef>
                <a:spcPts val="700"/>
              </a:spcBef>
              <a:buClr>
                <a:srgbClr val="336699"/>
              </a:buClr>
              <a:buSzPct val="8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ways:</a:t>
            </a:r>
          </a:p>
          <a:p>
            <a:pPr lvl="1">
              <a:buClr>
                <a:srgbClr val="336699"/>
              </a:buClr>
              <a:buSzPct val="65000"/>
              <a:buFont typeface="Calibri" pitchFamily="34" charset="0"/>
              <a:buChar char="❶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Use the frequency of term occurrence in known relevant documents (if known). This is the basis of probabilistic approaches to relevance feedback weighting in a feedback loop</a:t>
            </a:r>
          </a:p>
          <a:p>
            <a:pPr lvl="1">
              <a:buClr>
                <a:srgbClr val="336699"/>
              </a:buClr>
              <a:buSzPct val="70000"/>
              <a:buFont typeface="Calibri" pitchFamily="34" charset="0"/>
              <a:buChar char="❷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Set as constant. E.g., assume that pt is constant over all terms</a:t>
            </a:r>
            <a:r>
              <a:rPr lang="en-US" sz="2200" i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i="1" dirty="0" err="1" smtClean="0">
                <a:solidFill>
                  <a:schemeClr val="tx1"/>
                </a:solidFill>
                <a:latin typeface="+mj-lt"/>
              </a:rPr>
              <a:t>x</a:t>
            </a:r>
            <a:r>
              <a:rPr lang="en-US" sz="2200" i="1" baseline="-25000" dirty="0" err="1" smtClean="0">
                <a:solidFill>
                  <a:schemeClr val="tx1"/>
                </a:solidFill>
                <a:latin typeface="+mj-lt"/>
              </a:rPr>
              <a:t>t</a:t>
            </a:r>
            <a:r>
              <a:rPr lang="en-US" sz="2200" i="1" baseline="-25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in the query and that </a:t>
            </a:r>
            <a:r>
              <a:rPr lang="en-US" sz="2200" i="1" dirty="0" smtClean="0">
                <a:solidFill>
                  <a:schemeClr val="tx1"/>
                </a:solidFill>
                <a:latin typeface="+mj-lt"/>
              </a:rPr>
              <a:t>p</a:t>
            </a:r>
            <a:r>
              <a:rPr lang="en-US" sz="2200" i="1" baseline="-25000" dirty="0" smtClean="0">
                <a:solidFill>
                  <a:schemeClr val="tx1"/>
                </a:solidFill>
                <a:latin typeface="+mj-lt"/>
              </a:rPr>
              <a:t>t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= 0.5</a:t>
            </a:r>
          </a:p>
          <a:p>
            <a:pPr lvl="2"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Each term is equally likely to occur in a relevant document, and so the pt and (1 − </a:t>
            </a:r>
            <a:r>
              <a:rPr lang="en-US" sz="2000" i="1" dirty="0" smtClean="0">
                <a:solidFill>
                  <a:schemeClr val="tx1"/>
                </a:solidFill>
                <a:latin typeface="+mj-lt"/>
              </a:rPr>
              <a:t>p</a:t>
            </a:r>
            <a:r>
              <a:rPr lang="en-US" sz="2000" i="1" baseline="-25000" dirty="0" smtClean="0">
                <a:solidFill>
                  <a:schemeClr val="tx1"/>
                </a:solidFill>
                <a:latin typeface="+mj-lt"/>
              </a:rPr>
              <a:t>t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) factors cancel out in the expression for </a:t>
            </a:r>
            <a:r>
              <a:rPr lang="en-US" sz="2000" i="1" dirty="0" smtClean="0">
                <a:solidFill>
                  <a:schemeClr val="tx1"/>
                </a:solidFill>
                <a:latin typeface="+mj-lt"/>
              </a:rPr>
              <a:t>RSV</a:t>
            </a:r>
          </a:p>
          <a:p>
            <a:pPr lvl="2"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Weak estimate, but doesn’t disagree violently with expectation that query terms appear in many but not all relevant documents</a:t>
            </a:r>
          </a:p>
          <a:p>
            <a:pPr lvl="2"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Combining this method with the earlier approximation for </a:t>
            </a:r>
            <a:r>
              <a:rPr lang="en-US" sz="2000" i="1" dirty="0" err="1" smtClean="0">
                <a:solidFill>
                  <a:schemeClr val="tx1"/>
                </a:solidFill>
                <a:latin typeface="+mj-lt"/>
              </a:rPr>
              <a:t>u</a:t>
            </a:r>
            <a:r>
              <a:rPr lang="en-US" sz="2000" i="1" baseline="-25000" dirty="0" err="1" smtClean="0">
                <a:solidFill>
                  <a:schemeClr val="tx1"/>
                </a:solidFill>
                <a:latin typeface="+mj-lt"/>
              </a:rPr>
              <a:t>t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, the document ranking is determined simply by which query terms occur in documents scaled by their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idf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weighting</a:t>
            </a:r>
          </a:p>
          <a:p>
            <a:pPr lvl="2"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For short documents (titles or abstracts) in one-pass retrieval situations, this estimate can be quite satisfactory</a:t>
            </a:r>
          </a:p>
          <a:p>
            <a:endParaRPr lang="en-US" sz="2200" dirty="0" smtClean="0">
              <a:solidFill>
                <a:schemeClr val="tx1"/>
              </a:solidFill>
              <a:latin typeface="+mj-lt"/>
            </a:endParaRPr>
          </a:p>
          <a:p>
            <a:pPr marL="514350" indent="-514350">
              <a:spcBef>
                <a:spcPts val="700"/>
              </a:spcBef>
              <a:buClr>
                <a:srgbClr val="336699"/>
              </a:buClr>
              <a:buSzPct val="8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pPr marL="514350" indent="-514350">
              <a:spcBef>
                <a:spcPts val="700"/>
              </a:spcBef>
              <a:buClr>
                <a:srgbClr val="336699"/>
              </a:buClr>
              <a:buSzPct val="80000"/>
              <a:buFont typeface="Calibri" charset="0"/>
              <a:buChar char="❹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/>
          </p:nvPr>
        </p:nvSpPr>
        <p:spPr>
          <a:xfrm>
            <a:off x="214313" y="104775"/>
            <a:ext cx="8223250" cy="1306513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de-DE" dirty="0" smtClean="0"/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138113" y="1774825"/>
            <a:ext cx="8505825" cy="47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80000"/>
              <a:buFont typeface="Calibri" charset="0"/>
              <a:buChar char="❶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>
                <a:solidFill>
                  <a:srgbClr val="BDD3E9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Probabilistic Approach to Retrieval</a:t>
            </a:r>
            <a:endParaRPr lang="en-US" sz="3200" dirty="0">
              <a:solidFill>
                <a:srgbClr val="BDD3E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80000"/>
              <a:buFont typeface="Calibri" charset="0"/>
              <a:buChar char="❷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>
                <a:solidFill>
                  <a:srgbClr val="336699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Basic Probability Theory</a:t>
            </a:r>
            <a:endParaRPr lang="en-US" sz="3200" dirty="0">
              <a:solidFill>
                <a:srgbClr val="BDD3E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80000"/>
              <a:buFont typeface="Calibri" charset="0"/>
              <a:buChar char="❸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Probability Ranking Principle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80000"/>
              <a:buFont typeface="Calibri" charset="0"/>
              <a:buChar char="❹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336699"/>
                </a:solidFill>
                <a:latin typeface="Calibri" charset="0"/>
              </a:rPr>
              <a:t>Appraisal &amp; Extensions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/>
          </p:nvPr>
        </p:nvSpPr>
        <p:spPr>
          <a:xfrm>
            <a:off x="214313" y="104775"/>
            <a:ext cx="8223250" cy="1306513"/>
          </a:xfrm>
        </p:spPr>
        <p:txBody>
          <a:bodyPr/>
          <a:lstStyle/>
          <a:p>
            <a:r>
              <a:rPr lang="en-US" sz="3600" dirty="0" smtClean="0"/>
              <a:t>An Appraisal of Probabilistic Models</a:t>
            </a:r>
            <a:endParaRPr lang="de-DE" sz="3600" dirty="0" smtClean="0"/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138113" y="1428736"/>
            <a:ext cx="8505825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Among the oldest formal models in IR</a:t>
            </a:r>
          </a:p>
          <a:p>
            <a:pPr lvl="2"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Maron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&amp;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Kuhns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, 1960: Since an IR system cannot predict with certainty which document is relevant, we should deal with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probabilities</a:t>
            </a:r>
            <a:endParaRPr lang="de-DE" sz="2200" dirty="0" smtClean="0">
              <a:solidFill>
                <a:schemeClr val="tx1"/>
              </a:solidFill>
              <a:latin typeface="+mj-lt"/>
            </a:endParaRP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Assumptions for getting reasonable approximations of the needed probabilities (in the BIM):</a:t>
            </a:r>
          </a:p>
          <a:p>
            <a:pPr lvl="2"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Boolean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representation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of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documents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/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queries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/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relevance</a:t>
            </a:r>
            <a:endParaRPr lang="de-DE" sz="2200" dirty="0" smtClean="0">
              <a:solidFill>
                <a:schemeClr val="tx1"/>
              </a:solidFill>
              <a:latin typeface="+mj-lt"/>
            </a:endParaRPr>
          </a:p>
          <a:p>
            <a:pPr lvl="2"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Term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independence</a:t>
            </a:r>
            <a:endParaRPr lang="de-DE" sz="2200" dirty="0" smtClean="0">
              <a:solidFill>
                <a:schemeClr val="tx1"/>
              </a:solidFill>
              <a:latin typeface="+mj-lt"/>
            </a:endParaRPr>
          </a:p>
          <a:p>
            <a:pPr lvl="2"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Out-of-query terms do not affect retrieval</a:t>
            </a:r>
          </a:p>
          <a:p>
            <a:pPr lvl="2"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Document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relevance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values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are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independent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</a:t>
            </a:r>
            <a:endParaRPr lang="en-US" sz="2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/>
          </p:nvPr>
        </p:nvSpPr>
        <p:spPr>
          <a:xfrm>
            <a:off x="214313" y="104775"/>
            <a:ext cx="8223250" cy="1306513"/>
          </a:xfrm>
        </p:spPr>
        <p:txBody>
          <a:bodyPr/>
          <a:lstStyle/>
          <a:p>
            <a:r>
              <a:rPr lang="en-US" sz="3600" dirty="0" smtClean="0"/>
              <a:t>An Appraisal of Probabilistic Models</a:t>
            </a:r>
            <a:endParaRPr lang="de-DE" sz="3600" dirty="0" smtClean="0"/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138113" y="2357430"/>
            <a:ext cx="8505825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The difference between ‘vector space’ and ‘probabilistic’ IR is 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not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that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great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:</a:t>
            </a:r>
          </a:p>
          <a:p>
            <a:pPr lvl="2"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In either case you build an information retrieval scheme in the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exact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same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way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2"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Difference: for probabilistic IR, at the end, you score queries not by cosine similarity and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tf-idf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in a vector space, but by a slightly different formula motivated by probability theory</a:t>
            </a:r>
            <a:endParaRPr lang="en-US" sz="2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/>
          </p:nvPr>
        </p:nvSpPr>
        <p:spPr>
          <a:xfrm>
            <a:off x="214313" y="104775"/>
            <a:ext cx="8223250" cy="1306513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de-DE" dirty="0" smtClean="0"/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138113" y="1774825"/>
            <a:ext cx="8505825" cy="47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80000"/>
              <a:buFont typeface="Calibri" charset="0"/>
              <a:buChar char="❶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>
                <a:solidFill>
                  <a:srgbClr val="336699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336699"/>
                </a:solidFill>
                <a:latin typeface="Calibri" charset="0"/>
              </a:rPr>
              <a:t>Probabilistic Approach to Retrieval</a:t>
            </a:r>
            <a:endParaRPr lang="en-US" sz="3200" dirty="0">
              <a:solidFill>
                <a:srgbClr val="33669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80000"/>
              <a:buFont typeface="Calibri" charset="0"/>
              <a:buChar char="❷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>
                <a:solidFill>
                  <a:srgbClr val="336699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Basic Probability Theory</a:t>
            </a:r>
            <a:endParaRPr lang="en-US" sz="3200" dirty="0">
              <a:solidFill>
                <a:srgbClr val="BDD3E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80000"/>
              <a:buFont typeface="Calibri" charset="0"/>
              <a:buChar char="❸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Probability Ranking Principle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80000"/>
              <a:buFont typeface="Calibri" charset="0"/>
              <a:buChar char="❹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 Appraisal &amp; Extensions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/>
          </p:nvPr>
        </p:nvSpPr>
        <p:spPr>
          <a:xfrm>
            <a:off x="214313" y="104775"/>
            <a:ext cx="8223250" cy="1306513"/>
          </a:xfrm>
        </p:spPr>
        <p:txBody>
          <a:bodyPr/>
          <a:lstStyle/>
          <a:p>
            <a:r>
              <a:rPr lang="en-US" sz="3600" dirty="0" err="1" smtClean="0"/>
              <a:t>Okari</a:t>
            </a:r>
            <a:r>
              <a:rPr lang="en-US" sz="3600" dirty="0" smtClean="0"/>
              <a:t> BM25: A </a:t>
            </a:r>
            <a:r>
              <a:rPr lang="en-US" sz="3600" dirty="0" err="1" smtClean="0"/>
              <a:t>Nonbinary</a:t>
            </a:r>
            <a:r>
              <a:rPr lang="en-US" sz="3600" dirty="0" smtClean="0"/>
              <a:t> Model</a:t>
            </a:r>
            <a:endParaRPr lang="de-DE" sz="3600" dirty="0" smtClean="0"/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138113" y="2143116"/>
            <a:ext cx="8505825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The BIM was originally designed for short catalog records of fairly consistent length, and it works reasonably in these contexts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For modern full-text search collections, a model should pay attention to term frequency and document length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BestMatch25 (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a.k.a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BM25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or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Okapi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) is sensitive to these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quantities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From 1994 until today, BM25 is one of the most widely used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and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robust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retrieval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models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endParaRPr lang="en-US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/>
          </p:nvPr>
        </p:nvSpPr>
        <p:spPr>
          <a:xfrm>
            <a:off x="214313" y="104775"/>
            <a:ext cx="8223250" cy="1306513"/>
          </a:xfrm>
        </p:spPr>
        <p:txBody>
          <a:bodyPr/>
          <a:lstStyle/>
          <a:p>
            <a:r>
              <a:rPr lang="en-US" sz="3600" dirty="0" err="1" smtClean="0"/>
              <a:t>Okari</a:t>
            </a:r>
            <a:r>
              <a:rPr lang="en-US" sz="3600" dirty="0" smtClean="0"/>
              <a:t> BM25: A </a:t>
            </a:r>
            <a:r>
              <a:rPr lang="en-US" sz="3600" dirty="0" err="1" smtClean="0"/>
              <a:t>Nonbinary</a:t>
            </a:r>
            <a:r>
              <a:rPr lang="en-US" sz="3600" dirty="0" smtClean="0"/>
              <a:t> Model</a:t>
            </a:r>
            <a:endParaRPr lang="de-DE" sz="3600" dirty="0" smtClean="0"/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138113" y="1428760"/>
            <a:ext cx="8505825" cy="5572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The simplest score for document d is just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idf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weighting of the query terms present in the document:</a:t>
            </a:r>
          </a:p>
          <a:p>
            <a:endParaRPr lang="de-DE" sz="2200" dirty="0" smtClean="0">
              <a:solidFill>
                <a:schemeClr val="tx1"/>
              </a:solidFill>
              <a:latin typeface="+mj-lt"/>
            </a:endParaRPr>
          </a:p>
          <a:p>
            <a:endParaRPr lang="en-US" sz="2200" dirty="0" smtClean="0">
              <a:solidFill>
                <a:schemeClr val="tx1"/>
              </a:solidFill>
              <a:latin typeface="+mj-lt"/>
            </a:endParaRP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Improve this formula by factoring in the term frequency and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document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length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:</a:t>
            </a:r>
          </a:p>
          <a:p>
            <a:endParaRPr lang="en-US" sz="2200" dirty="0" smtClean="0">
              <a:solidFill>
                <a:schemeClr val="tx1"/>
              </a:solidFill>
              <a:latin typeface="+mj-lt"/>
            </a:endParaRPr>
          </a:p>
          <a:p>
            <a:endParaRPr lang="en-US" sz="2200" dirty="0" smtClean="0">
              <a:solidFill>
                <a:schemeClr val="tx1"/>
              </a:solidFill>
              <a:latin typeface="+mj-lt"/>
            </a:endParaRP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endParaRPr lang="en-US" sz="2200" dirty="0" smtClean="0">
              <a:solidFill>
                <a:schemeClr val="tx1"/>
              </a:solidFill>
              <a:latin typeface="+mj-lt"/>
            </a:endParaRP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tf</a:t>
            </a:r>
            <a:r>
              <a:rPr lang="en-US" sz="2200" i="1" baseline="-25000" dirty="0" smtClean="0">
                <a:solidFill>
                  <a:schemeClr val="tx1"/>
                </a:solidFill>
                <a:latin typeface="+mj-lt"/>
              </a:rPr>
              <a:t> td 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: term frequency in document d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i="1" dirty="0" smtClean="0">
                <a:solidFill>
                  <a:schemeClr val="tx1"/>
                </a:solidFill>
                <a:latin typeface="+mj-lt"/>
              </a:rPr>
              <a:t>L</a:t>
            </a:r>
            <a:r>
              <a:rPr lang="en-US" sz="2200" i="1" baseline="-25000" dirty="0" smtClean="0">
                <a:solidFill>
                  <a:schemeClr val="tx1"/>
                </a:solidFill>
                <a:latin typeface="+mj-lt"/>
              </a:rPr>
              <a:t>d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(Lave): length of document d (average document length in the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whole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collection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)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i="1" dirty="0" smtClean="0">
                <a:solidFill>
                  <a:schemeClr val="tx1"/>
                </a:solidFill>
                <a:latin typeface="+mj-lt"/>
              </a:rPr>
              <a:t>k</a:t>
            </a:r>
            <a:r>
              <a:rPr lang="en-US" sz="2200" i="1" baseline="-25000" dirty="0" smtClean="0">
                <a:solidFill>
                  <a:schemeClr val="tx1"/>
                </a:solidFill>
                <a:latin typeface="+mj-lt"/>
              </a:rPr>
              <a:t>1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: tuning parameter controlling the document term frequency scaling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i="1" dirty="0" smtClean="0">
                <a:solidFill>
                  <a:schemeClr val="tx1"/>
                </a:solidFill>
                <a:latin typeface="+mj-lt"/>
              </a:rPr>
              <a:t>b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: tuning parameter controlling the scaling by document length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pic>
        <p:nvPicPr>
          <p:cNvPr id="5" name="Picture 4" descr="113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1802" y="2214554"/>
            <a:ext cx="2135598" cy="720000"/>
          </a:xfrm>
          <a:prstGeom prst="rect">
            <a:avLst/>
          </a:prstGeom>
        </p:spPr>
      </p:pic>
      <p:pic>
        <p:nvPicPr>
          <p:cNvPr id="6" name="Picture 5" descr="1130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3042" y="3643314"/>
            <a:ext cx="6262198" cy="7560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/>
          </p:nvPr>
        </p:nvSpPr>
        <p:spPr>
          <a:xfrm>
            <a:off x="214313" y="104775"/>
            <a:ext cx="8223250" cy="1306513"/>
          </a:xfrm>
        </p:spPr>
        <p:txBody>
          <a:bodyPr/>
          <a:lstStyle/>
          <a:p>
            <a:r>
              <a:rPr lang="en-US" sz="3600" dirty="0" err="1" smtClean="0"/>
              <a:t>Okari</a:t>
            </a:r>
            <a:r>
              <a:rPr lang="en-US" sz="3600" dirty="0" smtClean="0"/>
              <a:t> BM25: A </a:t>
            </a:r>
            <a:r>
              <a:rPr lang="en-US" sz="3600" dirty="0" err="1" smtClean="0"/>
              <a:t>Nonbinary</a:t>
            </a:r>
            <a:r>
              <a:rPr lang="en-US" sz="3600" dirty="0" smtClean="0"/>
              <a:t> Model</a:t>
            </a:r>
            <a:endParaRPr lang="de-DE" sz="3600" dirty="0" smtClean="0"/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138113" y="1500174"/>
            <a:ext cx="8505825" cy="592935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If the query is long, we might also use similar weighting for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query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terms</a:t>
            </a:r>
            <a:endParaRPr lang="de-DE" sz="2200" dirty="0" smtClean="0">
              <a:solidFill>
                <a:schemeClr val="tx1"/>
              </a:solidFill>
              <a:latin typeface="+mj-lt"/>
            </a:endParaRPr>
          </a:p>
          <a:p>
            <a:endParaRPr lang="en-US" sz="2200" dirty="0" smtClean="0">
              <a:solidFill>
                <a:schemeClr val="tx1"/>
              </a:solidFill>
              <a:latin typeface="+mj-lt"/>
            </a:endParaRPr>
          </a:p>
          <a:p>
            <a:endParaRPr lang="en-US" sz="2200" dirty="0" smtClean="0">
              <a:solidFill>
                <a:schemeClr val="tx1"/>
              </a:solidFill>
              <a:latin typeface="+mj-lt"/>
            </a:endParaRPr>
          </a:p>
          <a:p>
            <a:endParaRPr lang="en-US" sz="2200" dirty="0" smtClean="0">
              <a:solidFill>
                <a:schemeClr val="tx1"/>
              </a:solidFill>
              <a:latin typeface="+mj-lt"/>
            </a:endParaRPr>
          </a:p>
          <a:p>
            <a:endParaRPr lang="de-DE" sz="2200" dirty="0" smtClean="0">
              <a:solidFill>
                <a:schemeClr val="tx1"/>
              </a:solidFill>
              <a:latin typeface="+mj-lt"/>
            </a:endParaRP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tf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i="1" baseline="-25000" dirty="0" err="1" smtClean="0">
                <a:solidFill>
                  <a:schemeClr val="tx1"/>
                </a:solidFill>
                <a:latin typeface="+mj-lt"/>
              </a:rPr>
              <a:t>tq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: term frequency in the query q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i="1" dirty="0" smtClean="0">
                <a:solidFill>
                  <a:schemeClr val="tx1"/>
                </a:solidFill>
                <a:latin typeface="+mj-lt"/>
              </a:rPr>
              <a:t>k</a:t>
            </a:r>
            <a:r>
              <a:rPr lang="en-US" sz="2200" i="1" baseline="-25000" dirty="0" smtClean="0">
                <a:solidFill>
                  <a:schemeClr val="tx1"/>
                </a:solidFill>
                <a:latin typeface="+mj-lt"/>
              </a:rPr>
              <a:t>3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: tuning parameter controlling term frequency scaling of the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query</a:t>
            </a:r>
            <a:endParaRPr lang="de-DE" sz="2200" dirty="0" smtClean="0">
              <a:solidFill>
                <a:schemeClr val="tx1"/>
              </a:solidFill>
              <a:latin typeface="+mj-lt"/>
            </a:endParaRP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No length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normalisation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of queries (because retrieval is being done with respect to a single fixed query)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The above tuning parameters should ideally be set to optimize performance on a development test collection. In the absence of such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optimisation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, experiments have shown reasonable values are to set </a:t>
            </a:r>
            <a:r>
              <a:rPr lang="en-US" sz="2200" i="1" dirty="0" smtClean="0">
                <a:solidFill>
                  <a:schemeClr val="tx1"/>
                </a:solidFill>
                <a:latin typeface="+mj-lt"/>
              </a:rPr>
              <a:t>k</a:t>
            </a:r>
            <a:r>
              <a:rPr lang="en-US" sz="2200" i="1" baseline="-25000" dirty="0" smtClean="0">
                <a:solidFill>
                  <a:schemeClr val="tx1"/>
                </a:solidFill>
                <a:latin typeface="+mj-lt"/>
              </a:rPr>
              <a:t>1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and </a:t>
            </a:r>
            <a:r>
              <a:rPr lang="en-US" sz="2200" i="1" dirty="0" smtClean="0">
                <a:solidFill>
                  <a:schemeClr val="tx1"/>
                </a:solidFill>
                <a:latin typeface="+mj-lt"/>
              </a:rPr>
              <a:t>k</a:t>
            </a:r>
            <a:r>
              <a:rPr lang="en-US" sz="2200" i="1" baseline="-25000" dirty="0" smtClean="0">
                <a:solidFill>
                  <a:schemeClr val="tx1"/>
                </a:solidFill>
                <a:latin typeface="+mj-lt"/>
              </a:rPr>
              <a:t>3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to a value between 1.2 and 2 and </a:t>
            </a:r>
            <a:r>
              <a:rPr lang="de-DE" sz="2200" i="1" dirty="0" smtClean="0">
                <a:solidFill>
                  <a:schemeClr val="tx1"/>
                </a:solidFill>
                <a:latin typeface="+mj-lt"/>
              </a:rPr>
              <a:t>b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= 0.75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  <p:pic>
        <p:nvPicPr>
          <p:cNvPr id="7" name="Picture 6" descr="11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2428868"/>
            <a:ext cx="8024288" cy="8280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/>
          </p:nvPr>
        </p:nvSpPr>
        <p:spPr>
          <a:xfrm>
            <a:off x="214313" y="104775"/>
            <a:ext cx="8223250" cy="1306513"/>
          </a:xfrm>
        </p:spPr>
        <p:txBody>
          <a:bodyPr/>
          <a:lstStyle/>
          <a:p>
            <a:r>
              <a:rPr lang="en-US" sz="3600" dirty="0" smtClean="0"/>
              <a:t>Recap</a:t>
            </a:r>
            <a:endParaRPr lang="de-DE" sz="3600" dirty="0" smtClean="0"/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138113" y="2571768"/>
            <a:ext cx="8505825" cy="392906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600" smtClean="0">
                <a:solidFill>
                  <a:schemeClr val="tx1"/>
                </a:solidFill>
                <a:latin typeface="+mj-lt"/>
              </a:rPr>
              <a:t>Probabilistically </a:t>
            </a:r>
            <a:r>
              <a:rPr lang="en-US" sz="2600" dirty="0" smtClean="0">
                <a:solidFill>
                  <a:schemeClr val="tx1"/>
                </a:solidFill>
                <a:latin typeface="+mj-lt"/>
              </a:rPr>
              <a:t>grounded approach to IR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600" dirty="0" err="1" smtClean="0">
                <a:solidFill>
                  <a:schemeClr val="tx1"/>
                </a:solidFill>
                <a:latin typeface="+mj-lt"/>
              </a:rPr>
              <a:t>Probability</a:t>
            </a:r>
            <a:r>
              <a:rPr lang="de-DE" sz="2600" dirty="0" smtClean="0">
                <a:solidFill>
                  <a:schemeClr val="tx1"/>
                </a:solidFill>
                <a:latin typeface="+mj-lt"/>
              </a:rPr>
              <a:t> Ranking </a:t>
            </a:r>
            <a:r>
              <a:rPr lang="de-DE" sz="2600" dirty="0" err="1" smtClean="0">
                <a:solidFill>
                  <a:schemeClr val="tx1"/>
                </a:solidFill>
                <a:latin typeface="+mj-lt"/>
              </a:rPr>
              <a:t>Principle</a:t>
            </a:r>
            <a:endParaRPr lang="de-DE" sz="2600" dirty="0" smtClean="0">
              <a:solidFill>
                <a:schemeClr val="tx1"/>
              </a:solidFill>
              <a:latin typeface="+mj-lt"/>
            </a:endParaRP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600" dirty="0" smtClean="0">
                <a:solidFill>
                  <a:schemeClr val="tx1"/>
                </a:solidFill>
                <a:latin typeface="+mj-lt"/>
              </a:rPr>
              <a:t>Models: BIM, BM25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600" dirty="0" err="1" smtClean="0">
                <a:solidFill>
                  <a:schemeClr val="tx1"/>
                </a:solidFill>
                <a:latin typeface="+mj-lt"/>
              </a:rPr>
              <a:t>Assumptions</a:t>
            </a:r>
            <a:endParaRPr lang="en-US" sz="2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/>
          </p:nvPr>
        </p:nvSpPr>
        <p:spPr>
          <a:xfrm>
            <a:off x="214313" y="104775"/>
            <a:ext cx="8223250" cy="1306513"/>
          </a:xfrm>
        </p:spPr>
        <p:txBody>
          <a:bodyPr/>
          <a:lstStyle/>
          <a:p>
            <a:r>
              <a:rPr lang="en-US" sz="3600" dirty="0" smtClean="0"/>
              <a:t>Resources</a:t>
            </a:r>
            <a:endParaRPr lang="de-DE" sz="3600" dirty="0" smtClean="0"/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138113" y="2571768"/>
            <a:ext cx="8505825" cy="392906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600" dirty="0" smtClean="0">
                <a:solidFill>
                  <a:schemeClr val="tx1"/>
                </a:solidFill>
                <a:latin typeface="+mj-lt"/>
              </a:rPr>
              <a:t>The</a:t>
            </a:r>
            <a:r>
              <a:rPr lang="de-DE" sz="2600" dirty="0" smtClean="0">
                <a:solidFill>
                  <a:schemeClr val="tx1"/>
                </a:solidFill>
                <a:latin typeface="+mj-lt"/>
              </a:rPr>
              <a:t>Chapter 11 </a:t>
            </a:r>
            <a:r>
              <a:rPr lang="de-DE" sz="2600" dirty="0" err="1" smtClean="0">
                <a:solidFill>
                  <a:schemeClr val="tx1"/>
                </a:solidFill>
                <a:latin typeface="+mj-lt"/>
              </a:rPr>
              <a:t>of</a:t>
            </a:r>
            <a:r>
              <a:rPr lang="de-DE" sz="2600" dirty="0" smtClean="0">
                <a:solidFill>
                  <a:schemeClr val="tx1"/>
                </a:solidFill>
                <a:latin typeface="+mj-lt"/>
              </a:rPr>
              <a:t> IIR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600" dirty="0" smtClean="0">
                <a:solidFill>
                  <a:schemeClr val="tx1"/>
                </a:solidFill>
                <a:latin typeface="+mj-lt"/>
              </a:rPr>
              <a:t>Resources </a:t>
            </a:r>
            <a:r>
              <a:rPr lang="de-DE" sz="2600" dirty="0" err="1" smtClean="0">
                <a:solidFill>
                  <a:schemeClr val="tx1"/>
                </a:solidFill>
                <a:latin typeface="+mj-lt"/>
              </a:rPr>
              <a:t>at</a:t>
            </a:r>
            <a:r>
              <a:rPr lang="de-DE" sz="2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http://ifnlp.org/ir</a:t>
            </a:r>
            <a:endParaRPr lang="en-US" sz="20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457200" y="12700"/>
            <a:ext cx="8228013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36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Probabilistic Approach to Retrieval </a:t>
            </a:r>
            <a:endParaRPr lang="en-US" sz="36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428736"/>
            <a:ext cx="864399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dirty="0" smtClean="0">
              <a:solidFill>
                <a:srgbClr val="000000"/>
              </a:solidFill>
              <a:latin typeface="Calibri" charset="0"/>
              <a:cs typeface="Times New Roman" pitchFamily="16" charset="0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14282" y="1500174"/>
            <a:ext cx="892971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	Given a user information need (represented as a query) and a</a:t>
            </a:r>
          </a:p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collection of documents (transformed into document</a:t>
            </a:r>
          </a:p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representations), a system must determine how well the</a:t>
            </a:r>
          </a:p>
          <a:p>
            <a:r>
              <a:rPr lang="de-DE" dirty="0" err="1" smtClean="0">
                <a:solidFill>
                  <a:schemeClr val="tx1"/>
                </a:solidFill>
                <a:latin typeface="+mj-lt"/>
              </a:rPr>
              <a:t>documents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satisfy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the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query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	Boolean or vector space models of IR: query-document</a:t>
            </a:r>
          </a:p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matching done in a formally defined but semantically</a:t>
            </a:r>
          </a:p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imprecise calculus of index terms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 An IR system has an uncertain understanding of the user</a:t>
            </a:r>
          </a:p>
          <a:p>
            <a:r>
              <a:rPr lang="en-US" sz="2200" dirty="0" smtClean="0">
                <a:solidFill>
                  <a:schemeClr val="tx1"/>
                </a:solidFill>
                <a:latin typeface="+mj-lt"/>
              </a:rPr>
              <a:t>query , and makes an uncertain guess of whether a document</a:t>
            </a:r>
          </a:p>
          <a:p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satisfies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the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query</a:t>
            </a:r>
            <a:endParaRPr lang="de-DE" sz="2200" dirty="0" smtClean="0">
              <a:solidFill>
                <a:schemeClr val="tx1"/>
              </a:solidFill>
              <a:latin typeface="+mj-lt"/>
            </a:endParaRPr>
          </a:p>
          <a:p>
            <a:pPr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	Probability theory provides a principled foundation for such</a:t>
            </a:r>
          </a:p>
          <a:p>
            <a:r>
              <a:rPr lang="de-DE" dirty="0" err="1" smtClean="0">
                <a:solidFill>
                  <a:srgbClr val="0070C0"/>
                </a:solidFill>
                <a:latin typeface="+mj-lt"/>
              </a:rPr>
              <a:t>reasoning</a:t>
            </a:r>
            <a:r>
              <a:rPr lang="de-DE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rgbClr val="0070C0"/>
                </a:solidFill>
                <a:latin typeface="+mj-lt"/>
              </a:rPr>
              <a:t>under</a:t>
            </a:r>
            <a:r>
              <a:rPr lang="de-DE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rgbClr val="0070C0"/>
                </a:solidFill>
                <a:latin typeface="+mj-lt"/>
              </a:rPr>
              <a:t>uncertainty</a:t>
            </a:r>
            <a:endParaRPr lang="de-DE" dirty="0" smtClean="0">
              <a:solidFill>
                <a:srgbClr val="0070C0"/>
              </a:solidFill>
              <a:latin typeface="+mj-lt"/>
            </a:endParaRP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 Probabilistic models exploit this foundation to estimate how</a:t>
            </a:r>
          </a:p>
          <a:p>
            <a:r>
              <a:rPr lang="en-US" sz="2200" dirty="0" smtClean="0">
                <a:solidFill>
                  <a:schemeClr val="tx1"/>
                </a:solidFill>
                <a:latin typeface="+mj-lt"/>
              </a:rPr>
              <a:t>likely it is that a document is relevant to a query</a:t>
            </a:r>
          </a:p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	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457200" y="12700"/>
            <a:ext cx="8228013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36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Probabilistic IR Models at a Glance</a:t>
            </a:r>
            <a:endParaRPr lang="en-US" sz="36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428736"/>
            <a:ext cx="864399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dirty="0" smtClean="0">
              <a:solidFill>
                <a:srgbClr val="000000"/>
              </a:solidFill>
              <a:latin typeface="Calibri" charset="0"/>
              <a:cs typeface="Times New Roman" pitchFamily="16" charset="0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14282" y="1500174"/>
            <a:ext cx="8929718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336699"/>
              </a:buClr>
            </a:pP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>
              <a:buClr>
                <a:srgbClr val="336699"/>
              </a:buClr>
              <a:buFont typeface="Wingdings" pitchFamily="2" charset="2"/>
              <a:buChar char="§"/>
            </a:pP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600" dirty="0" smtClean="0">
                <a:solidFill>
                  <a:schemeClr val="tx1"/>
                </a:solidFill>
                <a:latin typeface="+mj-lt"/>
              </a:rPr>
              <a:t>  </a:t>
            </a:r>
            <a:r>
              <a:rPr lang="de-DE" sz="2600" dirty="0" err="1" smtClean="0">
                <a:solidFill>
                  <a:schemeClr val="tx1"/>
                </a:solidFill>
                <a:latin typeface="+mj-lt"/>
              </a:rPr>
              <a:t>Classical</a:t>
            </a:r>
            <a:r>
              <a:rPr lang="de-DE" sz="2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600" dirty="0" err="1" smtClean="0">
                <a:solidFill>
                  <a:schemeClr val="tx1"/>
                </a:solidFill>
                <a:latin typeface="+mj-lt"/>
              </a:rPr>
              <a:t>probabilistic</a:t>
            </a:r>
            <a:r>
              <a:rPr lang="de-DE" sz="2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600" dirty="0" err="1" smtClean="0">
                <a:solidFill>
                  <a:schemeClr val="tx1"/>
                </a:solidFill>
                <a:latin typeface="+mj-lt"/>
              </a:rPr>
              <a:t>retrieval</a:t>
            </a:r>
            <a:r>
              <a:rPr lang="de-DE" sz="2600" dirty="0" smtClean="0">
                <a:solidFill>
                  <a:schemeClr val="tx1"/>
                </a:solidFill>
                <a:latin typeface="+mj-lt"/>
              </a:rPr>
              <a:t> model 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err="1" smtClean="0">
                <a:solidFill>
                  <a:schemeClr val="tx1"/>
                </a:solidFill>
                <a:latin typeface="+mj-lt"/>
              </a:rPr>
              <a:t>Probability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ranking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principle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2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Binary Independence Model, BestMatch25 (Okapi)</a:t>
            </a:r>
          </a:p>
          <a:p>
            <a:pPr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600" dirty="0" smtClean="0">
                <a:solidFill>
                  <a:schemeClr val="tx1"/>
                </a:solidFill>
                <a:latin typeface="+mj-lt"/>
              </a:rPr>
              <a:t>  Bayesian networks for text retrieval</a:t>
            </a:r>
          </a:p>
          <a:p>
            <a:pPr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600" dirty="0" smtClean="0">
                <a:solidFill>
                  <a:schemeClr val="tx1"/>
                </a:solidFill>
                <a:latin typeface="+mj-lt"/>
              </a:rPr>
              <a:t>  Language model approach to IR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Important recent work, competitive performance</a:t>
            </a:r>
          </a:p>
          <a:p>
            <a:r>
              <a:rPr lang="en-US" sz="2600" dirty="0" smtClean="0">
                <a:solidFill>
                  <a:schemeClr val="tx1"/>
                </a:solidFill>
                <a:latin typeface="+mj-lt"/>
              </a:rPr>
              <a:t>Probabilistic methods are one of the oldest but also one of the</a:t>
            </a:r>
          </a:p>
          <a:p>
            <a:r>
              <a:rPr lang="en-US" sz="2600" dirty="0" smtClean="0">
                <a:solidFill>
                  <a:schemeClr val="tx1"/>
                </a:solidFill>
                <a:latin typeface="+mj-lt"/>
              </a:rPr>
              <a:t>currently hottest topics in IR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/>
          </p:nvPr>
        </p:nvSpPr>
        <p:spPr>
          <a:xfrm>
            <a:off x="214313" y="104775"/>
            <a:ext cx="8223250" cy="1306513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de-DE" dirty="0" smtClean="0"/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138113" y="1774825"/>
            <a:ext cx="8505825" cy="47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80000"/>
              <a:buFont typeface="Calibri" charset="0"/>
              <a:buChar char="❶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400" dirty="0">
                <a:solidFill>
                  <a:srgbClr val="336699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Probabilistic Approach to Retrieval</a:t>
            </a:r>
            <a:endParaRPr lang="en-US" sz="3200" dirty="0">
              <a:solidFill>
                <a:srgbClr val="BDD3E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80000"/>
              <a:buFont typeface="Calibri" charset="0"/>
              <a:buChar char="❷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>
                <a:solidFill>
                  <a:srgbClr val="336699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336699"/>
                </a:solidFill>
                <a:latin typeface="Calibri" charset="0"/>
              </a:rPr>
              <a:t>Basic Probability Theory</a:t>
            </a:r>
            <a:endParaRPr lang="en-US" sz="3200" dirty="0">
              <a:solidFill>
                <a:srgbClr val="33669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80000"/>
              <a:buFont typeface="Calibri" charset="0"/>
              <a:buChar char="❸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Probability Ranking Principle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80000"/>
              <a:buFont typeface="Calibri" charset="0"/>
              <a:buChar char="❹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 Appraisal &amp; Extensions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7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457200" y="12700"/>
            <a:ext cx="8228013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36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Basic Probability Theory</a:t>
            </a:r>
            <a:endParaRPr lang="en-US" sz="36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428736"/>
            <a:ext cx="864399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dirty="0" smtClean="0">
              <a:solidFill>
                <a:srgbClr val="000000"/>
              </a:solidFill>
              <a:latin typeface="Calibri" charset="0"/>
              <a:cs typeface="Times New Roman" pitchFamily="16" charset="0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85720" y="1459792"/>
            <a:ext cx="885828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 For events A and B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Joint probability P(</a:t>
            </a:r>
            <a:r>
              <a:rPr lang="en-US" sz="2000" i="1" dirty="0" smtClean="0">
                <a:solidFill>
                  <a:schemeClr val="tx1"/>
                </a:solidFill>
                <a:latin typeface="+mj-lt"/>
              </a:rPr>
              <a:t>A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en-US" sz="2000" i="1" dirty="0" smtClean="0">
                <a:solidFill>
                  <a:schemeClr val="tx1"/>
                </a:solidFill>
                <a:latin typeface="+mj-lt"/>
              </a:rPr>
              <a:t>B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) of both events occurring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Conditional probability P(</a:t>
            </a:r>
            <a:r>
              <a:rPr lang="en-US" sz="2000" i="1" dirty="0" smtClean="0">
                <a:solidFill>
                  <a:schemeClr val="tx1"/>
                </a:solidFill>
                <a:latin typeface="+mj-lt"/>
              </a:rPr>
              <a:t>A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|</a:t>
            </a:r>
            <a:r>
              <a:rPr lang="en-US" sz="2000" i="1" dirty="0" smtClean="0">
                <a:solidFill>
                  <a:schemeClr val="tx1"/>
                </a:solidFill>
                <a:latin typeface="+mj-lt"/>
              </a:rPr>
              <a:t>B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) of event </a:t>
            </a:r>
            <a:r>
              <a:rPr lang="en-US" sz="2000" i="1" dirty="0" smtClean="0">
                <a:solidFill>
                  <a:schemeClr val="tx1"/>
                </a:solidFill>
                <a:latin typeface="+mj-lt"/>
              </a:rPr>
              <a:t>A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occurring given that event</a:t>
            </a:r>
          </a:p>
          <a:p>
            <a:r>
              <a:rPr lang="de-DE" sz="2000" dirty="0" smtClean="0">
                <a:solidFill>
                  <a:schemeClr val="tx1"/>
                </a:solidFill>
                <a:latin typeface="+mj-lt"/>
              </a:rPr>
              <a:t>	B </a:t>
            </a:r>
            <a:r>
              <a:rPr lang="de-DE" sz="2000" dirty="0" err="1" smtClean="0">
                <a:solidFill>
                  <a:schemeClr val="tx1"/>
                </a:solidFill>
                <a:latin typeface="+mj-lt"/>
              </a:rPr>
              <a:t>has</a:t>
            </a:r>
            <a:r>
              <a:rPr lang="de-DE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  <a:latin typeface="+mj-lt"/>
              </a:rPr>
              <a:t>occurred</a:t>
            </a:r>
            <a:endParaRPr lang="de-DE" sz="2000" dirty="0" smtClean="0">
              <a:solidFill>
                <a:schemeClr val="tx1"/>
              </a:solidFill>
              <a:latin typeface="+mj-lt"/>
            </a:endParaRPr>
          </a:p>
          <a:p>
            <a:pPr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rgbClr val="0070C0"/>
                </a:solidFill>
                <a:latin typeface="+mj-lt"/>
              </a:rPr>
              <a:t>  Chain rule 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gives fundamental relationship between joint and</a:t>
            </a:r>
          </a:p>
          <a:p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conditional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probabilities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:</a:t>
            </a:r>
          </a:p>
          <a:p>
            <a:endParaRPr lang="en-US" sz="2200" dirty="0" smtClean="0">
              <a:solidFill>
                <a:schemeClr val="tx1"/>
              </a:solidFill>
              <a:latin typeface="+mj-lt"/>
            </a:endParaRPr>
          </a:p>
          <a:p>
            <a:endParaRPr lang="de-DE" sz="2200" dirty="0" smtClean="0">
              <a:solidFill>
                <a:schemeClr val="tx1"/>
              </a:solidFill>
              <a:latin typeface="+mj-lt"/>
            </a:endParaRPr>
          </a:p>
          <a:p>
            <a:pPr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 Similarly for the complement of an event           : </a:t>
            </a:r>
          </a:p>
          <a:p>
            <a:pPr>
              <a:buClr>
                <a:srgbClr val="336699"/>
              </a:buClr>
            </a:pPr>
            <a:endParaRPr lang="en-US" sz="2200" dirty="0" smtClean="0">
              <a:solidFill>
                <a:schemeClr val="tx1"/>
              </a:solidFill>
              <a:latin typeface="+mj-lt"/>
            </a:endParaRPr>
          </a:p>
          <a:p>
            <a:pPr>
              <a:buClr>
                <a:srgbClr val="336699"/>
              </a:buClr>
            </a:pPr>
            <a:endParaRPr lang="en-US" sz="2200" dirty="0" smtClean="0">
              <a:solidFill>
                <a:schemeClr val="tx1"/>
              </a:solidFill>
              <a:latin typeface="+mj-lt"/>
            </a:endParaRPr>
          </a:p>
          <a:p>
            <a:pPr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 </a:t>
            </a:r>
            <a:r>
              <a:rPr lang="en-US" sz="2200" dirty="0" smtClean="0">
                <a:solidFill>
                  <a:srgbClr val="0070C0"/>
                </a:solidFill>
                <a:latin typeface="+mj-lt"/>
              </a:rPr>
              <a:t>Partition rule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: if B can be divided into an exhaustive set of disjoint</a:t>
            </a:r>
          </a:p>
          <a:p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subcases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, then </a:t>
            </a:r>
            <a:r>
              <a:rPr lang="en-US" sz="2200" i="1" dirty="0" smtClean="0">
                <a:solidFill>
                  <a:schemeClr val="tx1"/>
                </a:solidFill>
                <a:latin typeface="+mj-lt"/>
              </a:rPr>
              <a:t>P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(</a:t>
            </a:r>
            <a:r>
              <a:rPr lang="en-US" sz="2200" i="1" dirty="0" smtClean="0">
                <a:solidFill>
                  <a:schemeClr val="tx1"/>
                </a:solidFill>
                <a:latin typeface="+mj-lt"/>
              </a:rPr>
              <a:t>B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) is the sum of the probabilities of the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subcases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r>
              <a:rPr lang="en-US" sz="2200" dirty="0" smtClean="0">
                <a:solidFill>
                  <a:schemeClr val="tx1"/>
                </a:solidFill>
                <a:latin typeface="+mj-lt"/>
              </a:rPr>
              <a:t>A special case of this rule gives:</a:t>
            </a:r>
          </a:p>
          <a:p>
            <a:endParaRPr lang="de-DE" sz="2200" dirty="0" smtClean="0">
              <a:solidFill>
                <a:schemeClr val="tx1"/>
              </a:solidFill>
              <a:latin typeface="+mj-lt"/>
            </a:endParaRPr>
          </a:p>
          <a:p>
            <a:endParaRPr lang="en-US" sz="2200" dirty="0" smtClean="0">
              <a:solidFill>
                <a:schemeClr val="tx1"/>
              </a:solidFill>
              <a:latin typeface="+mj-lt"/>
            </a:endParaRPr>
          </a:p>
          <a:p>
            <a:endParaRPr lang="de-DE" sz="2200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9" name="Picture 8" descr="1107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224" y="3497628"/>
            <a:ext cx="5960012" cy="360000"/>
          </a:xfrm>
          <a:prstGeom prst="rect">
            <a:avLst/>
          </a:prstGeom>
        </p:spPr>
      </p:pic>
      <p:pic>
        <p:nvPicPr>
          <p:cNvPr id="12" name="Picture 11" descr="1107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43042" y="4461760"/>
            <a:ext cx="2705999" cy="396000"/>
          </a:xfrm>
          <a:prstGeom prst="rect">
            <a:avLst/>
          </a:prstGeom>
        </p:spPr>
      </p:pic>
      <p:pic>
        <p:nvPicPr>
          <p:cNvPr id="13" name="Picture 12" descr="11073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14480" y="6069396"/>
            <a:ext cx="3008570" cy="360000"/>
          </a:xfrm>
          <a:prstGeom prst="rect">
            <a:avLst/>
          </a:prstGeom>
        </p:spPr>
      </p:pic>
      <p:pic>
        <p:nvPicPr>
          <p:cNvPr id="14" name="Picture 13" descr="11074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59422" y="4071942"/>
            <a:ext cx="560770" cy="3240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8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457200" y="12700"/>
            <a:ext cx="8228013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36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Basic Probability Theory</a:t>
            </a:r>
            <a:endParaRPr lang="en-US" sz="36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428736"/>
            <a:ext cx="864399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dirty="0" smtClean="0">
              <a:solidFill>
                <a:srgbClr val="000000"/>
              </a:solidFill>
              <a:latin typeface="Calibri" charset="0"/>
              <a:cs typeface="Times New Roman" pitchFamily="16" charset="0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85720" y="1500174"/>
            <a:ext cx="864399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solidFill>
                  <a:srgbClr val="0070C0"/>
                </a:solidFill>
                <a:latin typeface="+mj-lt"/>
              </a:rPr>
              <a:t>Bayes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’ Rule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for inverting conditional probabilities:</a:t>
            </a:r>
          </a:p>
          <a:p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Can be thought of as a way of updating probabilities: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Start off with </a:t>
            </a:r>
            <a:r>
              <a:rPr lang="en-US" sz="2200" dirty="0" smtClean="0">
                <a:solidFill>
                  <a:srgbClr val="0070C0"/>
                </a:solidFill>
                <a:latin typeface="+mj-lt"/>
              </a:rPr>
              <a:t>prior probability </a:t>
            </a:r>
            <a:r>
              <a:rPr lang="en-US" sz="2200" i="1" dirty="0" smtClean="0">
                <a:solidFill>
                  <a:schemeClr val="tx1"/>
                </a:solidFill>
                <a:latin typeface="+mj-lt"/>
              </a:rPr>
              <a:t>P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(</a:t>
            </a:r>
            <a:r>
              <a:rPr lang="en-US" sz="2200" i="1" dirty="0" smtClean="0">
                <a:solidFill>
                  <a:schemeClr val="tx1"/>
                </a:solidFill>
                <a:latin typeface="+mj-lt"/>
              </a:rPr>
              <a:t>A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) (initial estimate of how likely event A is in the absence of any other information)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Derive a </a:t>
            </a:r>
            <a:r>
              <a:rPr lang="en-US" sz="2200" dirty="0" smtClean="0">
                <a:solidFill>
                  <a:srgbClr val="0070C0"/>
                </a:solidFill>
                <a:latin typeface="+mj-lt"/>
              </a:rPr>
              <a:t>posterior probability </a:t>
            </a:r>
            <a:r>
              <a:rPr lang="en-US" sz="2200" i="1" dirty="0" smtClean="0">
                <a:solidFill>
                  <a:schemeClr val="tx1"/>
                </a:solidFill>
                <a:latin typeface="+mj-lt"/>
              </a:rPr>
              <a:t>P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(</a:t>
            </a:r>
            <a:r>
              <a:rPr lang="en-US" sz="2200" i="1" dirty="0" smtClean="0">
                <a:solidFill>
                  <a:schemeClr val="tx1"/>
                </a:solidFill>
                <a:latin typeface="+mj-lt"/>
              </a:rPr>
              <a:t>A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|</a:t>
            </a:r>
            <a:r>
              <a:rPr lang="en-US" sz="2200" i="1" dirty="0" smtClean="0">
                <a:solidFill>
                  <a:schemeClr val="tx1"/>
                </a:solidFill>
                <a:latin typeface="+mj-lt"/>
              </a:rPr>
              <a:t>B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) after having seen the evidence </a:t>
            </a:r>
            <a:r>
              <a:rPr lang="en-US" sz="2200" i="1" dirty="0" smtClean="0">
                <a:solidFill>
                  <a:schemeClr val="tx1"/>
                </a:solidFill>
                <a:latin typeface="+mj-lt"/>
              </a:rPr>
              <a:t>B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, based on the likelihood of B occurring in the two cases that </a:t>
            </a:r>
            <a:r>
              <a:rPr lang="en-US" sz="2200" i="1" dirty="0" smtClean="0">
                <a:solidFill>
                  <a:schemeClr val="tx1"/>
                </a:solidFill>
                <a:latin typeface="+mj-lt"/>
              </a:rPr>
              <a:t>A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does or does not hold</a:t>
            </a:r>
          </a:p>
          <a:p>
            <a:r>
              <a:rPr lang="en-US" dirty="0" smtClean="0">
                <a:solidFill>
                  <a:srgbClr val="0070C0"/>
                </a:solidFill>
                <a:latin typeface="+mj-lt"/>
              </a:rPr>
              <a:t>Odds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of an event provide a kind of multiplier for how probabilities</a:t>
            </a:r>
          </a:p>
          <a:p>
            <a:r>
              <a:rPr lang="de-DE" dirty="0" err="1" smtClean="0">
                <a:solidFill>
                  <a:schemeClr val="tx1"/>
                </a:solidFill>
                <a:latin typeface="+mj-lt"/>
              </a:rPr>
              <a:t>change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: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 </a:t>
            </a:r>
          </a:p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			Odds:</a:t>
            </a:r>
          </a:p>
          <a:p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endParaRPr lang="de-DE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18" name="Picture 17" descr="1108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1538" y="2000240"/>
            <a:ext cx="6580607" cy="864000"/>
          </a:xfrm>
          <a:prstGeom prst="rect">
            <a:avLst/>
          </a:prstGeom>
        </p:spPr>
      </p:pic>
      <p:pic>
        <p:nvPicPr>
          <p:cNvPr id="19" name="Picture 18" descr="1108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14612" y="5643578"/>
            <a:ext cx="3167999" cy="7200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/>
          </p:nvPr>
        </p:nvSpPr>
        <p:spPr>
          <a:xfrm>
            <a:off x="214313" y="104775"/>
            <a:ext cx="8223250" cy="1306513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de-DE" dirty="0" smtClean="0"/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138113" y="1774825"/>
            <a:ext cx="8505825" cy="47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80000"/>
              <a:buFont typeface="Calibri" charset="0"/>
              <a:buChar char="❶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>
                <a:solidFill>
                  <a:srgbClr val="BDD3E9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Probabilistic Approach to Retrieval</a:t>
            </a:r>
            <a:endParaRPr lang="en-US" sz="3200" dirty="0">
              <a:solidFill>
                <a:srgbClr val="BDD3E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80000"/>
              <a:buFont typeface="Calibri" charset="0"/>
              <a:buChar char="❷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>
                <a:solidFill>
                  <a:srgbClr val="336699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Basic Probability Theory</a:t>
            </a:r>
            <a:endParaRPr lang="en-US" sz="3200" dirty="0">
              <a:solidFill>
                <a:srgbClr val="BDD3E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80000"/>
              <a:buFont typeface="Calibri" charset="0"/>
              <a:buChar char="❸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336699"/>
                </a:solidFill>
                <a:latin typeface="Calibri" charset="0"/>
              </a:rPr>
              <a:t>Probability Ranking Principle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80000"/>
              <a:buFont typeface="Calibri" charset="0"/>
              <a:buChar char="❹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 Appraisal &amp; Extensions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Lucida Sans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Lucida Sans" charset="0"/>
            <a:cs typeface="Arial Unicode M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Lucida Sans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Lucida Sans" charset="0"/>
            <a:cs typeface="Arial Unicode M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2153</Words>
  <Application>Microsoft Macintosh PowerPoint</Application>
  <PresentationFormat>On-screen Show (4:3)</PresentationFormat>
  <Paragraphs>369</Paragraphs>
  <Slides>34</Slides>
  <Notes>21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7" baseType="lpstr">
      <vt:lpstr>1_Office Theme</vt:lpstr>
      <vt:lpstr>2_Office Theme</vt:lpstr>
      <vt:lpstr>Vergelijking</vt:lpstr>
      <vt:lpstr>PowerPoint Presentation</vt:lpstr>
      <vt:lpstr>Overview</vt:lpstr>
      <vt:lpstr>Outline</vt:lpstr>
      <vt:lpstr>PowerPoint Presentation</vt:lpstr>
      <vt:lpstr>PowerPoint Presentation</vt:lpstr>
      <vt:lpstr>Outline</vt:lpstr>
      <vt:lpstr>PowerPoint Presentation</vt:lpstr>
      <vt:lpstr>PowerPoint Presentation</vt:lpstr>
      <vt:lpstr>Outline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Prabability Estimates in Practice</vt:lpstr>
      <vt:lpstr>Outline</vt:lpstr>
      <vt:lpstr>An Appraisal of Probabilistic Models</vt:lpstr>
      <vt:lpstr>An Appraisal of Probabilistic Models</vt:lpstr>
      <vt:lpstr>Okari BM25: A Nonbinary Model</vt:lpstr>
      <vt:lpstr>Okari BM25: A Nonbinary Model</vt:lpstr>
      <vt:lpstr>Okari BM25: A Nonbinary Model</vt:lpstr>
      <vt:lpstr>Recap</vt:lpstr>
      <vt:lpstr>Resources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Christopher Manning</dc:creator>
  <cp:lastModifiedBy>Niloy Ganguly</cp:lastModifiedBy>
  <cp:revision>918</cp:revision>
  <cp:lastPrinted>2009-09-22T15:48:09Z</cp:lastPrinted>
  <dcterms:created xsi:type="dcterms:W3CDTF">2009-09-21T23:46:17Z</dcterms:created>
  <dcterms:modified xsi:type="dcterms:W3CDTF">2017-09-01T02:29:24Z</dcterms:modified>
</cp:coreProperties>
</file>