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256" r:id="rId2"/>
    <p:sldId id="311" r:id="rId3"/>
    <p:sldId id="319" r:id="rId4"/>
    <p:sldId id="320" r:id="rId5"/>
    <p:sldId id="304" r:id="rId6"/>
    <p:sldId id="312" r:id="rId7"/>
    <p:sldId id="313" r:id="rId8"/>
    <p:sldId id="321" r:id="rId9"/>
    <p:sldId id="314" r:id="rId10"/>
    <p:sldId id="315" r:id="rId11"/>
    <p:sldId id="316" r:id="rId12"/>
    <p:sldId id="317" r:id="rId13"/>
    <p:sldId id="322" r:id="rId14"/>
    <p:sldId id="323" r:id="rId15"/>
    <p:sldId id="318" r:id="rId16"/>
    <p:sldId id="292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99" autoAdjust="0"/>
    <p:restoredTop sz="94660"/>
  </p:normalViewPr>
  <p:slideViewPr>
    <p:cSldViewPr>
      <p:cViewPr varScale="1">
        <p:scale>
          <a:sx n="80" d="100"/>
          <a:sy n="80" d="100"/>
        </p:scale>
        <p:origin x="184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AFE4D8-BCF1-D24F-8D08-E69EA6E80F3C}" type="datetimeFigureOut">
              <a:rPr lang="en-US"/>
              <a:pPr>
                <a:defRPr/>
              </a:pPr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99B3A3-0054-F64B-BC97-7C97C8E77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BF32DD0-AF86-B647-853C-0013B9E66EC5}" type="datetimeFigureOut">
              <a:rPr lang="en-US"/>
              <a:pPr>
                <a:defRPr/>
              </a:pPr>
              <a:t>3/18/20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10F823F-9D43-3B4E-9BBA-2C8E427D3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E4C32AF-E11E-3D46-AC5E-13000D9B40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3069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5942C-81ED-6B4B-8C7C-5D40FCDD68E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1439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D9FB-C471-7547-B8F7-9051BE6531A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32828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1E760-022D-684C-9903-C76A732260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6978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E1E6-CB07-F046-B0E2-CF55473DAEA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544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62BA4-2BCA-344E-BB6A-610E5613342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823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80EA9-0297-D144-BF56-448186633F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984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32B8-E0AC-8B4A-A4EB-01418EF2035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538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E467-153C-4946-91F7-2DF6413621F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086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0BAE9-0C61-DF42-9DA0-EE27F45E45A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9899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DF7CB-7D81-FE42-8488-3EDEEFDA11E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3518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52CD7-8671-6B4B-8C41-542919DDBCD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6659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2B37B-7749-1D4A-AF6E-47897275EC2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708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E137185-26F3-E945-8AC5-8523A6B3FED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1.png"/><Relationship Id="rId1" Type="http://schemas.openxmlformats.org/officeDocument/2006/relationships/tags" Target="../tags/tag9.xml"/><Relationship Id="rId2" Type="http://schemas.microsoft.com/office/2007/relationships/media" Target="../media/media10.m4a"/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1" Type="http://schemas.openxmlformats.org/officeDocument/2006/relationships/tags" Target="../tags/tag10.xml"/><Relationship Id="rId2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11.xml"/><Relationship Id="rId2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1" Type="http://schemas.openxmlformats.org/officeDocument/2006/relationships/tags" Target="../tags/tag12.xml"/><Relationship Id="rId2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13.xml"/><Relationship Id="rId2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14.xml"/><Relationship Id="rId2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3.x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6" Type="http://schemas.openxmlformats.org/officeDocument/2006/relationships/image" Target="../media/image1.png"/><Relationship Id="rId1" Type="http://schemas.openxmlformats.org/officeDocument/2006/relationships/tags" Target="../tags/tag4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1.png"/><Relationship Id="rId1" Type="http://schemas.openxmlformats.org/officeDocument/2006/relationships/tags" Target="../tags/tag5.xml"/><Relationship Id="rId2" Type="http://schemas.microsoft.com/office/2007/relationships/media" Target="../media/media6.m4a"/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openxmlformats.org/officeDocument/2006/relationships/tags" Target="../tags/tag6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7.xml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8.xml"/><Relationship Id="rId2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 smtClean="0"/>
              <a:t>Support Vector Machine-Part II</a:t>
            </a:r>
            <a:endParaRPr lang="en-US" altLang="x-none" sz="4000" dirty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sz="2400" b="1" dirty="0" err="1"/>
              <a:t>Jayanta</a:t>
            </a:r>
            <a:r>
              <a:rPr lang="en-US" altLang="x-none" sz="2400" b="1" dirty="0"/>
              <a:t> </a:t>
            </a:r>
            <a:r>
              <a:rPr lang="en-US" altLang="x-none" sz="2400" b="1" dirty="0" err="1"/>
              <a:t>Mukhopadhyay</a:t>
            </a:r>
            <a:endParaRPr lang="en-US" altLang="x-none" sz="2400" b="1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sz="2400" b="1" dirty="0"/>
              <a:t>Dept. of Computer Science and </a:t>
            </a:r>
            <a:r>
              <a:rPr lang="en-US" altLang="x-none" sz="2400" b="1" dirty="0" err="1"/>
              <a:t>Engg</a:t>
            </a:r>
            <a:r>
              <a:rPr lang="en-US" altLang="x-none" sz="2400" b="1" dirty="0"/>
              <a:t>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31"/>
    </mc:Choice>
    <mc:Fallback>
      <p:transition spd="slow" advTm="66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Primal-Dual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08" y="2050790"/>
            <a:ext cx="7656512" cy="4840287"/>
          </a:xfrm>
        </p:spPr>
        <p:txBody>
          <a:bodyPr/>
          <a:lstStyle/>
          <a:p>
            <a:r>
              <a:rPr lang="en-US" dirty="0" smtClean="0"/>
              <a:t>Primal problem:</a:t>
            </a:r>
          </a:p>
          <a:p>
            <a:r>
              <a:rPr lang="en-US" dirty="0" smtClean="0"/>
              <a:t>To minimize </a:t>
            </a:r>
            <a:r>
              <a:rPr lang="en-US" dirty="0" err="1" smtClean="0"/>
              <a:t>w.r.t</a:t>
            </a:r>
            <a:r>
              <a:rPr lang="en-US" dirty="0" smtClean="0"/>
              <a:t> 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</a:p>
          <a:p>
            <a:endParaRPr lang="en-US" b="1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i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ea typeface="Times New Roman" charset="0"/>
                <a:cs typeface="Times New Roman" charset="0"/>
              </a:rPr>
              <a:t>Dual problem</a:t>
            </a:r>
          </a:p>
          <a:p>
            <a:endParaRPr lang="en-US" dirty="0"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ea typeface="Times New Roman" charset="0"/>
                <a:cs typeface="Times New Roman" charset="0"/>
              </a:rPr>
              <a:t>Subject to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44954" y="3176282"/>
                <a:ext cx="7899021" cy="865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sz="20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s-I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s-I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mr-IN" sz="20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1" smtClean="0">
                                          <a:latin typeface="Cambria Math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mr-IN" sz="20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𝝋</m:t>
                                      </m:r>
                                      <m:r>
                                        <a:rPr lang="en-US" sz="2000" b="1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1" i="1" smtClean="0">
                                          <a:latin typeface="Cambria Math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)+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−1+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54" y="3176282"/>
                <a:ext cx="7899021" cy="865493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4284662"/>
                <a:ext cx="3633174" cy="748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𝒘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=0 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𝒘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mr-IN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284662"/>
                <a:ext cx="3633174" cy="748090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75370" y="4252100"/>
                <a:ext cx="3156442" cy="7118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mr-I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mr-IN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−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370" y="4252100"/>
                <a:ext cx="3156442" cy="711862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590676" y="4423365"/>
                <a:ext cx="13644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=0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676" y="4423365"/>
                <a:ext cx="1364412" cy="369332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l="-40179" t="-168333" r="-12500" b="-2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81200" y="5552464"/>
                <a:ext cx="5495222" cy="7469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mr-IN" sz="20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mr-IN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𝜑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1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𝒙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US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𝜑</m:t>
                                  </m:r>
                                  <m:r>
                                    <a:rPr lang="en-US" sz="2000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en-US" sz="2000" b="1" i="1" smtClean="0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)+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b="0" i="1" smtClean="0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552464"/>
                <a:ext cx="5495222" cy="746936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37974" y="6144141"/>
                <a:ext cx="1436227" cy="7469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974" y="6144141"/>
                <a:ext cx="1436227" cy="746936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78768" y="6320540"/>
                <a:ext cx="1787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0 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≤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768" y="6320540"/>
                <a:ext cx="1787348" cy="369332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 l="-2730" t="-140000" r="-2389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590000" y="6178332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 bwMode="auto">
          <a:xfrm rot="5400000">
            <a:off x="5338852" y="4718114"/>
            <a:ext cx="591919" cy="145631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2095" y="4730994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b="1" i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4702" y="4897461"/>
            <a:ext cx="2563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Kernel function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3" idx="3"/>
          </p:cNvCxnSpPr>
          <p:nvPr/>
        </p:nvCxnSpPr>
        <p:spPr bwMode="auto">
          <a:xfrm flipH="1" flipV="1">
            <a:off x="6423597" y="4992604"/>
            <a:ext cx="155171" cy="401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Sound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66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51"/>
    </mc:Choice>
    <mc:Fallback>
      <p:transition spd="slow" advTm="9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0538"/>
            <a:ext cx="9144000" cy="5097462"/>
          </a:xfrm>
        </p:spPr>
        <p:txBody>
          <a:bodyPr/>
          <a:lstStyle/>
          <a:p>
            <a:r>
              <a:rPr lang="en-US" sz="2800" dirty="0" smtClean="0"/>
              <a:t>Discriminant function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No need to compute with basis functions and also performing dot products with </a:t>
            </a: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Gram matrix: The matrix of kernel values </a:t>
            </a:r>
            <a:r>
              <a:rPr lang="en-US" sz="2400" b="1" dirty="0" smtClean="0"/>
              <a:t>K</a:t>
            </a:r>
            <a:r>
              <a:rPr lang="en-US" sz="2400" dirty="0" smtClean="0"/>
              <a:t>, where 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t,s</a:t>
            </a:r>
            <a:r>
              <a:rPr lang="en-US" sz="2400" dirty="0" smtClean="0"/>
              <a:t>=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400" dirty="0" smtClean="0"/>
              <a:t>(</a:t>
            </a:r>
            <a:r>
              <a:rPr lang="en-US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400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,x</a:t>
            </a:r>
            <a:r>
              <a:rPr lang="en-US" sz="2400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Should be symmetric and +</a:t>
            </a:r>
            <a:r>
              <a:rPr lang="en-US" sz="2400" dirty="0" err="1" smtClean="0"/>
              <a:t>ve</a:t>
            </a:r>
            <a:r>
              <a:rPr lang="en-US" sz="2400" dirty="0" smtClean="0"/>
              <a:t> semidefinite.</a:t>
            </a:r>
          </a:p>
          <a:p>
            <a:pPr lvl="1"/>
            <a:r>
              <a:rPr lang="en-US" sz="2400" dirty="0" smtClean="0"/>
              <a:t>To be provided.</a:t>
            </a:r>
          </a:p>
          <a:p>
            <a:pPr lvl="1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2462" y="2318465"/>
                <a:ext cx="6098272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𝜑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baseline="30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2" y="2318465"/>
                <a:ext cx="6098272" cy="10455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50938" y="3568632"/>
                <a:ext cx="3780779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charset="0"/>
                            </a:rPr>
                            <m:t>𝒙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938" y="3568632"/>
                <a:ext cx="3780779" cy="10455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/>
          <p:cNvSpPr/>
          <p:nvPr/>
        </p:nvSpPr>
        <p:spPr bwMode="auto">
          <a:xfrm>
            <a:off x="2837214" y="3209818"/>
            <a:ext cx="408226" cy="38100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4458" y="2911516"/>
            <a:ext cx="2438400" cy="161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 real symmetric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000" dirty="0" err="1" smtClean="0">
                <a:solidFill>
                  <a:srgbClr val="FF0000"/>
                </a:solidFill>
              </a:rPr>
              <a:t>x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000" dirty="0" smtClean="0">
                <a:solidFill>
                  <a:srgbClr val="FF0000"/>
                </a:solidFill>
              </a:rPr>
              <a:t> matrix </a:t>
            </a:r>
            <a:r>
              <a:rPr lang="en-US" sz="2000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 is +</a:t>
            </a:r>
            <a:r>
              <a:rPr lang="en-US" sz="2000" dirty="0" err="1" smtClean="0">
                <a:solidFill>
                  <a:srgbClr val="FF0000"/>
                </a:solidFill>
              </a:rPr>
              <a:t>ve</a:t>
            </a:r>
            <a:r>
              <a:rPr lang="en-US" sz="2000" dirty="0" smtClean="0">
                <a:solidFill>
                  <a:srgbClr val="FF0000"/>
                </a:solidFill>
              </a:rPr>
              <a:t> semidefinite </a:t>
            </a:r>
            <a:r>
              <a:rPr lang="en-US" sz="2000" dirty="0" err="1" smtClean="0">
                <a:solidFill>
                  <a:srgbClr val="FF0000"/>
                </a:solidFill>
              </a:rPr>
              <a:t>iff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i="1" baseline="300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Mz</a:t>
            </a:r>
            <a:r>
              <a:rPr lang="en-US" sz="2000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&gt;</a:t>
            </a:r>
            <a:r>
              <a:rPr lang="en-US" sz="2000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for any non-zero </a:t>
            </a:r>
            <a:r>
              <a:rPr lang="en-US" sz="2000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z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in</a:t>
            </a:r>
            <a:r>
              <a:rPr lang="en-US" sz="2000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R</a:t>
            </a:r>
            <a:r>
              <a:rPr lang="en-US" sz="2000" i="1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14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08"/>
    </mc:Choice>
    <mc:Fallback>
      <p:transition spd="slow" advTm="13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Vectorial</a:t>
            </a:r>
            <a:r>
              <a:rPr lang="en-US" dirty="0" smtClean="0"/>
              <a:t> kernel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7761287" cy="4840287"/>
          </a:xfrm>
        </p:spPr>
        <p:txBody>
          <a:bodyPr/>
          <a:lstStyle/>
          <a:p>
            <a:r>
              <a:rPr lang="en-US" dirty="0" smtClean="0"/>
              <a:t>Polynomials of degree q</a:t>
            </a:r>
          </a:p>
          <a:p>
            <a:pPr lvl="1"/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)=(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="1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+1)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q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ea typeface="Times New Roman" charset="0"/>
                <a:cs typeface="Times New Roman" charset="0"/>
              </a:rPr>
              <a:t>Radial basis functions</a:t>
            </a:r>
          </a:p>
          <a:p>
            <a:pPr lvl="1"/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)=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exp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[-||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||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(2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)]</a:t>
            </a:r>
            <a:endParaRPr lang="en-US" baseline="30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err="1" smtClean="0">
                <a:ea typeface="Times New Roman" charset="0"/>
                <a:cs typeface="Times New Roman" charset="0"/>
              </a:rPr>
              <a:t>Mahalanobis</a:t>
            </a:r>
            <a:r>
              <a:rPr lang="en-US" dirty="0" smtClean="0">
                <a:ea typeface="Times New Roman" charset="0"/>
                <a:cs typeface="Times New Roman" charset="0"/>
              </a:rPr>
              <a:t> kernel function</a:t>
            </a:r>
          </a:p>
          <a:p>
            <a:pPr lvl="1"/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)=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exp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[-(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2]</a:t>
            </a:r>
          </a:p>
          <a:p>
            <a:r>
              <a:rPr lang="en-US" dirty="0" smtClean="0">
                <a:ea typeface="Times New Roman" charset="0"/>
                <a:cs typeface="Times New Roman" charset="0"/>
              </a:rPr>
              <a:t>Distance function based</a:t>
            </a:r>
          </a:p>
          <a:p>
            <a:pPr lvl="1"/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)=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exp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[-D(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)]</a:t>
            </a:r>
          </a:p>
          <a:p>
            <a:pPr marL="342900" lvl="1" indent="-342900">
              <a:buClr>
                <a:schemeClr val="folHlink"/>
              </a:buClr>
              <a:buSzPct val="60000"/>
            </a:pPr>
            <a:r>
              <a:rPr lang="en-US" dirty="0" smtClean="0">
                <a:ea typeface="Times New Roman" charset="0"/>
                <a:cs typeface="Times New Roman" charset="0"/>
              </a:rPr>
              <a:t>Sigmoidal function: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)=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tanh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(2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="1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+1)</a:t>
            </a:r>
            <a:endParaRPr lang="en-US" dirty="0">
              <a:ea typeface="Times New Roman" charset="0"/>
              <a:cs typeface="Times New Roman" charset="0"/>
            </a:endParaRPr>
          </a:p>
          <a:p>
            <a:endParaRPr lang="en-US" dirty="0">
              <a:ea typeface="Times New Roman" charset="0"/>
              <a:cs typeface="Times New Roman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62"/>
    </mc:Choice>
    <mc:Fallback>
      <p:transition spd="slow" advTm="126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typical 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99445"/>
            <a:ext cx="8382000" cy="919956"/>
          </a:xfrm>
        </p:spPr>
        <p:txBody>
          <a:bodyPr/>
          <a:lstStyle/>
          <a:p>
            <a:r>
              <a:rPr lang="en-US" sz="2800" dirty="0"/>
              <a:t>Decision Boundaries of Quadratic Kernel in </a:t>
            </a:r>
            <a:r>
              <a:rPr lang="en-US" sz="2800" dirty="0" smtClean="0"/>
              <a:t>2D:</a:t>
            </a:r>
          </a:p>
          <a:p>
            <a:pPr lvl="1"/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x,y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)=(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400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+1)</a:t>
            </a:r>
            <a:r>
              <a:rPr lang="en-US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sz="2400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819400"/>
            <a:ext cx="4343400" cy="3450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8968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Courtesy: “Introduction </a:t>
            </a:r>
            <a:r>
              <a:rPr lang="en-US" sz="1800" dirty="0">
                <a:solidFill>
                  <a:srgbClr val="C00000"/>
                </a:solidFill>
              </a:rPr>
              <a:t>to Machine” Learning by </a:t>
            </a:r>
            <a:r>
              <a:rPr lang="en-US" sz="1800" dirty="0" err="1">
                <a:solidFill>
                  <a:srgbClr val="C00000"/>
                </a:solidFill>
              </a:rPr>
              <a:t>Ethem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Alpaydin</a:t>
            </a:r>
            <a:r>
              <a:rPr lang="en-US" sz="1800" dirty="0" smtClean="0">
                <a:solidFill>
                  <a:srgbClr val="C00000"/>
                </a:solidFill>
              </a:rPr>
              <a:t> (Chapter 13, Fig. 13.4)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7512" y="3989210"/>
            <a:ext cx="2343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Circled instances are support vectors.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4267200" y="5105400"/>
            <a:ext cx="2514600" cy="11509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>
            <a:stCxn id="6" idx="1"/>
          </p:cNvCxnSpPr>
          <p:nvPr/>
        </p:nvCxnSpPr>
        <p:spPr bwMode="auto">
          <a:xfrm flipH="1" flipV="1">
            <a:off x="3900487" y="4294010"/>
            <a:ext cx="2867025" cy="60314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7782" y="3067999"/>
                <a:ext cx="1777218" cy="20876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φ</a:t>
                </a:r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sz="2400" b="1" i="1" dirty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mr-IN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√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mr-IN" sz="240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mr-IN" sz="24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√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40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40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82" y="3067999"/>
                <a:ext cx="1777218" cy="2087623"/>
              </a:xfrm>
              <a:prstGeom prst="rect">
                <a:avLst/>
              </a:prstGeom>
              <a:blipFill rotWithShape="0">
                <a:blip r:embed="rId6"/>
                <a:stretch>
                  <a:fillRect l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3260" y="5330825"/>
            <a:ext cx="2115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No need to compute </a:t>
            </a:r>
            <a:r>
              <a:rPr lang="el-GR" sz="2400" i="1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φ</a:t>
            </a:r>
            <a:r>
              <a:rPr lang="en-US" sz="24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400" b="1" i="1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400" dirty="0" smtClean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).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68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75"/>
    </mc:Choice>
    <mc:Fallback>
      <p:transition spd="slow" advTm="8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kernels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382000" cy="4648200"/>
          </a:xfrm>
        </p:spPr>
        <p:txBody>
          <a:bodyPr/>
          <a:lstStyle/>
          <a:p>
            <a:r>
              <a:rPr lang="en-US" sz="2800" dirty="0" smtClean="0"/>
              <a:t>May be defined between a pair of objects flexibly. </a:t>
            </a:r>
          </a:p>
          <a:p>
            <a:pPr lvl="1"/>
            <a:r>
              <a:rPr lang="en-US" sz="2400" dirty="0" smtClean="0"/>
              <a:t>without using any closed functional form.</a:t>
            </a:r>
          </a:p>
          <a:p>
            <a:r>
              <a:rPr lang="en-US" sz="2800" dirty="0" smtClean="0"/>
              <a:t>A few examples</a:t>
            </a:r>
          </a:p>
          <a:p>
            <a:pPr lvl="1"/>
            <a:r>
              <a:rPr lang="en-US" sz="2400" dirty="0" smtClean="0"/>
              <a:t>Number of shared words of two documents.</a:t>
            </a:r>
          </a:p>
          <a:p>
            <a:pPr lvl="1"/>
            <a:r>
              <a:rPr lang="en-US" sz="2400" dirty="0" smtClean="0"/>
              <a:t>Edit distance between two strings.</a:t>
            </a:r>
          </a:p>
          <a:p>
            <a:pPr lvl="1"/>
            <a:r>
              <a:rPr lang="en-US" sz="2400" dirty="0" smtClean="0"/>
              <a:t>Number of shared paths between two graphs.</a:t>
            </a:r>
          </a:p>
          <a:p>
            <a:pPr lvl="1"/>
            <a:r>
              <a:rPr lang="en-US" sz="2400" dirty="0" smtClean="0"/>
              <a:t>Empirical definition of a kernel matrix on training samples.</a:t>
            </a:r>
          </a:p>
          <a:p>
            <a:r>
              <a:rPr lang="en-US" sz="2800" dirty="0" smtClean="0"/>
              <a:t>The same principle applicable for designing SVM for classifying such objects.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65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66"/>
    </mc:Choice>
    <mc:Fallback>
      <p:transition spd="slow" advTm="160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12" y="1779588"/>
            <a:ext cx="8410575" cy="4953000"/>
          </a:xfrm>
        </p:spPr>
        <p:txBody>
          <a:bodyPr/>
          <a:lstStyle/>
          <a:p>
            <a:r>
              <a:rPr lang="en-US" dirty="0" smtClean="0"/>
              <a:t>SVM provides maximum margin based linear discrimination for two linearly separable classes.</a:t>
            </a:r>
          </a:p>
          <a:p>
            <a:r>
              <a:rPr lang="en-US" dirty="0" smtClean="0"/>
              <a:t>Generalizes to non-separable classes by using slack variables.</a:t>
            </a:r>
          </a:p>
          <a:p>
            <a:r>
              <a:rPr lang="en-US" dirty="0" smtClean="0"/>
              <a:t>Use of basis functions to map non-separable classes to separable in a higher dimensional space.</a:t>
            </a:r>
          </a:p>
          <a:p>
            <a:pPr lvl="1"/>
            <a:r>
              <a:rPr lang="en-US" dirty="0" smtClean="0"/>
              <a:t>Computation becomes simple and efficient with kernel functions.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2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74"/>
    </mc:Choice>
    <mc:Fallback>
      <p:transition spd="slow" advTm="5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WordArt 5"/>
          <p:cNvSpPr>
            <a:spLocks noChangeArrowheads="1" noChangeShapeType="1" noTextEdit="1"/>
          </p:cNvSpPr>
          <p:nvPr/>
        </p:nvSpPr>
        <p:spPr bwMode="auto">
          <a:xfrm>
            <a:off x="3562350" y="2552700"/>
            <a:ext cx="3143250" cy="17907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charset="0"/>
                <a:ea typeface="Impact" charset="0"/>
                <a:cs typeface="Impact" charset="0"/>
              </a:rPr>
              <a:t>Thank you!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4"/>
    </mc:Choice>
    <mc:Fallback>
      <p:transition spd="slow" advTm="4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non-separable case:</a:t>
            </a:r>
            <a:br>
              <a:rPr lang="en-US" dirty="0" smtClean="0"/>
            </a:br>
            <a:r>
              <a:rPr lang="en-US" dirty="0" smtClean="0"/>
              <a:t>Soft margin hyperplane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7772400" cy="1316036"/>
          </a:xfrm>
        </p:spPr>
        <p:txBody>
          <a:bodyPr/>
          <a:lstStyle/>
          <a:p>
            <a:r>
              <a:rPr lang="en-US" dirty="0" smtClean="0"/>
              <a:t>Classes may not be linearly separable.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Use of slack variable, {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},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=1,2,..</a:t>
            </a:r>
            <a:r>
              <a:rPr lang="en-US" dirty="0"/>
              <a:t>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95701" y="3765550"/>
            <a:ext cx="1507925" cy="1267163"/>
            <a:chOff x="3695701" y="3765550"/>
            <a:chExt cx="1507925" cy="1267163"/>
          </a:xfrm>
        </p:grpSpPr>
        <p:cxnSp>
          <p:nvCxnSpPr>
            <p:cNvPr id="23" name="Straight Connector 22"/>
            <p:cNvCxnSpPr>
              <a:stCxn id="11" idx="0"/>
              <a:endCxn id="10" idx="0"/>
            </p:cNvCxnSpPr>
            <p:nvPr/>
          </p:nvCxnSpPr>
          <p:spPr bwMode="auto">
            <a:xfrm flipH="1" flipV="1">
              <a:off x="3886201" y="3765550"/>
              <a:ext cx="876298" cy="15240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stCxn id="10" idx="2"/>
              <a:endCxn id="12" idx="2"/>
            </p:cNvCxnSpPr>
            <p:nvPr/>
          </p:nvCxnSpPr>
          <p:spPr bwMode="auto">
            <a:xfrm>
              <a:off x="3695701" y="4070350"/>
              <a:ext cx="381000" cy="61595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>
              <a:stCxn id="12" idx="2"/>
              <a:endCxn id="16" idx="2"/>
            </p:cNvCxnSpPr>
            <p:nvPr/>
          </p:nvCxnSpPr>
          <p:spPr bwMode="auto">
            <a:xfrm>
              <a:off x="4076701" y="4686300"/>
              <a:ext cx="936425" cy="346413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11" idx="4"/>
              <a:endCxn id="16" idx="0"/>
            </p:cNvCxnSpPr>
            <p:nvPr/>
          </p:nvCxnSpPr>
          <p:spPr bwMode="auto">
            <a:xfrm>
              <a:off x="4952999" y="4222750"/>
              <a:ext cx="250627" cy="505163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3003512" y="3589200"/>
            <a:ext cx="2686108" cy="2454686"/>
            <a:chOff x="3003512" y="3589200"/>
            <a:chExt cx="2686108" cy="2454686"/>
          </a:xfrm>
        </p:grpSpPr>
        <p:sp>
          <p:nvSpPr>
            <p:cNvPr id="4" name="TextBox 3"/>
            <p:cNvSpPr txBox="1"/>
            <p:nvPr/>
          </p:nvSpPr>
          <p:spPr>
            <a:xfrm>
              <a:off x="5226032" y="5520666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03512" y="3589200"/>
              <a:ext cx="463588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V="1">
              <a:off x="3581400" y="3733800"/>
              <a:ext cx="0" cy="19050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3581400" y="5638800"/>
              <a:ext cx="185737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riangle 9"/>
            <p:cNvSpPr/>
            <p:nvPr/>
          </p:nvSpPr>
          <p:spPr bwMode="auto">
            <a:xfrm>
              <a:off x="3695701" y="3765550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Triangle 10"/>
            <p:cNvSpPr/>
            <p:nvPr/>
          </p:nvSpPr>
          <p:spPr bwMode="auto">
            <a:xfrm>
              <a:off x="4571999" y="3917950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4076701" y="4381500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" name="Triangle 15"/>
            <p:cNvSpPr/>
            <p:nvPr/>
          </p:nvSpPr>
          <p:spPr bwMode="auto">
            <a:xfrm>
              <a:off x="5013126" y="4727913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4677370" y="4586685"/>
              <a:ext cx="242886" cy="3048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170166" y="4849415"/>
              <a:ext cx="242886" cy="3048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 bwMode="auto">
          <a:xfrm flipV="1">
            <a:off x="4170166" y="4586685"/>
            <a:ext cx="507204" cy="26273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4413052" y="4891485"/>
            <a:ext cx="507204" cy="262730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Sound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92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548"/>
    </mc:Choice>
    <mc:Fallback>
      <p:transition spd="slow" advTm="20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632" y="152400"/>
            <a:ext cx="8218968" cy="1469234"/>
          </a:xfrm>
        </p:spPr>
        <p:txBody>
          <a:bodyPr/>
          <a:lstStyle/>
          <a:p>
            <a:r>
              <a:rPr lang="en-US" dirty="0" smtClean="0"/>
              <a:t>Slack variable to define </a:t>
            </a:r>
            <a:r>
              <a:rPr lang="en-US" smtClean="0"/>
              <a:t>soft margin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79608" y="4827066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870001" y="3488012"/>
            <a:ext cx="2520551" cy="141605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057088" y="2895600"/>
            <a:ext cx="463588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3057088" y="3762110"/>
            <a:ext cx="2520551" cy="141605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 rot="19931562">
            <a:off x="655884" y="4711643"/>
            <a:ext cx="3153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dirty="0" smtClean="0"/>
              <a:t>=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1=0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0015341">
            <a:off x="5339338" y="2962740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dirty="0" smtClean="0"/>
              <a:t>=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1=0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634976" y="3040200"/>
            <a:ext cx="0" cy="1905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634976" y="4945200"/>
            <a:ext cx="1857375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riangle 8"/>
          <p:cNvSpPr/>
          <p:nvPr/>
        </p:nvSpPr>
        <p:spPr bwMode="auto">
          <a:xfrm>
            <a:off x="3749277" y="3071950"/>
            <a:ext cx="381000" cy="30480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riangle 9"/>
          <p:cNvSpPr/>
          <p:nvPr/>
        </p:nvSpPr>
        <p:spPr bwMode="auto">
          <a:xfrm>
            <a:off x="4625575" y="3224350"/>
            <a:ext cx="381000" cy="30480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riangle 10"/>
          <p:cNvSpPr/>
          <p:nvPr/>
        </p:nvSpPr>
        <p:spPr bwMode="auto">
          <a:xfrm>
            <a:off x="4130277" y="3687900"/>
            <a:ext cx="381000" cy="30480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718444" y="4248286"/>
            <a:ext cx="242886" cy="304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211240" y="4511016"/>
            <a:ext cx="242886" cy="304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161936" y="3652555"/>
            <a:ext cx="117672" cy="219111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urved Connector 31"/>
          <p:cNvCxnSpPr/>
          <p:nvPr/>
        </p:nvCxnSpPr>
        <p:spPr bwMode="auto">
          <a:xfrm rot="5400000">
            <a:off x="5218546" y="3037054"/>
            <a:ext cx="866510" cy="583607"/>
          </a:xfrm>
          <a:prstGeom prst="curvedConnector3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5743196" y="237238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2/||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 smtClean="0"/>
              <a:t>||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326299" y="5393012"/>
            <a:ext cx="598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maximize margin, minimize ||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 smtClean="0"/>
              <a:t>||.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9110" y="6203512"/>
            <a:ext cx="806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 smtClean="0">
                <a:solidFill>
                  <a:srgbClr val="FF0000"/>
                </a:solidFill>
              </a:rPr>
              <a:t>To minimize ||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||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/2 subject to </a:t>
            </a:r>
            <a:r>
              <a:rPr lang="en-US" sz="2400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300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i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400" i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sz="2400" i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2400" u="sng" dirty="0">
                <a:solidFill>
                  <a:srgbClr val="FF0000"/>
                </a:solidFill>
              </a:rPr>
              <a:t>&gt;</a:t>
            </a:r>
            <a:r>
              <a:rPr lang="en-US" sz="2400" dirty="0">
                <a:solidFill>
                  <a:srgbClr val="FF0000"/>
                </a:solidFill>
              </a:rPr>
              <a:t> +</a:t>
            </a:r>
            <a:r>
              <a:rPr lang="en-US" sz="2400" dirty="0" smtClean="0">
                <a:solidFill>
                  <a:srgbClr val="FF0000"/>
                </a:solidFill>
              </a:rPr>
              <a:t>1-</a:t>
            </a:r>
            <a:r>
              <a:rPr lang="en-US" sz="2400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400" i="1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for all </a:t>
            </a:r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riangle 21"/>
          <p:cNvSpPr/>
          <p:nvPr/>
        </p:nvSpPr>
        <p:spPr bwMode="auto">
          <a:xfrm>
            <a:off x="5066702" y="4034313"/>
            <a:ext cx="381000" cy="304800"/>
          </a:xfrm>
          <a:prstGeom prst="triangl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" name="Straight Connector 3"/>
          <p:cNvCxnSpPr>
            <a:endCxn id="22" idx="1"/>
          </p:cNvCxnSpPr>
          <p:nvPr/>
        </p:nvCxnSpPr>
        <p:spPr bwMode="auto">
          <a:xfrm>
            <a:off x="4961330" y="3762110"/>
            <a:ext cx="200622" cy="424603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769953" y="3686825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70" y="3157209"/>
            <a:ext cx="2877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Soft-margin hyperplane</a:t>
            </a:r>
            <a:endParaRPr lang="en-US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 bwMode="auto">
          <a:xfrm>
            <a:off x="1470092" y="4111316"/>
            <a:ext cx="52686" cy="110345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41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89"/>
    </mc:Choice>
    <mc:Fallback>
      <p:transition spd="slow" advTm="20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with</a:t>
            </a:r>
            <a:br>
              <a:rPr lang="en-US" dirty="0" smtClean="0"/>
            </a:br>
            <a:r>
              <a:rPr lang="en-US" dirty="0" smtClean="0"/>
              <a:t>Soft margin hyperplanes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 dirty="0" smtClean="0"/>
              <a:t>Use of slack variable, {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},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=1,2,..N to define constraints.</a:t>
            </a:r>
          </a:p>
          <a:p>
            <a:pPr lvl="1"/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u="sng" dirty="0"/>
              <a:t>&gt;</a:t>
            </a:r>
            <a:r>
              <a:rPr lang="en-US" dirty="0"/>
              <a:t> </a:t>
            </a:r>
            <a:r>
              <a:rPr lang="en-US" dirty="0" smtClean="0"/>
              <a:t>1-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 </a:t>
            </a:r>
            <a:r>
              <a:rPr lang="en-US" dirty="0"/>
              <a:t>for all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</a:p>
          <a:p>
            <a:pPr lvl="2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0 &lt;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&lt;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ea typeface="Times New Roman" charset="0"/>
                <a:cs typeface="Times New Roman" charset="0"/>
              </a:rPr>
              <a:t>correctly classified.</a:t>
            </a:r>
          </a:p>
          <a:p>
            <a:pPr lvl="1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If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u="sng" dirty="0" smtClean="0">
                <a:latin typeface="Times New Roman" charset="0"/>
                <a:ea typeface="Times New Roman" charset="0"/>
                <a:cs typeface="Times New Roman" charset="0"/>
              </a:rPr>
              <a:t>&gt;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1, </a:t>
            </a:r>
            <a:r>
              <a:rPr lang="en-US" b="1" i="1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ea typeface="Times New Roman" charset="0"/>
                <a:cs typeface="Times New Roman" charset="0"/>
              </a:rPr>
              <a:t>misclassified.</a:t>
            </a:r>
          </a:p>
          <a:p>
            <a:pPr lvl="1"/>
            <a:r>
              <a:rPr lang="en-US" dirty="0" smtClean="0">
                <a:ea typeface="Times New Roman" charset="0"/>
                <a:cs typeface="Times New Roman" charset="0"/>
              </a:rPr>
              <a:t>#[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&gt;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1]: </a:t>
            </a:r>
            <a:r>
              <a:rPr lang="en-US" dirty="0" smtClean="0">
                <a:ea typeface="Times New Roman" charset="0"/>
                <a:cs typeface="Times New Roman" charset="0"/>
              </a:rPr>
              <a:t>Number </a:t>
            </a:r>
            <a:r>
              <a:rPr lang="en-US" dirty="0" smtClean="0">
                <a:ea typeface="Times New Roman" charset="0"/>
                <a:cs typeface="Times New Roman" charset="0"/>
              </a:rPr>
              <a:t>of </a:t>
            </a:r>
            <a:r>
              <a:rPr lang="en-US" dirty="0" smtClean="0">
                <a:ea typeface="Times New Roman" charset="0"/>
                <a:cs typeface="Times New Roman" charset="0"/>
              </a:rPr>
              <a:t>misclassified points.</a:t>
            </a:r>
            <a:endParaRPr lang="en-US" dirty="0">
              <a:ea typeface="Times New Roman" charset="0"/>
              <a:cs typeface="Times New Roman" charset="0"/>
            </a:endParaRPr>
          </a:p>
          <a:p>
            <a:pPr lvl="1"/>
            <a:r>
              <a:rPr lang="en-US" dirty="0">
                <a:ea typeface="Times New Roman" charset="0"/>
                <a:cs typeface="Times New Roman" charset="0"/>
              </a:rPr>
              <a:t>#[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&gt;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0]: </a:t>
            </a:r>
            <a:r>
              <a:rPr lang="en-US">
                <a:ea typeface="Times New Roman" charset="0"/>
                <a:cs typeface="Times New Roman" charset="0"/>
              </a:rPr>
              <a:t>Number </a:t>
            </a:r>
            <a:r>
              <a:rPr lang="en-US" smtClean="0">
                <a:ea typeface="Times New Roman" charset="0"/>
                <a:cs typeface="Times New Roman" charset="0"/>
              </a:rPr>
              <a:t>of </a:t>
            </a:r>
            <a:r>
              <a:rPr lang="en-US" dirty="0" smtClean="0">
                <a:ea typeface="Times New Roman" charset="0"/>
                <a:cs typeface="Times New Roman" charset="0"/>
              </a:rPr>
              <a:t>non-separable </a:t>
            </a:r>
            <a:r>
              <a:rPr lang="en-US" dirty="0">
                <a:ea typeface="Times New Roman" charset="0"/>
                <a:cs typeface="Times New Roman" charset="0"/>
              </a:rPr>
              <a:t>points</a:t>
            </a:r>
            <a:r>
              <a:rPr lang="en-US" dirty="0" smtClean="0">
                <a:ea typeface="Times New Roman" charset="0"/>
                <a:cs typeface="Times New Roman" charset="0"/>
              </a:rPr>
              <a:t>.</a:t>
            </a:r>
          </a:p>
          <a:p>
            <a:pPr lvl="1"/>
            <a:r>
              <a:rPr lang="en-US" dirty="0" smtClean="0">
                <a:ea typeface="Times New Roman" charset="0"/>
                <a:cs typeface="Times New Roman" charset="0"/>
              </a:rPr>
              <a:t>Soft error=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ea typeface="Times New Roman" charset="0"/>
              <a:cs typeface="Times New Roman" charset="0"/>
            </a:endParaRPr>
          </a:p>
          <a:p>
            <a:pPr lvl="1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0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934"/>
    </mc:Choice>
    <mc:Fallback>
      <p:transition spd="slow" advTm="21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r>
              <a:rPr lang="en-US" dirty="0" smtClean="0"/>
              <a:t>Add penalty term for soft error to define the objective function for minimization.</a:t>
            </a:r>
          </a:p>
          <a:p>
            <a:pPr marL="742950" lvl="2" indent="-342900">
              <a:buSzPct val="60000"/>
            </a:pPr>
            <a:r>
              <a:rPr lang="en-US" dirty="0" err="1" smtClean="0"/>
              <a:t>L</a:t>
            </a:r>
            <a:r>
              <a:rPr lang="en-US" baseline="-25000" dirty="0" err="1" smtClean="0"/>
              <a:t>p</a:t>
            </a:r>
            <a:r>
              <a:rPr lang="en-US" dirty="0" smtClean="0"/>
              <a:t>= ||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/>
              <a:t>||</a:t>
            </a:r>
            <a:r>
              <a:rPr lang="en-US" baseline="30000" dirty="0" smtClean="0"/>
              <a:t>2</a:t>
            </a:r>
            <a:r>
              <a:rPr lang="en-US" dirty="0" smtClean="0"/>
              <a:t>/2 +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 smtClean="0"/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/>
          </a:p>
          <a:p>
            <a:pPr marL="1200150" lvl="3" indent="-342900">
              <a:buSzPct val="60000"/>
            </a:pPr>
            <a:r>
              <a:rPr lang="en-US" sz="2000" dirty="0" smtClean="0"/>
              <a:t>subject </a:t>
            </a:r>
            <a:r>
              <a:rPr lang="en-US" sz="2000" dirty="0"/>
              <a:t>to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000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000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000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b="1" i="1" dirty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000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sz="2000" i="1" baseline="-25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2000" u="sng" dirty="0"/>
              <a:t>&gt;</a:t>
            </a:r>
            <a:r>
              <a:rPr lang="en-US" sz="2000" dirty="0"/>
              <a:t> </a:t>
            </a:r>
            <a:r>
              <a:rPr lang="en-US" dirty="0"/>
              <a:t>1-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dirty="0" smtClean="0"/>
              <a:t> </a:t>
            </a:r>
            <a:r>
              <a:rPr lang="en-US" sz="2000" dirty="0"/>
              <a:t>for all </a:t>
            </a:r>
            <a:r>
              <a:rPr lang="en-US" sz="2000" dirty="0" smtClean="0"/>
              <a:t>t</a:t>
            </a:r>
          </a:p>
          <a:p>
            <a:pPr marL="1200150" lvl="3" indent="-342900">
              <a:buSzPct val="60000"/>
            </a:pP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 smtClean="0"/>
              <a:t> is the penalty factor.</a:t>
            </a:r>
          </a:p>
          <a:p>
            <a:pPr marL="1200150" lvl="3" indent="-342900">
              <a:buSzPct val="60000"/>
            </a:pPr>
            <a:endParaRPr lang="en-US" dirty="0"/>
          </a:p>
          <a:p>
            <a:pPr marL="1200150" lvl="3" indent="-342900">
              <a:buSzPct val="60000"/>
            </a:pPr>
            <a:endParaRPr lang="en-US" dirty="0" smtClean="0"/>
          </a:p>
          <a:p>
            <a:pPr marL="1200150" lvl="3" indent="-342900">
              <a:buSzPct val="60000"/>
            </a:pPr>
            <a:endParaRPr lang="en-US" dirty="0"/>
          </a:p>
          <a:p>
            <a:pPr marL="742950" lvl="2" indent="-342900">
              <a:buSzPct val="60000"/>
            </a:pP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i="1" baseline="30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are the new Lagrange parameters to guarantee that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&gt; 0.</a:t>
            </a:r>
            <a:endParaRPr lang="en-US" dirty="0"/>
          </a:p>
          <a:p>
            <a:pPr marL="0" indent="-40005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8053" y="4343400"/>
                <a:ext cx="8985472" cy="1044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s-I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s-I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mr-IN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mr-IN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−1+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53" y="4343400"/>
                <a:ext cx="8985472" cy="1044966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01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88"/>
    </mc:Choice>
    <mc:Fallback>
      <p:transition spd="slow" advTm="94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65" y="2209800"/>
            <a:ext cx="8529637" cy="4648200"/>
          </a:xfrm>
        </p:spPr>
        <p:txBody>
          <a:bodyPr/>
          <a:lstStyle/>
          <a:p>
            <a:pPr marL="0" indent="-400050"/>
            <a:r>
              <a:rPr lang="en-US" sz="3200" dirty="0" smtClean="0"/>
              <a:t>Primary problem:</a:t>
            </a:r>
          </a:p>
          <a:p>
            <a:pPr marL="0" indent="-400050"/>
            <a:endParaRPr lang="en-US" dirty="0"/>
          </a:p>
          <a:p>
            <a:pPr marL="0" indent="-400050"/>
            <a:endParaRPr lang="en-US" sz="3200" dirty="0" smtClean="0"/>
          </a:p>
          <a:p>
            <a:pPr marL="0" indent="-400050"/>
            <a:endParaRPr lang="en-US" dirty="0"/>
          </a:p>
          <a:p>
            <a:pPr marL="0" indent="-400050"/>
            <a:endParaRPr lang="en-US" sz="3200" dirty="0" smtClean="0"/>
          </a:p>
          <a:p>
            <a:pPr marL="0" indent="-400050"/>
            <a:endParaRPr lang="en-US" dirty="0"/>
          </a:p>
          <a:p>
            <a:pPr marL="0" indent="-400050"/>
            <a:r>
              <a:rPr lang="en-US" sz="2800" dirty="0" smtClean="0"/>
              <a:t>Dual problem:</a:t>
            </a:r>
          </a:p>
          <a:p>
            <a:pPr marL="800100" lvl="2" indent="-400050"/>
            <a:r>
              <a:rPr lang="en-US" sz="2400" dirty="0" smtClean="0"/>
              <a:t>Subject to: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3765" y="2685219"/>
                <a:ext cx="8985472" cy="1044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s-I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s-I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mr-IN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mr-IN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−1+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65" y="2685219"/>
                <a:ext cx="8985472" cy="1044966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3911991"/>
                <a:ext cx="3136500" cy="748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𝒘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=0 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𝒘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911991"/>
                <a:ext cx="3136500" cy="748090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4800" y="4027047"/>
                <a:ext cx="2979534" cy="610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=0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4027047"/>
                <a:ext cx="2979534" cy="610552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r="-4908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8650" y="4841887"/>
                <a:ext cx="3156442" cy="7118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mr-I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mr-IN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−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841887"/>
                <a:ext cx="3156442" cy="711862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 bwMode="auto">
          <a:xfrm>
            <a:off x="3886200" y="5011743"/>
            <a:ext cx="457200" cy="372149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41874" y="6290919"/>
                <a:ext cx="1787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0 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≤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874" y="6290919"/>
                <a:ext cx="1787348" cy="369332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l="-2730" t="-137705" r="-2389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435548" y="4895339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as </a:t>
            </a:r>
            <a:r>
              <a:rPr lang="en-US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400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 smtClean="0"/>
              <a:t> &gt; 0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05022" y="5568171"/>
                <a:ext cx="4696606" cy="7469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mr-IN" sz="20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mr-IN" sz="2000" b="0" i="1" smtClean="0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1" i="1" smtClean="0">
                                              <a:latin typeface="Cambria Math" charset="0"/>
                                            </a:rPr>
                                            <m:t>𝒙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b="0" i="1" smtClean="0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022" y="5568171"/>
                <a:ext cx="4696606" cy="746936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78573" y="6087549"/>
                <a:ext cx="1436227" cy="7469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573" y="6087549"/>
                <a:ext cx="1436227" cy="746936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327552" y="6260242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671556" y="5015090"/>
                <a:ext cx="1787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0 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≤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556" y="5015090"/>
                <a:ext cx="1787348" cy="369332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l="-2721" t="-140000" r="-2041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96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66"/>
    </mc:Choice>
    <mc:Fallback>
      <p:transition spd="slow" advTm="18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4" grpId="0"/>
      <p:bldP spid="9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same quadratic </a:t>
            </a:r>
            <a:r>
              <a:rPr lang="en-US" smtClean="0"/>
              <a:t>optimization technique </a:t>
            </a:r>
            <a:r>
              <a:rPr lang="en-US" dirty="0" smtClean="0"/>
              <a:t>to be </a:t>
            </a:r>
            <a:r>
              <a:rPr lang="en-US" err="1" smtClean="0"/>
              <a:t>used</a:t>
            </a:r>
            <a:r>
              <a:rPr lang="en-US" smtClean="0"/>
              <a:t>.</a:t>
            </a:r>
          </a:p>
          <a:p>
            <a:r>
              <a:rPr lang="en-US" dirty="0" smtClean="0"/>
              <a:t>The support vectors have</a:t>
            </a:r>
          </a:p>
          <a:p>
            <a:r>
              <a:rPr lang="en-US" dirty="0" smtClean="0"/>
              <a:t>Out of them whose values are less than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 smtClean="0"/>
              <a:t> are used for deriving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dirty="0" smtClean="0"/>
              <a:t>. </a:t>
            </a:r>
          </a:p>
          <a:p>
            <a:pPr lvl="1"/>
            <a:r>
              <a:rPr lang="en-US" i="1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w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0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=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r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</a:t>
            </a:r>
            <a:r>
              <a:rPr lang="en-US" dirty="0" err="1">
                <a:sym typeface="Wingdings"/>
              </a:rPr>
              <a:t>-</a:t>
            </a:r>
            <a:r>
              <a:rPr lang="en-US" b="1" i="1" dirty="0" err="1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i="1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dirty="0" smtClean="0"/>
              <a:t>Take average.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48400" y="3124200"/>
                <a:ext cx="13345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124200"/>
                <a:ext cx="1334533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98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20"/>
    </mc:Choice>
    <mc:Fallback>
      <p:transition spd="slow" advTm="6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Projecting to higher dimensional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276" y="2150852"/>
            <a:ext cx="7772400" cy="673099"/>
          </a:xfrm>
        </p:spPr>
        <p:txBody>
          <a:bodyPr/>
          <a:lstStyle/>
          <a:p>
            <a:r>
              <a:rPr lang="en-US" dirty="0" smtClean="0"/>
              <a:t>May make them linearly separable</a:t>
            </a:r>
            <a:r>
              <a:rPr lang="en-US" dirty="0"/>
              <a:t>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33400" y="3830227"/>
            <a:ext cx="2686108" cy="2454686"/>
            <a:chOff x="3003512" y="3589200"/>
            <a:chExt cx="2686108" cy="2454686"/>
          </a:xfrm>
        </p:grpSpPr>
        <p:sp>
          <p:nvSpPr>
            <p:cNvPr id="16" name="TextBox 15"/>
            <p:cNvSpPr txBox="1"/>
            <p:nvPr/>
          </p:nvSpPr>
          <p:spPr>
            <a:xfrm>
              <a:off x="5226032" y="5520666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03512" y="3589200"/>
              <a:ext cx="463588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3581400" y="3733800"/>
              <a:ext cx="0" cy="19050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3581400" y="5638800"/>
              <a:ext cx="185737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Triangle 19"/>
            <p:cNvSpPr/>
            <p:nvPr/>
          </p:nvSpPr>
          <p:spPr bwMode="auto">
            <a:xfrm>
              <a:off x="3695701" y="3765550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1" name="Triangle 20"/>
            <p:cNvSpPr/>
            <p:nvPr/>
          </p:nvSpPr>
          <p:spPr bwMode="auto">
            <a:xfrm>
              <a:off x="4571999" y="3917950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Triangle 21"/>
            <p:cNvSpPr/>
            <p:nvPr/>
          </p:nvSpPr>
          <p:spPr bwMode="auto">
            <a:xfrm>
              <a:off x="4076701" y="4381500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4664868" y="4941886"/>
              <a:ext cx="242886" cy="3048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4157664" y="5204616"/>
              <a:ext cx="242886" cy="3048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5" name="Triangle 24"/>
            <p:cNvSpPr/>
            <p:nvPr/>
          </p:nvSpPr>
          <p:spPr bwMode="auto">
            <a:xfrm>
              <a:off x="5013126" y="4727913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33918" y="3113380"/>
            <a:ext cx="3681141" cy="3289667"/>
            <a:chOff x="4533918" y="3113380"/>
            <a:chExt cx="3681141" cy="3289667"/>
          </a:xfrm>
        </p:grpSpPr>
        <p:sp>
          <p:nvSpPr>
            <p:cNvPr id="5" name="TextBox 4"/>
            <p:cNvSpPr txBox="1"/>
            <p:nvPr/>
          </p:nvSpPr>
          <p:spPr>
            <a:xfrm>
              <a:off x="7291408" y="5037107"/>
              <a:ext cx="923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 smtClean="0">
                  <a:latin typeface="Times New Roman" charset="0"/>
                  <a:ea typeface="Times New Roman" charset="0"/>
                  <a:cs typeface="Times New Roman" charset="0"/>
                </a:rPr>
                <a:t>φ</a:t>
              </a:r>
              <a:r>
                <a:rPr lang="en-US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(</a:t>
              </a:r>
              <a:r>
                <a:rPr lang="en-US" b="1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33918" y="3113380"/>
              <a:ext cx="1073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i="1" dirty="0" smtClean="0">
                  <a:latin typeface="Times New Roman" charset="0"/>
                  <a:ea typeface="Times New Roman" charset="0"/>
                  <a:cs typeface="Times New Roman" charset="0"/>
                </a:rPr>
                <a:t>φ</a:t>
              </a:r>
              <a:r>
                <a:rPr lang="en-US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(</a:t>
              </a:r>
              <a:r>
                <a:rPr lang="en-US" b="1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5646776" y="3250241"/>
              <a:ext cx="0" cy="19050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5646776" y="5155241"/>
              <a:ext cx="185737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riangle 8"/>
            <p:cNvSpPr/>
            <p:nvPr/>
          </p:nvSpPr>
          <p:spPr bwMode="auto">
            <a:xfrm>
              <a:off x="5081680" y="4276221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Triangle 9"/>
            <p:cNvSpPr/>
            <p:nvPr/>
          </p:nvSpPr>
          <p:spPr bwMode="auto">
            <a:xfrm>
              <a:off x="4606187" y="4676387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Triangle 10"/>
            <p:cNvSpPr/>
            <p:nvPr/>
          </p:nvSpPr>
          <p:spPr bwMode="auto">
            <a:xfrm>
              <a:off x="4770476" y="3915756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379643" y="4581021"/>
              <a:ext cx="242886" cy="3048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6730244" y="3702076"/>
              <a:ext cx="242886" cy="30480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Triangle 13"/>
            <p:cNvSpPr/>
            <p:nvPr/>
          </p:nvSpPr>
          <p:spPr bwMode="auto">
            <a:xfrm>
              <a:off x="5207435" y="5001824"/>
              <a:ext cx="381000" cy="304800"/>
            </a:xfrm>
            <a:prstGeom prst="triangl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>
              <a:off x="4876800" y="5155241"/>
              <a:ext cx="769976" cy="94075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4891164" y="5879827"/>
              <a:ext cx="923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 smtClean="0">
                  <a:latin typeface="Times New Roman" charset="0"/>
                  <a:ea typeface="Times New Roman" charset="0"/>
                  <a:cs typeface="Times New Roman" charset="0"/>
                </a:rPr>
                <a:t>φ</a:t>
              </a:r>
              <a:r>
                <a:rPr lang="en-US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(</a:t>
              </a:r>
              <a:r>
                <a:rPr lang="en-US" b="1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0" name="Right Arrow 29"/>
          <p:cNvSpPr/>
          <p:nvPr/>
        </p:nvSpPr>
        <p:spPr bwMode="auto">
          <a:xfrm>
            <a:off x="3419314" y="4622527"/>
            <a:ext cx="708204" cy="71278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7896" y="6185472"/>
            <a:ext cx="2536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Basis functions</a:t>
            </a:r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5814815" y="6338166"/>
            <a:ext cx="585985" cy="3047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7162800" y="5482944"/>
            <a:ext cx="338286" cy="70252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 flipV="1">
            <a:off x="5232039" y="3702076"/>
            <a:ext cx="1343424" cy="263609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9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00"/>
    </mc:Choice>
    <mc:Fallback>
      <p:transition spd="slow" advTm="15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0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by projecting to a high-dimensional space.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41488"/>
            <a:ext cx="7848600" cy="5268912"/>
          </a:xfrm>
        </p:spPr>
        <p:txBody>
          <a:bodyPr/>
          <a:lstStyle/>
          <a:p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=</a:t>
            </a:r>
            <a:r>
              <a:rPr lang="el-GR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l-GR" i="1" dirty="0" smtClean="0">
                <a:latin typeface="Times New Roman" charset="0"/>
                <a:ea typeface="Times New Roman" charset="0"/>
                <a:cs typeface="Times New Roman" charset="0"/>
              </a:rPr>
              <a:t>φ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, where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=</a:t>
            </a:r>
            <a:r>
              <a:rPr lang="el-GR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l-GR" i="1" dirty="0" smtClean="0">
                <a:latin typeface="Times New Roman" charset="0"/>
                <a:ea typeface="Times New Roman" charset="0"/>
                <a:cs typeface="Times New Roman" charset="0"/>
              </a:rPr>
              <a:t>φ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, j=1,2,..,k</a:t>
            </a:r>
          </a:p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= 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endParaRPr lang="en-US" b="1" i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2400" dirty="0" smtClean="0">
                <a:ea typeface="Times New Roman" charset="0"/>
                <a:cs typeface="Times New Roman" charset="0"/>
              </a:rPr>
              <a:t>Assume </a:t>
            </a:r>
            <a:r>
              <a:rPr lang="en-US" sz="2400" i="1" dirty="0" smtClean="0">
                <a:latin typeface="Times New Roman" pitchFamily="18" charset="0"/>
                <a:ea typeface="Times New Roman" charset="0"/>
                <a:cs typeface="Times New Roman" pitchFamily="18" charset="0"/>
              </a:rPr>
              <a:t>z</a:t>
            </a:r>
            <a:r>
              <a:rPr lang="en-US" sz="2400" i="1" baseline="-25000" dirty="0" smtClean="0">
                <a:latin typeface="Times New Roman" pitchFamily="18" charset="0"/>
                <a:ea typeface="Times New Roman" charset="0"/>
                <a:cs typeface="Times New Roman" pitchFamily="18" charset="0"/>
              </a:rPr>
              <a:t>1</a:t>
            </a:r>
            <a:r>
              <a:rPr lang="en-US" sz="2400" dirty="0" smtClean="0">
                <a:ea typeface="Times New Roman" charset="0"/>
                <a:cs typeface="Times New Roman" charset="0"/>
              </a:rPr>
              <a:t>=1 (for taking care of the constant term 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ea typeface="Times New Roman" charset="0"/>
                <a:cs typeface="Times New Roman" charset="0"/>
              </a:rPr>
              <a:t>as used previously).</a:t>
            </a:r>
          </a:p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=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l-GR" i="1" dirty="0">
                <a:latin typeface="Times New Roman" charset="0"/>
                <a:ea typeface="Times New Roman" charset="0"/>
                <a:cs typeface="Times New Roman" charset="0"/>
              </a:rPr>
              <a:t> φ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n-US" sz="2800" dirty="0" smtClean="0">
                <a:ea typeface="Times New Roman" charset="0"/>
                <a:cs typeface="Times New Roman" charset="0"/>
              </a:rPr>
              <a:t>No guarantee that the classes are linearly separable in the space of basis functions.</a:t>
            </a:r>
          </a:p>
          <a:p>
            <a:r>
              <a:rPr lang="en-US" sz="2800" dirty="0" smtClean="0">
                <a:ea typeface="Times New Roman" charset="0"/>
                <a:cs typeface="Times New Roman" charset="0"/>
              </a:rPr>
              <a:t>Similar optimization problem:</a:t>
            </a:r>
          </a:p>
          <a:p>
            <a:pPr marL="742950" lvl="2" indent="-342900">
              <a:buSzPct val="60000"/>
            </a:pPr>
            <a:r>
              <a:rPr lang="en-US" dirty="0" err="1"/>
              <a:t>L</a:t>
            </a:r>
            <a:r>
              <a:rPr lang="en-US" baseline="-25000" dirty="0" err="1"/>
              <a:t>p</a:t>
            </a:r>
            <a:r>
              <a:rPr lang="en-US" dirty="0"/>
              <a:t>= ||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/>
              <a:t>||</a:t>
            </a:r>
            <a:r>
              <a:rPr lang="en-US" baseline="30000" dirty="0"/>
              <a:t>2</a:t>
            </a:r>
            <a:r>
              <a:rPr lang="en-US" dirty="0"/>
              <a:t>/2 +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  <a:p>
            <a:pPr marL="1200150" lvl="3" indent="-342900">
              <a:buSzPct val="60000"/>
            </a:pPr>
            <a:r>
              <a:rPr lang="en-US" dirty="0"/>
              <a:t>subject to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l-GR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l-GR" i="1" dirty="0">
                <a:latin typeface="Times New Roman" charset="0"/>
                <a:ea typeface="Times New Roman" charset="0"/>
                <a:cs typeface="Times New Roman" charset="0"/>
              </a:rPr>
              <a:t>φ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u="sng" dirty="0"/>
              <a:t>&gt;</a:t>
            </a:r>
            <a:r>
              <a:rPr lang="en-US" dirty="0"/>
              <a:t> 1-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 </a:t>
            </a:r>
            <a:r>
              <a:rPr lang="en-US" dirty="0"/>
              <a:t>for all t</a:t>
            </a:r>
          </a:p>
          <a:p>
            <a:pPr marL="1200150" lvl="3" indent="-342900">
              <a:buSzPct val="60000"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 is the penalty factor.</a:t>
            </a:r>
          </a:p>
          <a:p>
            <a:endParaRPr lang="en-US" sz="2800" dirty="0" smtClean="0">
              <a:ea typeface="Times New Roman" charset="0"/>
              <a:cs typeface="Times New Roman" charset="0"/>
            </a:endParaRPr>
          </a:p>
          <a:p>
            <a:endParaRPr lang="en-US" sz="2800" dirty="0">
              <a:ea typeface="Times New Roman" charset="0"/>
              <a:cs typeface="Times New Roman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60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34"/>
    </mc:Choice>
    <mc:Fallback>
      <p:transition spd="slow" advTm="16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1.5|47.8|1.5|9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26.4|10.6|22|19|3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30.9|23.5|12|1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7.8|10.1|2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7|4.9|1.2|35.4|47.7|16.8|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5.3|1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|18.2|47.9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4|2.5|1|131.6|27.5|1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7.8|18.9|4.5|2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30.6|25.8|16.3|23.7|2.6|31.8|1.3|1.8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.3|2.6|5.8|13.5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0.9|45.4|2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32.9|12.3|41.9|22.4|20.1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1|1.2|1.4|1.1|1|14.7|62.2|1.3|1.6|1.7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13648</TotalTime>
  <Words>1314</Words>
  <Application>Microsoft Macintosh PowerPoint</Application>
  <PresentationFormat>On-screen Show (4:3)</PresentationFormat>
  <Paragraphs>150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Cambria Math</vt:lpstr>
      <vt:lpstr>Impact</vt:lpstr>
      <vt:lpstr>Tahoma</vt:lpstr>
      <vt:lpstr>Times New Roman</vt:lpstr>
      <vt:lpstr>Wingdings</vt:lpstr>
      <vt:lpstr>Blends</vt:lpstr>
      <vt:lpstr>Support Vector Machine-Part II</vt:lpstr>
      <vt:lpstr>The non-separable case: Soft margin hyperplane</vt:lpstr>
      <vt:lpstr>Slack variable to define soft margin</vt:lpstr>
      <vt:lpstr>Constraints with Soft margin hyperplanes</vt:lpstr>
      <vt:lpstr>Optimization problem</vt:lpstr>
      <vt:lpstr>Optimization problem</vt:lpstr>
      <vt:lpstr>The solution</vt:lpstr>
      <vt:lpstr>Projecting to higher dimensional space</vt:lpstr>
      <vt:lpstr>Solving by projecting to a high-dimensional space.</vt:lpstr>
      <vt:lpstr>Primal-Dual problems</vt:lpstr>
      <vt:lpstr>Kernel machines</vt:lpstr>
      <vt:lpstr>Vectorial kernel functions</vt:lpstr>
      <vt:lpstr>A typical example:</vt:lpstr>
      <vt:lpstr>Defining kernels</vt:lpstr>
      <vt:lpstr>Summary</vt:lpstr>
      <vt:lpstr>PowerPoint Presentation</vt:lpstr>
    </vt:vector>
  </TitlesOfParts>
  <Company>CSE, IIT-Kharagpur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Anunay Nayak</dc:creator>
  <cp:lastModifiedBy>Microsoft Office User</cp:lastModifiedBy>
  <cp:revision>580</cp:revision>
  <cp:lastPrinted>2019-07-05T12:50:29Z</cp:lastPrinted>
  <dcterms:created xsi:type="dcterms:W3CDTF">2001-09-21T04:55:08Z</dcterms:created>
  <dcterms:modified xsi:type="dcterms:W3CDTF">2020-03-18T09:23:18Z</dcterms:modified>
</cp:coreProperties>
</file>