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handoutMasterIdLst>
    <p:handoutMasterId r:id="rId14"/>
  </p:handoutMasterIdLst>
  <p:sldIdLst>
    <p:sldId id="256" r:id="rId2"/>
    <p:sldId id="301" r:id="rId3"/>
    <p:sldId id="302" r:id="rId4"/>
    <p:sldId id="303" r:id="rId5"/>
    <p:sldId id="305" r:id="rId6"/>
    <p:sldId id="306" r:id="rId7"/>
    <p:sldId id="307" r:id="rId8"/>
    <p:sldId id="308" r:id="rId9"/>
    <p:sldId id="309" r:id="rId10"/>
    <p:sldId id="310" r:id="rId11"/>
    <p:sldId id="292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F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9216" autoAdjust="0"/>
    <p:restoredTop sz="94660"/>
  </p:normalViewPr>
  <p:slideViewPr>
    <p:cSldViewPr>
      <p:cViewPr varScale="1">
        <p:scale>
          <a:sx n="93" d="100"/>
          <a:sy n="93" d="100"/>
        </p:scale>
        <p:origin x="45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AFE4D8-BCF1-D24F-8D08-E69EA6E80F3C}" type="datetimeFigureOut">
              <a:rPr lang="en-US"/>
              <a:pPr>
                <a:defRPr/>
              </a:pPr>
              <a:t>3/17/20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999B3A3-0054-F64B-BC97-7C97C8E77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BF32DD0-AF86-B647-853C-0013B9E66EC5}" type="datetimeFigureOut">
              <a:rPr lang="en-US"/>
              <a:pPr>
                <a:defRPr/>
              </a:pPr>
              <a:t>3/17/20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10F823F-9D43-3B4E-9BBA-2C8E427D3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ahoma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ahoma" charset="0"/>
                  </a:defRPr>
                </a:lvl9pPr>
              </a:lstStyle>
              <a:p>
                <a:pPr eaLnBrk="1" hangingPunct="1">
                  <a:defRPr/>
                </a:pPr>
                <a:endParaRPr lang="en-IN" altLang="x-none" smtClean="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>
                <a:defRPr/>
              </a:pPr>
              <a:endParaRPr lang="en-IN" altLang="x-none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E4C32AF-E11E-3D46-AC5E-13000D9B404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3069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5942C-81ED-6B4B-8C7C-5D40FCDD68E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1439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D9FB-C471-7547-B8F7-9051BE6531AD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32828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1E760-022D-684C-9903-C76A732260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6978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E1E6-CB07-F046-B0E2-CF55473DAEA5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544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62BA4-2BCA-344E-BB6A-610E5613342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823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80EA9-0297-D144-BF56-448186633F92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984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32B8-E0AC-8B4A-A4EB-01418EF2035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538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4E467-153C-4946-91F7-2DF6413621F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086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0BAE9-0C61-DF42-9DA0-EE27F45E45A9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9899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DF7CB-7D81-FE42-8488-3EDEEFDA11E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3518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52CD7-8671-6B4B-8C41-542919DDBCD8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6659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2B37B-7749-1D4A-AF6E-47897275EC2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7081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ahoma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ahoma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ahoma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charset="0"/>
              </a:defRPr>
            </a:lvl9pPr>
          </a:lstStyle>
          <a:p>
            <a:pPr eaLnBrk="1" hangingPunct="1">
              <a:defRPr/>
            </a:pPr>
            <a:endParaRPr kumimoji="1" lang="x-none" altLang="x-none" sz="2400" smtClean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E137185-26F3-E945-8AC5-8523A6B3FED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9.xml"/><Relationship Id="rId2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1" Type="http://schemas.openxmlformats.org/officeDocument/2006/relationships/tags" Target="../tags/tag3.x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1" Type="http://schemas.openxmlformats.org/officeDocument/2006/relationships/tags" Target="../tags/tag4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.png"/><Relationship Id="rId1" Type="http://schemas.openxmlformats.org/officeDocument/2006/relationships/tags" Target="../tags/tag5.xm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.png"/><Relationship Id="rId1" Type="http://schemas.openxmlformats.org/officeDocument/2006/relationships/tags" Target="../tags/tag6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.png"/><Relationship Id="rId1" Type="http://schemas.openxmlformats.org/officeDocument/2006/relationships/tags" Target="../tags/tag7.xml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1.png"/><Relationship Id="rId1" Type="http://schemas.openxmlformats.org/officeDocument/2006/relationships/tags" Target="../tags/tag8.xml"/><Relationship Id="rId2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 smtClean="0"/>
              <a:t>Support Vector Machine-Part I</a:t>
            </a:r>
            <a:endParaRPr lang="en-US" altLang="x-none" sz="4000" dirty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sz="2400" b="1" dirty="0" err="1"/>
              <a:t>Jayanta</a:t>
            </a:r>
            <a:r>
              <a:rPr lang="en-US" altLang="x-none" sz="2400" b="1" dirty="0"/>
              <a:t> </a:t>
            </a:r>
            <a:r>
              <a:rPr lang="en-US" altLang="x-none" sz="2400" b="1" dirty="0" err="1"/>
              <a:t>Mukhopadhyay</a:t>
            </a:r>
            <a:endParaRPr lang="en-US" altLang="x-none" sz="2400" b="1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r>
              <a:rPr lang="en-US" altLang="x-none" sz="2400" b="1" dirty="0"/>
              <a:t>Dept. of Computer Science and </a:t>
            </a:r>
            <a:r>
              <a:rPr lang="en-US" altLang="x-none" sz="2400" b="1" dirty="0" err="1"/>
              <a:t>Engg</a:t>
            </a:r>
            <a:r>
              <a:rPr lang="en-US" altLang="x-none" sz="2400" b="1" dirty="0"/>
              <a:t>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8"/>
    </mc:Choice>
    <mc:Fallback>
      <p:transition spd="slow" advTm="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SVM-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only the sign of discriminant value.</a:t>
            </a:r>
          </a:p>
          <a:p>
            <a:pPr lvl="1"/>
            <a:r>
              <a:rPr lang="en-US" dirty="0" smtClean="0"/>
              <a:t>Margin not enforced.</a:t>
            </a:r>
          </a:p>
          <a:p>
            <a:r>
              <a:rPr lang="en-US" dirty="0" smtClean="0"/>
              <a:t>Only support vectors decide class boundaries.</a:t>
            </a:r>
          </a:p>
          <a:p>
            <a:pPr lvl="1"/>
            <a:r>
              <a:rPr lang="en-US" dirty="0" smtClean="0"/>
              <a:t>Other samples do not influence the classifier.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57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13"/>
    </mc:Choice>
    <mc:Fallback>
      <p:transition spd="slow" advTm="12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WordArt 5"/>
          <p:cNvSpPr>
            <a:spLocks noChangeArrowheads="1" noChangeShapeType="1" noTextEdit="1"/>
          </p:cNvSpPr>
          <p:nvPr/>
        </p:nvSpPr>
        <p:spPr bwMode="auto">
          <a:xfrm>
            <a:off x="3562350" y="2552700"/>
            <a:ext cx="3143250" cy="17907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contourW="127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charset="0"/>
                <a:ea typeface="Impact" charset="0"/>
                <a:cs typeface="Impact" charset="0"/>
              </a:rPr>
              <a:t>Thank you!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8"/>
    </mc:Choice>
    <mc:Fallback>
      <p:transition spd="slow" advTm="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Vector Machine (SVM)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828800"/>
            <a:ext cx="8953500" cy="4487862"/>
          </a:xfrm>
        </p:spPr>
        <p:txBody>
          <a:bodyPr/>
          <a:lstStyle/>
          <a:p>
            <a:r>
              <a:rPr lang="en-US" sz="2800" dirty="0" smtClean="0"/>
              <a:t>A linear discriminant classifier.</a:t>
            </a:r>
          </a:p>
          <a:p>
            <a:r>
              <a:rPr lang="en-US" sz="2800" dirty="0" smtClean="0"/>
              <a:t>Uses </a:t>
            </a:r>
            <a:r>
              <a:rPr lang="en-US" sz="2800" dirty="0" smtClean="0"/>
              <a:t>Vladimir </a:t>
            </a:r>
            <a:r>
              <a:rPr lang="en-US" sz="2800" dirty="0" err="1" smtClean="0"/>
              <a:t>Vapnik’s</a:t>
            </a:r>
            <a:r>
              <a:rPr lang="en-US" sz="2800" dirty="0" smtClean="0"/>
              <a:t> </a:t>
            </a:r>
            <a:r>
              <a:rPr lang="en-US" sz="2800" dirty="0" smtClean="0"/>
              <a:t>principle:</a:t>
            </a:r>
          </a:p>
          <a:p>
            <a:pPr lvl="1"/>
            <a:r>
              <a:rPr lang="en-US" sz="2400" dirty="0"/>
              <a:t>to </a:t>
            </a:r>
            <a:r>
              <a:rPr lang="en-US" sz="2400" dirty="0" smtClean="0"/>
              <a:t>never solve </a:t>
            </a:r>
            <a:r>
              <a:rPr lang="en-US" sz="2400" dirty="0"/>
              <a:t>a more complex problem as a first step before the actual </a:t>
            </a:r>
            <a:r>
              <a:rPr lang="en-US" sz="2400" dirty="0" smtClean="0"/>
              <a:t>problem.</a:t>
            </a:r>
          </a:p>
          <a:p>
            <a:pPr lvl="2"/>
            <a:r>
              <a:rPr lang="en-US" sz="2000" dirty="0" smtClean="0"/>
              <a:t>Classification: Sufficient to compute class boundaries (where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000" dirty="0" smtClean="0"/>
              <a:t>(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000" dirty="0" smtClean="0"/>
              <a:t>)=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000" dirty="0" smtClean="0"/>
              <a:t>(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US" sz="2000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|</a:t>
            </a:r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000" dirty="0" smtClean="0"/>
              <a:t>)) without computing class distributions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/>
              <a:t>, etc.</a:t>
            </a:r>
          </a:p>
          <a:p>
            <a:pPr lvl="2"/>
            <a:r>
              <a:rPr lang="en-US" sz="2000" dirty="0" smtClean="0"/>
              <a:t>Outlier detection: Compute boundaries separating those x having low P(x).</a:t>
            </a:r>
          </a:p>
          <a:p>
            <a:r>
              <a:rPr lang="en-US" sz="2800" dirty="0" smtClean="0"/>
              <a:t>After training the weight vector can be written in terms  of training samples lying in class boundaries.</a:t>
            </a:r>
          </a:p>
          <a:p>
            <a:pPr lvl="1"/>
            <a:r>
              <a:rPr lang="en-US" sz="2400" dirty="0" smtClean="0"/>
              <a:t>Support vectors. </a:t>
            </a:r>
            <a:endParaRPr lang="en-US" sz="2400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6324600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Helvetica" charset="0"/>
              </a:rPr>
              <a:t>Vapnik</a:t>
            </a:r>
            <a:r>
              <a:rPr lang="en-US" sz="2000" dirty="0">
                <a:solidFill>
                  <a:srgbClr val="FF0000"/>
                </a:solidFill>
                <a:latin typeface="Helvetica" charset="0"/>
              </a:rPr>
              <a:t>, V. 1995. The Nature of Statistical </a:t>
            </a:r>
            <a:r>
              <a:rPr lang="en-US" sz="2000" dirty="0" smtClean="0">
                <a:solidFill>
                  <a:srgbClr val="FF0000"/>
                </a:solidFill>
                <a:latin typeface="Helvetica" charset="0"/>
              </a:rPr>
              <a:t>Learning </a:t>
            </a:r>
            <a:r>
              <a:rPr lang="en-US" sz="2000" dirty="0">
                <a:solidFill>
                  <a:srgbClr val="FF0000"/>
                </a:solidFill>
                <a:latin typeface="Helvetica" charset="0"/>
              </a:rPr>
              <a:t>Theory. New York: Springer</a:t>
            </a:r>
            <a:endParaRPr lang="en-US" sz="2000" dirty="0">
              <a:solidFill>
                <a:srgbClr val="FF0000"/>
              </a:solidFill>
              <a:effectLst/>
              <a:latin typeface="Helvetica" charset="0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4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874"/>
    </mc:Choice>
    <mc:Fallback>
      <p:transition spd="slow" advTm="34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class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305800" cy="4648200"/>
          </a:xfrm>
        </p:spPr>
        <p:txBody>
          <a:bodyPr/>
          <a:lstStyle/>
          <a:p>
            <a:r>
              <a:rPr lang="en-US" dirty="0" smtClean="0"/>
              <a:t>X={</a:t>
            </a:r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,r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},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=1,2,..N   </a:t>
            </a:r>
          </a:p>
          <a:p>
            <a:pPr lvl="1"/>
            <a:r>
              <a:rPr lang="en-US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 in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dirty="0" smtClean="0"/>
              <a:t>,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 in {+1, -1}.</a:t>
            </a:r>
          </a:p>
          <a:p>
            <a:r>
              <a:rPr lang="en-US" dirty="0" smtClean="0"/>
              <a:t>To compute 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 smtClean="0"/>
              <a:t> and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dirty="0" smtClean="0"/>
              <a:t> such that for all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</a:p>
          <a:p>
            <a:pPr lvl="1"/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/>
              <a:t>&gt; +1 if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=+1</a:t>
            </a:r>
          </a:p>
          <a:p>
            <a:pPr lvl="1"/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ea typeface="Times New Roman" charset="0"/>
                <a:cs typeface="Times New Roman" charset="0"/>
              </a:rPr>
              <a:t>&lt;</a:t>
            </a:r>
            <a:r>
              <a:rPr lang="en-US" dirty="0" smtClean="0"/>
              <a:t> -1 </a:t>
            </a:r>
            <a:r>
              <a:rPr lang="en-US" dirty="0"/>
              <a:t>if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/>
              <a:t>=-1</a:t>
            </a:r>
            <a:endParaRPr lang="en-US" dirty="0"/>
          </a:p>
          <a:p>
            <a:r>
              <a:rPr lang="en-US" dirty="0" smtClean="0"/>
              <a:t>Rewritten as:</a:t>
            </a:r>
          </a:p>
          <a:p>
            <a:pPr lvl="1"/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u="sng" dirty="0"/>
              <a:t>&gt;</a:t>
            </a:r>
            <a:r>
              <a:rPr lang="en-US" dirty="0"/>
              <a:t> </a:t>
            </a:r>
            <a:r>
              <a:rPr lang="en-US" dirty="0" smtClean="0"/>
              <a:t>+1 for all t</a:t>
            </a:r>
          </a:p>
          <a:p>
            <a:pPr lvl="2"/>
            <a:r>
              <a:rPr lang="en-US" dirty="0" smtClean="0"/>
              <a:t>Note: it is harder than </a:t>
            </a:r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u="sng" dirty="0"/>
              <a:t>&gt;</a:t>
            </a:r>
            <a:r>
              <a:rPr lang="en-US" dirty="0"/>
              <a:t> </a:t>
            </a:r>
            <a:r>
              <a:rPr lang="en-US" dirty="0" smtClean="0"/>
              <a:t>0</a:t>
            </a:r>
          </a:p>
          <a:p>
            <a:pPr lvl="2"/>
            <a:r>
              <a:rPr lang="en-US" dirty="0" smtClean="0"/>
              <a:t>A margin left between zones of two classes.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087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629"/>
    </mc:Choice>
    <mc:Fallback>
      <p:transition spd="slow" advTm="33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Margin between classes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79608" y="4827066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870001" y="3488012"/>
            <a:ext cx="2520551" cy="141605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057088" y="2895600"/>
            <a:ext cx="463588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3060501" y="3729038"/>
            <a:ext cx="2520551" cy="141605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 rot="19931562">
            <a:off x="655884" y="4711643"/>
            <a:ext cx="3153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dirty="0" smtClean="0"/>
              <a:t>=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1=0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rot="20015341">
            <a:off x="5339338" y="2962740"/>
            <a:ext cx="3211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dirty="0" smtClean="0"/>
              <a:t>=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1=0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634976" y="3040200"/>
            <a:ext cx="0" cy="19050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634976" y="4945200"/>
            <a:ext cx="1857375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riangle 8"/>
          <p:cNvSpPr/>
          <p:nvPr/>
        </p:nvSpPr>
        <p:spPr bwMode="auto">
          <a:xfrm>
            <a:off x="3749277" y="3071950"/>
            <a:ext cx="381000" cy="30480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riangle 9"/>
          <p:cNvSpPr/>
          <p:nvPr/>
        </p:nvSpPr>
        <p:spPr bwMode="auto">
          <a:xfrm>
            <a:off x="4625575" y="3224350"/>
            <a:ext cx="381000" cy="30480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Triangle 10"/>
          <p:cNvSpPr/>
          <p:nvPr/>
        </p:nvSpPr>
        <p:spPr bwMode="auto">
          <a:xfrm>
            <a:off x="4130277" y="3687900"/>
            <a:ext cx="381000" cy="304800"/>
          </a:xfrm>
          <a:prstGeom prst="triangl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718444" y="4248286"/>
            <a:ext cx="242886" cy="304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211240" y="4511016"/>
            <a:ext cx="242886" cy="3048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161936" y="3652555"/>
            <a:ext cx="117672" cy="219111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urved Connector 31"/>
          <p:cNvCxnSpPr/>
          <p:nvPr/>
        </p:nvCxnSpPr>
        <p:spPr bwMode="auto">
          <a:xfrm rot="5400000">
            <a:off x="5218546" y="3037054"/>
            <a:ext cx="866510" cy="583607"/>
          </a:xfrm>
          <a:prstGeom prst="curvedConnector3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5743196" y="237238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2/||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 smtClean="0"/>
              <a:t>||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326299" y="5393012"/>
            <a:ext cx="5906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maximize margin minimize ||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 smtClean="0"/>
              <a:t>||.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0053" y="6117445"/>
            <a:ext cx="9047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>
                <a:solidFill>
                  <a:srgbClr val="FF0000"/>
                </a:solidFill>
              </a:rPr>
              <a:t>To minimize ||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||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/2 subject to </a:t>
            </a:r>
            <a:r>
              <a:rPr lang="en-US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i="1" baseline="300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i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i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i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u="sng" dirty="0">
                <a:solidFill>
                  <a:srgbClr val="FF0000"/>
                </a:solidFill>
              </a:rPr>
              <a:t>&gt;</a:t>
            </a:r>
            <a:r>
              <a:rPr lang="en-US" dirty="0">
                <a:solidFill>
                  <a:srgbClr val="FF0000"/>
                </a:solidFill>
              </a:rPr>
              <a:t> +1 for all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621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962"/>
    </mc:Choice>
    <mc:Fallback>
      <p:transition spd="slow" advTm="41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/>
      <p:bldP spid="20" grpId="0"/>
      <p:bldP spid="40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8" y="2017712"/>
            <a:ext cx="7656512" cy="4840287"/>
          </a:xfrm>
        </p:spPr>
        <p:txBody>
          <a:bodyPr/>
          <a:lstStyle/>
          <a:p>
            <a:pPr marL="342900" lvl="1" indent="-342900">
              <a:buClr>
                <a:schemeClr val="folHlink"/>
              </a:buClr>
              <a:buSzPct val="60000"/>
            </a:pPr>
            <a:r>
              <a:rPr lang="en-US" dirty="0" smtClean="0"/>
              <a:t>Constrained optimization problem</a:t>
            </a:r>
          </a:p>
          <a:p>
            <a:pPr marL="742950" lvl="2" indent="-342900">
              <a:buSzPct val="60000"/>
            </a:pPr>
            <a:r>
              <a:rPr lang="en-US" dirty="0" smtClean="0"/>
              <a:t>To </a:t>
            </a:r>
            <a:r>
              <a:rPr lang="en-US" dirty="0"/>
              <a:t>minimize ||</a:t>
            </a:r>
            <a:r>
              <a:rPr lang="en-US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dirty="0"/>
              <a:t>||</a:t>
            </a:r>
            <a:r>
              <a:rPr lang="en-US" baseline="30000" dirty="0"/>
              <a:t>2</a:t>
            </a:r>
            <a:r>
              <a:rPr lang="en-US" dirty="0"/>
              <a:t>/2 </a:t>
            </a:r>
            <a:endParaRPr lang="en-US" dirty="0" smtClean="0"/>
          </a:p>
          <a:p>
            <a:pPr marL="1200150" lvl="3" indent="-342900">
              <a:buSzPct val="60000"/>
            </a:pPr>
            <a:r>
              <a:rPr lang="en-US" sz="2400" dirty="0" smtClean="0"/>
              <a:t>subject </a:t>
            </a:r>
            <a:r>
              <a:rPr lang="en-US" sz="2400" dirty="0"/>
              <a:t>to </a:t>
            </a:r>
            <a:r>
              <a:rPr lang="en-US" sz="24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400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b="1" i="1" dirty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400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sz="2400" i="1" baseline="-25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2400" u="sng" dirty="0"/>
              <a:t>&gt;</a:t>
            </a:r>
            <a:r>
              <a:rPr lang="en-US" sz="2400" dirty="0"/>
              <a:t> +1 for all </a:t>
            </a:r>
            <a:r>
              <a:rPr lang="en-US" sz="2400" dirty="0" smtClean="0"/>
              <a:t>t</a:t>
            </a:r>
          </a:p>
          <a:p>
            <a:pPr marL="0" indent="-400050"/>
            <a:r>
              <a:rPr lang="en-US" sz="2800" dirty="0" smtClean="0"/>
              <a:t>Unconstrained problem:</a:t>
            </a:r>
          </a:p>
          <a:p>
            <a:pPr marL="0" indent="-400050"/>
            <a:endParaRPr lang="en-US" sz="2800" dirty="0"/>
          </a:p>
          <a:p>
            <a:pPr marL="0" indent="-400050"/>
            <a:endParaRPr lang="en-US" sz="2800" dirty="0" smtClean="0"/>
          </a:p>
          <a:p>
            <a:pPr marL="0" indent="-400050"/>
            <a:endParaRPr lang="en-US" sz="2800" dirty="0"/>
          </a:p>
          <a:p>
            <a:pPr marL="0" indent="-400050"/>
            <a:endParaRPr lang="en-US" sz="2800" dirty="0"/>
          </a:p>
          <a:p>
            <a:pPr marL="400050" lvl="1" indent="-400050"/>
            <a:r>
              <a:rPr lang="en-US" sz="2400" dirty="0" smtClean="0"/>
              <a:t>To be minimized </a:t>
            </a:r>
            <a:r>
              <a:rPr lang="en-US" sz="2400" dirty="0" err="1" smtClean="0"/>
              <a:t>w.r.t</a:t>
            </a:r>
            <a:r>
              <a:rPr lang="en-US" sz="2400" dirty="0" smtClean="0"/>
              <a:t> </a:t>
            </a: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dirty="0" smtClean="0"/>
              <a:t> and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400" dirty="0" smtClean="0"/>
              <a:t> and maximized </a:t>
            </a:r>
            <a:r>
              <a:rPr lang="en-US" sz="2400" dirty="0" err="1" smtClean="0"/>
              <a:t>w.r.t</a:t>
            </a:r>
            <a:r>
              <a:rPr lang="en-US" sz="2400" dirty="0" smtClean="0"/>
              <a:t>. Lagrange multipliers.</a:t>
            </a:r>
            <a:endParaRPr lang="en-US" sz="2400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0" y="3886200"/>
                <a:ext cx="5598584" cy="1038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s-I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s-I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mr-IN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mr-IN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charset="0"/>
                                        </a:rPr>
                                        <m:t>𝒘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mr-IN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−1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886200"/>
                <a:ext cx="5598584" cy="1038426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4932885"/>
                <a:ext cx="5990358" cy="10384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s-I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s-I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mr-IN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4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is-IS" sz="24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is-I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is-I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932885"/>
                <a:ext cx="5990358" cy="1038426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525444" y="3718364"/>
            <a:ext cx="293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Lagrange multipliers</a:t>
            </a:r>
            <a:endParaRPr lang="en-US" sz="2400" dirty="0"/>
          </a:p>
        </p:txBody>
      </p:sp>
      <p:cxnSp>
        <p:nvCxnSpPr>
          <p:cNvPr id="8" name="Curved Connector 7"/>
          <p:cNvCxnSpPr/>
          <p:nvPr/>
        </p:nvCxnSpPr>
        <p:spPr bwMode="auto">
          <a:xfrm rot="10800000" flipV="1">
            <a:off x="4191000" y="3940558"/>
            <a:ext cx="1371278" cy="386545"/>
          </a:xfrm>
          <a:prstGeom prst="curvedConnector3">
            <a:avLst>
              <a:gd name="adj1" fmla="val 10730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90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286"/>
    </mc:Choice>
    <mc:Fallback>
      <p:transition spd="slow" advTm="15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Convex quadratic optimization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17713"/>
            <a:ext cx="7656512" cy="4840287"/>
          </a:xfrm>
        </p:spPr>
        <p:txBody>
          <a:bodyPr/>
          <a:lstStyle/>
          <a:p>
            <a:pPr marL="0" indent="-400050"/>
            <a:r>
              <a:rPr lang="en-US" sz="2800" dirty="0" smtClean="0"/>
              <a:t>Unconstrained problem:</a:t>
            </a:r>
          </a:p>
          <a:p>
            <a:pPr marL="0" indent="-400050"/>
            <a:endParaRPr lang="en-US" sz="2800" dirty="0"/>
          </a:p>
          <a:p>
            <a:pPr marL="0" indent="-400050"/>
            <a:endParaRPr lang="en-US" sz="2800" dirty="0"/>
          </a:p>
          <a:p>
            <a:pPr marL="800100" lvl="2" indent="-400050"/>
            <a:r>
              <a:rPr lang="en-US" dirty="0"/>
              <a:t>Convex </a:t>
            </a:r>
            <a:r>
              <a:rPr lang="en-US" dirty="0" smtClean="0"/>
              <a:t>objective function </a:t>
            </a:r>
            <a:r>
              <a:rPr lang="en-US" dirty="0"/>
              <a:t>and linear </a:t>
            </a:r>
            <a:r>
              <a:rPr lang="en-US" dirty="0" smtClean="0"/>
              <a:t>constraints.</a:t>
            </a:r>
          </a:p>
          <a:p>
            <a:pPr marL="0" indent="-400050"/>
            <a:r>
              <a:rPr lang="en-US" dirty="0" smtClean="0"/>
              <a:t>Dual problem</a:t>
            </a:r>
            <a:endParaRPr lang="en-US" sz="3200" dirty="0"/>
          </a:p>
          <a:p>
            <a:pPr marL="400050" lvl="1" indent="-400050"/>
            <a:r>
              <a:rPr lang="en-US" sz="2400" dirty="0" smtClean="0"/>
              <a:t>To be maximized </a:t>
            </a:r>
            <a:r>
              <a:rPr lang="en-US" sz="2400" dirty="0" err="1" smtClean="0"/>
              <a:t>w.r.t</a:t>
            </a:r>
            <a:r>
              <a:rPr lang="en-US" sz="2400" dirty="0" smtClean="0"/>
              <a:t>. Lagrange multipliers (&gt;0) subject to that gradients </a:t>
            </a:r>
            <a:r>
              <a:rPr lang="en-US" sz="2400" dirty="0" err="1" smtClean="0"/>
              <a:t>w.r.t</a:t>
            </a:r>
            <a:r>
              <a:rPr lang="en-US" sz="2400" dirty="0" smtClean="0"/>
              <a:t> </a:t>
            </a: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dirty="0" smtClean="0"/>
              <a:t> and 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400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/>
              <a:t>should be 0.</a:t>
            </a:r>
            <a:endParaRPr lang="en-US" sz="2400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47800" y="2791035"/>
                <a:ext cx="4997329" cy="865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s-I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s-I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mr-IN" sz="20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0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is-IS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is-I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791035"/>
                <a:ext cx="4997329" cy="865493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908364" y="2377988"/>
            <a:ext cx="293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Lagrange multipliers</a:t>
            </a:r>
            <a:endParaRPr lang="en-US" sz="2400" dirty="0"/>
          </a:p>
        </p:txBody>
      </p:sp>
      <p:cxnSp>
        <p:nvCxnSpPr>
          <p:cNvPr id="8" name="Curved Connector 7"/>
          <p:cNvCxnSpPr/>
          <p:nvPr/>
        </p:nvCxnSpPr>
        <p:spPr bwMode="auto">
          <a:xfrm rot="5400000">
            <a:off x="3537418" y="2704510"/>
            <a:ext cx="547806" cy="270286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38800" y="5638799"/>
                <a:ext cx="2979534" cy="610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=0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5638799"/>
                <a:ext cx="2979534" cy="61055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r="-4908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58114" y="5495299"/>
                <a:ext cx="3760773" cy="897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4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mr-I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𝒘</m:t>
                          </m:r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=0 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en-US" sz="24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𝒘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114" y="5495299"/>
                <a:ext cx="3760773" cy="897553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98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15"/>
    </mc:Choice>
    <mc:Fallback>
      <p:transition spd="slow" advTm="10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optimization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8" y="2017713"/>
            <a:ext cx="7772400" cy="1944687"/>
          </a:xfrm>
        </p:spPr>
        <p:txBody>
          <a:bodyPr/>
          <a:lstStyle/>
          <a:p>
            <a:r>
              <a:rPr lang="en-US" sz="2800" dirty="0" smtClean="0"/>
              <a:t>Primary problem:</a:t>
            </a:r>
          </a:p>
          <a:p>
            <a:endParaRPr lang="en-US" dirty="0" smtClean="0"/>
          </a:p>
          <a:p>
            <a:r>
              <a:rPr lang="en-US" sz="2400" dirty="0" smtClean="0"/>
              <a:t>Dual problem derived by applying  following conditions in the primary objective function.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43200" y="2330464"/>
                <a:ext cx="4997329" cy="8654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is-IS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is-I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is-I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mr-IN" sz="20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d>
                            <m:dPr>
                              <m:ctrlPr>
                                <a:rPr lang="mr-IN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mr-IN" sz="20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charset="0"/>
                                    </a:rPr>
                                    <m:t>𝒘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is-IS" sz="20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is-IS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is-IS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2330464"/>
                <a:ext cx="4997329" cy="865493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0200" y="4075113"/>
                <a:ext cx="3136500" cy="748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𝒘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=0 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𝒘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075113"/>
                <a:ext cx="3136500" cy="748090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86400" y="4103688"/>
                <a:ext cx="2979534" cy="610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=0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4103688"/>
                <a:ext cx="2979534" cy="610552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r="-4908" b="-7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20788" y="5105400"/>
                <a:ext cx="6832640" cy="896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charset="0"/>
                            </a:rPr>
                            <m:t>𝒘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 smtClean="0">
                          <a:latin typeface="Cambria Math" charset="0"/>
                        </a:rPr>
                        <m:t>𝒘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charset="0"/>
                            </a:rPr>
                            <m:t>𝒘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788" y="5105400"/>
                <a:ext cx="6832640" cy="896143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 bwMode="auto">
          <a:xfrm rot="5400000">
            <a:off x="4093131" y="4343116"/>
            <a:ext cx="576735" cy="12954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1105" y="4473766"/>
            <a:ext cx="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endParaRPr lang="en-US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4162" y="4543732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 bwMode="auto">
          <a:xfrm>
            <a:off x="6204066" y="5014298"/>
            <a:ext cx="260424" cy="162046"/>
          </a:xfrm>
          <a:prstGeom prst="up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20638" y="5974112"/>
                <a:ext cx="3110467" cy="896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charset="0"/>
                            </a:rPr>
                            <m:t>𝒘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1" i="1" smtClean="0">
                          <a:latin typeface="Cambria Math" charset="0"/>
                        </a:rPr>
                        <m:t>𝒘</m:t>
                      </m:r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638" y="5974112"/>
                <a:ext cx="3110467" cy="896143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own Arrow 13"/>
          <p:cNvSpPr/>
          <p:nvPr/>
        </p:nvSpPr>
        <p:spPr bwMode="auto">
          <a:xfrm>
            <a:off x="1447800" y="5737034"/>
            <a:ext cx="381000" cy="402952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15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43"/>
    </mc:Choice>
    <mc:Fallback>
      <p:transition spd="slow" advTm="138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optimization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8" y="2017713"/>
            <a:ext cx="7772400" cy="1944687"/>
          </a:xfrm>
        </p:spPr>
        <p:txBody>
          <a:bodyPr/>
          <a:lstStyle/>
          <a:p>
            <a:r>
              <a:rPr lang="en-US" sz="2800" dirty="0" smtClean="0"/>
              <a:t>Dual problem: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Expand </a:t>
            </a:r>
            <a:r>
              <a:rPr lang="en-US" sz="2800" b="1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800" dirty="0" smtClean="0"/>
              <a:t> from the condition.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To maximize </a:t>
            </a:r>
            <a:r>
              <a:rPr lang="en-US" sz="2800" i="1" dirty="0" err="1" smtClean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800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800" dirty="0" smtClean="0"/>
              <a:t> </a:t>
            </a:r>
            <a:r>
              <a:rPr lang="en-US" sz="2800" dirty="0" err="1" smtClean="0"/>
              <a:t>w.r.t</a:t>
            </a:r>
            <a:r>
              <a:rPr lang="en-US" sz="2800" dirty="0" smtClean="0"/>
              <a:t>.</a:t>
            </a:r>
          </a:p>
          <a:p>
            <a:r>
              <a:rPr lang="en-US" sz="2400" dirty="0" smtClean="0"/>
              <a:t>Apply quadratic optimization technique: </a:t>
            </a:r>
          </a:p>
          <a:p>
            <a:pPr lvl="1"/>
            <a:r>
              <a:rPr lang="en-US" sz="2000" dirty="0" smtClean="0"/>
              <a:t>O(N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) time and O(N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space  complexity.</a:t>
            </a:r>
          </a:p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86400" y="1901826"/>
                <a:ext cx="3136500" cy="748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𝒘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=0 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𝒘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901826"/>
                <a:ext cx="3136500" cy="748090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86400" y="2649916"/>
                <a:ext cx="2979534" cy="610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=0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649916"/>
                <a:ext cx="2979534" cy="61055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r="-4908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65739" y="2843800"/>
                <a:ext cx="3631507" cy="1045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charset="0"/>
                            </a:rPr>
                            <m:t>𝒘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b="1" i="1" smtClean="0">
                          <a:latin typeface="Cambria Math" charset="0"/>
                        </a:rPr>
                        <m:t>𝒘</m:t>
                      </m:r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739" y="2843800"/>
                <a:ext cx="3631507" cy="1045543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486400" y="3366572"/>
                <a:ext cx="9857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3366572"/>
                <a:ext cx="985718" cy="369332"/>
              </a:xfrm>
              <a:prstGeom prst="rect">
                <a:avLst/>
              </a:prstGeom>
              <a:blipFill rotWithShape="0">
                <a:blip r:embed="rId8" cstate="print"/>
                <a:stretch>
                  <a:fillRect l="-2469" r="-493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75393" y="4594603"/>
                <a:ext cx="6791153" cy="1053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mr-IN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mr-IN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mr-IN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mr-IN" b="0" i="1" smtClean="0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smtClean="0">
                                              <a:latin typeface="Cambria Math" charset="0"/>
                                            </a:rPr>
                                            <m:t>𝒙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93" y="4594603"/>
                <a:ext cx="6791153" cy="1053045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068888" y="5638800"/>
                <a:ext cx="6669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888" y="5638800"/>
                <a:ext cx="666914" cy="523220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7045125" y="5746521"/>
            <a:ext cx="209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Most of them will be 0.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5735802" y="5943600"/>
            <a:ext cx="1274598" cy="762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53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40"/>
    </mc:Choice>
    <mc:Fallback>
      <p:transition spd="slow" advTm="12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2057400"/>
            <a:ext cx="8639175" cy="4800600"/>
          </a:xfrm>
        </p:spPr>
        <p:txBody>
          <a:bodyPr/>
          <a:lstStyle/>
          <a:p>
            <a:r>
              <a:rPr lang="en-US" sz="2800" dirty="0" smtClean="0"/>
              <a:t>Dual problem: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Apply quadratic optimization technique: </a:t>
            </a:r>
          </a:p>
          <a:p>
            <a:pPr lvl="1"/>
            <a:r>
              <a:rPr lang="en-US" sz="2000" dirty="0" smtClean="0"/>
              <a:t>O(N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) time and O(N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space  complexity.</a:t>
            </a:r>
          </a:p>
          <a:p>
            <a:r>
              <a:rPr lang="en-US" sz="2400" dirty="0" smtClean="0"/>
              <a:t>Most of        will be zero.</a:t>
            </a:r>
          </a:p>
          <a:p>
            <a:r>
              <a:rPr lang="en-US" sz="2400" dirty="0" smtClean="0"/>
              <a:t>Samples with positive (non-zero)        are support vectors.</a:t>
            </a:r>
          </a:p>
          <a:p>
            <a:pPr lvl="1"/>
            <a:r>
              <a:rPr lang="en-US" sz="2000" dirty="0" smtClean="0"/>
              <a:t>Provide </a:t>
            </a:r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w </a:t>
            </a:r>
            <a:r>
              <a:rPr lang="en-US" sz="2000" dirty="0" smtClean="0">
                <a:ea typeface="Times New Roman" charset="0"/>
                <a:cs typeface="Times New Roman" charset="0"/>
              </a:rPr>
              <a:t>as a linear combination (Condition 1).</a:t>
            </a:r>
          </a:p>
          <a:p>
            <a:pPr lvl="1"/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000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ea typeface="Times New Roman" charset="0"/>
                <a:cs typeface="Times New Roman" charset="0"/>
              </a:rPr>
              <a:t>is obtained from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any</a:t>
            </a:r>
            <a:r>
              <a:rPr lang="en-US" sz="2000" dirty="0" smtClean="0">
                <a:ea typeface="Times New Roman" charset="0"/>
                <a:cs typeface="Times New Roman" charset="0"/>
              </a:rPr>
              <a:t> of the support vector which lies in the boundary.</a:t>
            </a:r>
          </a:p>
          <a:p>
            <a:pPr lvl="1"/>
            <a:r>
              <a:rPr lang="en-US" sz="20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000" i="1" baseline="30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000" b="1" i="1" dirty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000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b="1" i="1" dirty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000" i="1" baseline="30000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+w</a:t>
            </a:r>
            <a:r>
              <a:rPr lang="en-US" sz="2000" i="1" baseline="-25000" dirty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en-US" sz="2000" dirty="0" smtClean="0"/>
              <a:t>= </a:t>
            </a:r>
            <a:r>
              <a:rPr lang="en-US" sz="2000" dirty="0"/>
              <a:t>+</a:t>
            </a:r>
            <a:r>
              <a:rPr lang="en-US" sz="2000" dirty="0" smtClean="0"/>
              <a:t>1 </a:t>
            </a:r>
            <a:r>
              <a:rPr lang="en-US" sz="2000" dirty="0" smtClean="0">
                <a:sym typeface="Wingdings"/>
              </a:rPr>
              <a:t> 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w</a:t>
            </a:r>
            <a:r>
              <a:rPr lang="en-US" sz="2000" i="1" baseline="-25000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0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=</a:t>
            </a:r>
            <a:r>
              <a:rPr lang="en-US" sz="2000" i="1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r</a:t>
            </a:r>
            <a:r>
              <a:rPr lang="en-US" sz="2000" i="1" baseline="30000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</a:t>
            </a:r>
            <a:r>
              <a:rPr lang="en-US" sz="2000" dirty="0" err="1" smtClean="0">
                <a:sym typeface="Wingdings"/>
              </a:rPr>
              <a:t>-</a:t>
            </a:r>
            <a:r>
              <a:rPr lang="en-US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w</a:t>
            </a:r>
            <a:r>
              <a:rPr lang="en-US" sz="2000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b="1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000" i="1" baseline="30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ea typeface="Times New Roman" charset="0"/>
                <a:cs typeface="Times New Roman" charset="0"/>
              </a:rPr>
              <a:t>(For numerical stability take </a:t>
            </a:r>
            <a:r>
              <a:rPr lang="en-US" sz="2000" b="1" dirty="0" smtClean="0">
                <a:ea typeface="Times New Roman" charset="0"/>
                <a:cs typeface="Times New Roman" charset="0"/>
              </a:rPr>
              <a:t>avg.</a:t>
            </a:r>
            <a:r>
              <a:rPr lang="en-US" sz="2000" dirty="0" smtClean="0">
                <a:ea typeface="Times New Roman" charset="0"/>
                <a:cs typeface="Times New Roman" charset="0"/>
              </a:rPr>
              <a:t>).</a:t>
            </a:r>
          </a:p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86400" y="1901826"/>
                <a:ext cx="3136500" cy="748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mr-IN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0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𝒘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=0 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en-US" sz="20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𝒘</m:t>
                      </m:r>
                      <m:r>
                        <a:rPr lang="en-US" sz="20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901826"/>
                <a:ext cx="3136500" cy="748090"/>
              </a:xfrm>
              <a:prstGeom prst="rect">
                <a:avLst/>
              </a:prstGeom>
              <a:blipFill rotWithShape="0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86400" y="2649916"/>
                <a:ext cx="2979534" cy="610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4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mr-IN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=0 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=0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649916"/>
                <a:ext cx="2979534" cy="61055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 r="-4908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486400" y="3366572"/>
                <a:ext cx="9857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3366572"/>
                <a:ext cx="985718" cy="369332"/>
              </a:xfrm>
              <a:prstGeom prst="rect">
                <a:avLst/>
              </a:prstGeom>
              <a:blipFill rotWithShape="0">
                <a:blip r:embed="rId7" cstate="print"/>
                <a:stretch>
                  <a:fillRect l="-2469" r="-493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18356" y="2645769"/>
                <a:ext cx="4696606" cy="7469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mr-IN" sz="20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mr-IN" sz="20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mr-IN" sz="2000" b="0" i="1" smtClean="0">
                                              <a:latin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1" i="1" smtClean="0">
                                              <a:latin typeface="Cambria Math" charset="0"/>
                                            </a:rPr>
                                            <m:t>𝒙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mr-IN" sz="20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latin typeface="Cambria Math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𝑠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b="0" i="1" smtClean="0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56" y="2645769"/>
                <a:ext cx="4696606" cy="746936"/>
              </a:xfrm>
              <a:prstGeom prst="rect">
                <a:avLst/>
              </a:prstGeom>
              <a:blipFill rotWithShape="0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752731" y="4433887"/>
                <a:ext cx="6669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731" y="4433887"/>
                <a:ext cx="666914" cy="523220"/>
              </a:xfrm>
              <a:prstGeom prst="rect">
                <a:avLst/>
              </a:prstGeom>
              <a:blipFill rotWithShape="0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181624" y="4863742"/>
                <a:ext cx="6669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24" y="4863742"/>
                <a:ext cx="666914" cy="523220"/>
              </a:xfrm>
              <a:prstGeom prst="rect">
                <a:avLst/>
              </a:prstGeom>
              <a:blipFill rotWithShape="0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18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55"/>
    </mc:Choice>
    <mc:Fallback>
      <p:transition spd="slow" advTm="11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65|20.1|14.3|88.7|50.7|21.4|4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8|34.9|109.2|14.1|72.1|4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|40.8|40.9|23.9|88.1|1.8|42.7|3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9|6.2|30|10.8|32.5|21.3|2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9|2.6|14.7|13.3|4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3|2.8|10.9|64.6|7.6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.1|33.9|1.6|9.9|7.2|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4|54.7|1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23.6|4.6|5.8"/>
</p:tagLst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13531</TotalTime>
  <Words>1169</Words>
  <Application>Microsoft Macintosh PowerPoint</Application>
  <PresentationFormat>On-screen Show (4:3)</PresentationFormat>
  <Paragraphs>106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Calibri</vt:lpstr>
      <vt:lpstr>Cambria Math</vt:lpstr>
      <vt:lpstr>Helvetica</vt:lpstr>
      <vt:lpstr>Impact</vt:lpstr>
      <vt:lpstr>Tahoma</vt:lpstr>
      <vt:lpstr>Times New Roman</vt:lpstr>
      <vt:lpstr>Wingdings</vt:lpstr>
      <vt:lpstr>Blends</vt:lpstr>
      <vt:lpstr>Support Vector Machine-Part I</vt:lpstr>
      <vt:lpstr>Support Vector Machine (SVM)</vt:lpstr>
      <vt:lpstr>Two class problem</vt:lpstr>
      <vt:lpstr>Margin between classes</vt:lpstr>
      <vt:lpstr>Optimization problem</vt:lpstr>
      <vt:lpstr>Convex quadratic optimization problem</vt:lpstr>
      <vt:lpstr>Dual optimization problem</vt:lpstr>
      <vt:lpstr>Dual optimization problem</vt:lpstr>
      <vt:lpstr>Solution</vt:lpstr>
      <vt:lpstr>SVM- Testing</vt:lpstr>
      <vt:lpstr>PowerPoint Presentation</vt:lpstr>
    </vt:vector>
  </TitlesOfParts>
  <Company>CSE, IIT-Kharagpur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Anunay Nayak</dc:creator>
  <cp:lastModifiedBy>Microsoft Office User</cp:lastModifiedBy>
  <cp:revision>561</cp:revision>
  <cp:lastPrinted>2020-03-17T09:58:59Z</cp:lastPrinted>
  <dcterms:created xsi:type="dcterms:W3CDTF">2001-09-21T04:55:08Z</dcterms:created>
  <dcterms:modified xsi:type="dcterms:W3CDTF">2020-03-17T12:18:09Z</dcterms:modified>
</cp:coreProperties>
</file>