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8" r:id="rId3"/>
    <p:sldId id="342" r:id="rId4"/>
    <p:sldId id="343" r:id="rId5"/>
    <p:sldId id="344" r:id="rId6"/>
    <p:sldId id="346" r:id="rId7"/>
    <p:sldId id="347" r:id="rId8"/>
    <p:sldId id="348" r:id="rId9"/>
    <p:sldId id="349" r:id="rId10"/>
    <p:sldId id="289" r:id="rId11"/>
    <p:sldId id="350" r:id="rId12"/>
    <p:sldId id="321" r:id="rId13"/>
    <p:sldId id="362" r:id="rId14"/>
    <p:sldId id="368" r:id="rId15"/>
    <p:sldId id="299" r:id="rId16"/>
    <p:sldId id="291" r:id="rId17"/>
    <p:sldId id="391" r:id="rId18"/>
    <p:sldId id="358" r:id="rId19"/>
    <p:sldId id="300" r:id="rId20"/>
    <p:sldId id="301" r:id="rId21"/>
    <p:sldId id="303" r:id="rId22"/>
    <p:sldId id="322" r:id="rId23"/>
    <p:sldId id="310" r:id="rId24"/>
    <p:sldId id="294" r:id="rId25"/>
    <p:sldId id="317" r:id="rId26"/>
    <p:sldId id="319" r:id="rId27"/>
    <p:sldId id="363" r:id="rId28"/>
    <p:sldId id="359" r:id="rId29"/>
    <p:sldId id="360" r:id="rId30"/>
    <p:sldId id="369" r:id="rId31"/>
    <p:sldId id="370" r:id="rId32"/>
    <p:sldId id="367" r:id="rId33"/>
    <p:sldId id="366" r:id="rId34"/>
    <p:sldId id="392" r:id="rId35"/>
    <p:sldId id="375" r:id="rId36"/>
    <p:sldId id="382" r:id="rId37"/>
    <p:sldId id="383" r:id="rId38"/>
    <p:sldId id="380" r:id="rId39"/>
    <p:sldId id="381" r:id="rId40"/>
    <p:sldId id="384" r:id="rId41"/>
    <p:sldId id="385" r:id="rId42"/>
    <p:sldId id="386" r:id="rId43"/>
    <p:sldId id="387" r:id="rId44"/>
    <p:sldId id="388" r:id="rId45"/>
    <p:sldId id="320" r:id="rId46"/>
    <p:sldId id="372" r:id="rId47"/>
    <p:sldId id="26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75" autoAdjust="0"/>
    <p:restoredTop sz="94434" autoAdjust="0"/>
  </p:normalViewPr>
  <p:slideViewPr>
    <p:cSldViewPr snapToGrid="0">
      <p:cViewPr varScale="1">
        <p:scale>
          <a:sx n="31" d="100"/>
          <a:sy n="31" d="100"/>
        </p:scale>
        <p:origin x="224" y="1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45023-EFF2-7042-8BF7-08EEA3BC56E5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45E2-887A-F043-A9D2-874C3D744F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4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3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e1c5eab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e1c5eab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57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e1b7b8822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e1b7b8822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2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5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105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5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0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7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0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6809E-05AF-484D-99DC-4E8AE0F81E4A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4036-B9B2-4E71-BE80-2BBF30EF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github.com/jmGithub2021/iMediXcar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g"/><Relationship Id="rId1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8784" y="528321"/>
            <a:ext cx="8620797" cy="5958536"/>
          </a:xfrm>
        </p:spPr>
        <p:txBody>
          <a:bodyPr>
            <a:normAutofit fontScale="90000"/>
          </a:bodyPr>
          <a:lstStyle/>
          <a:p>
            <a:r>
              <a:rPr lang="en-US" altLang="en-US" sz="72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72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72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53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53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>ural healthcare and telemedicine</a:t>
            </a:r>
            <a:br>
              <a:rPr lang="en-US" altLang="en-US" sz="53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31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31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b="1" dirty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b="1" dirty="0" smtClean="0">
                <a:solidFill>
                  <a:srgbClr val="0000FF"/>
                </a:solidFill>
                <a:latin typeface="Bodoni MT Black" panose="02070A03080606020203" pitchFamily="18" charset="0"/>
                <a:cs typeface="Times New Roman" panose="02020603050405020304" pitchFamily="18" charset="0"/>
              </a:rPr>
            </a:b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r>
              <a:rPr lang="en-US" altLang="en-US" sz="4000" dirty="0" err="1" smtClean="0"/>
              <a:t>Jayanta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Mukhopadhyay</a:t>
            </a:r>
            <a:r>
              <a:rPr lang="en-US" altLang="en-US" sz="4000" dirty="0" smtClean="0"/>
              <a:t>,</a:t>
            </a:r>
            <a:br>
              <a:rPr lang="en-US" altLang="en-US" sz="4000" dirty="0" smtClean="0"/>
            </a:br>
            <a:r>
              <a:rPr lang="en-US" altLang="en-US" sz="4000" dirty="0" smtClean="0"/>
              <a:t>Professor,</a:t>
            </a:r>
            <a:br>
              <a:rPr lang="en-US" altLang="en-US" sz="4000" dirty="0" smtClean="0"/>
            </a:br>
            <a:r>
              <a:rPr lang="en-US" altLang="en-US" sz="4000" i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Dept. of Computer Science &amp; Engineering.</a:t>
            </a:r>
            <a:br>
              <a:rPr lang="en-US" altLang="en-US" sz="4000" i="1" dirty="0" smtClean="0">
                <a:solidFill>
                  <a:srgbClr val="003366"/>
                </a:solidFill>
                <a:latin typeface="Calibri" panose="020F0502020204030204" pitchFamily="34" charset="0"/>
              </a:rPr>
            </a:br>
            <a:r>
              <a:rPr lang="en-US" altLang="en-US" sz="4000" i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Indian Institute of Technology,  Kharagpur.</a:t>
            </a:r>
            <a:br>
              <a:rPr lang="en-US" altLang="en-US" sz="4000" i="1" dirty="0" smtClean="0">
                <a:solidFill>
                  <a:srgbClr val="003366"/>
                </a:solidFill>
                <a:latin typeface="Calibri" panose="020F0502020204030204" pitchFamily="34" charset="0"/>
              </a:rPr>
            </a:br>
            <a:r>
              <a:rPr lang="en-US" altLang="en-US" sz="4000" i="1" dirty="0" err="1" smtClean="0">
                <a:solidFill>
                  <a:srgbClr val="003366"/>
                </a:solidFill>
                <a:latin typeface="Calibri" panose="020F0502020204030204" pitchFamily="34" charset="0"/>
              </a:rPr>
              <a:t>jay@cse.iitkgp.ac.in</a:t>
            </a:r>
            <a:endParaRPr lang="en-US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44160" y="7152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382378"/>
            <a:ext cx="10515600" cy="928837"/>
          </a:xfrm>
        </p:spPr>
        <p:txBody>
          <a:bodyPr>
            <a:normAutofit/>
          </a:bodyPr>
          <a:lstStyle/>
          <a:p>
            <a:r>
              <a:rPr lang="en-US" dirty="0" smtClean="0"/>
              <a:t>Rural </a:t>
            </a:r>
            <a:r>
              <a:rPr lang="en-US"/>
              <a:t>Health </a:t>
            </a:r>
            <a:r>
              <a:rPr lang="en-US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833" y="5129159"/>
            <a:ext cx="3102217" cy="1671735"/>
          </a:xfrm>
        </p:spPr>
        <p:txBody>
          <a:bodyPr>
            <a:normAutofit/>
          </a:bodyPr>
          <a:lstStyle/>
          <a:p>
            <a:r>
              <a:rPr lang="en-US" dirty="0" smtClean="0"/>
              <a:t>1,46,036 </a:t>
            </a:r>
            <a:r>
              <a:rPr lang="en-US" dirty="0"/>
              <a:t>SCs,</a:t>
            </a:r>
          </a:p>
          <a:p>
            <a:r>
              <a:rPr lang="en-US" dirty="0"/>
              <a:t>23,458 </a:t>
            </a:r>
            <a:r>
              <a:rPr lang="en-US" dirty="0" smtClean="0"/>
              <a:t>PHCs,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4,276 </a:t>
            </a:r>
            <a:r>
              <a:rPr lang="en-US" dirty="0"/>
              <a:t>CHCs.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466" y="2252456"/>
            <a:ext cx="10738334" cy="2619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466" y="1509909"/>
            <a:ext cx="1120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Norms of Population Coverage Under the Public Health Institutions in India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94208" y="4971953"/>
            <a:ext cx="4535730" cy="19861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Shortfall of </a:t>
            </a:r>
          </a:p>
          <a:p>
            <a:r>
              <a:rPr lang="en-US" dirty="0" smtClean="0"/>
              <a:t>20,486 SCs, </a:t>
            </a:r>
          </a:p>
          <a:p>
            <a:r>
              <a:rPr lang="en-US" dirty="0" smtClean="0"/>
              <a:t>4,477 PHCs and </a:t>
            </a:r>
          </a:p>
          <a:p>
            <a:r>
              <a:rPr lang="en-US" dirty="0" smtClean="0"/>
              <a:t>2,337 CHCs.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ealthcare Delivery System"/>
          <p:cNvSpPr txBox="1">
            <a:spLocks noGrp="1"/>
          </p:cNvSpPr>
          <p:nvPr>
            <p:ph type="title"/>
          </p:nvPr>
        </p:nvSpPr>
        <p:spPr>
          <a:xfrm>
            <a:off x="538162" y="250826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rPr dirty="0"/>
              <a:t>Healthcare Delivery System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1168" y="6509742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167" name="Image" descr="Image"/>
          <p:cNvPicPr>
            <a:picLocks/>
          </p:cNvPicPr>
          <p:nvPr/>
        </p:nvPicPr>
        <p:blipFill>
          <a:blip r:embed="rId2" cstate="print">
            <a:extLst/>
          </a:blip>
          <a:srcRect t="16734"/>
          <a:stretch>
            <a:fillRect/>
          </a:stretch>
        </p:blipFill>
        <p:spPr>
          <a:xfrm>
            <a:off x="695091" y="1019768"/>
            <a:ext cx="10777772" cy="57757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8124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convergence and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51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Technological revolution </a:t>
            </a:r>
          </a:p>
          <a:p>
            <a:r>
              <a:rPr lang="en-US" sz="3600" dirty="0" smtClean="0"/>
              <a:t>Mass adoption </a:t>
            </a:r>
          </a:p>
          <a:p>
            <a:r>
              <a:rPr lang="en-US" sz="3600" dirty="0" smtClean="0"/>
              <a:t>Revolution in social interaction</a:t>
            </a:r>
          </a:p>
          <a:p>
            <a:r>
              <a:rPr lang="en-US" sz="3600" dirty="0" smtClean="0"/>
              <a:t>Information deluge</a:t>
            </a:r>
          </a:p>
          <a:p>
            <a:r>
              <a:rPr lang="en-US" sz="3600" dirty="0" smtClean="0"/>
              <a:t>Yet to see full scale adoption in healthcare delivery!</a:t>
            </a:r>
          </a:p>
          <a:p>
            <a:pPr lvl="1"/>
            <a:r>
              <a:rPr lang="en-US" sz="3200" dirty="0" smtClean="0"/>
              <a:t>Why?</a:t>
            </a:r>
          </a:p>
          <a:p>
            <a:pPr lvl="1"/>
            <a:r>
              <a:rPr lang="en-US" sz="3200" dirty="0" smtClean="0"/>
              <a:t>Our experience in telemedicine and other related projects in Govt. hospitals of West Bengal and Tripura.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54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41766" y="1606298"/>
            <a:ext cx="8569046" cy="5113693"/>
          </a:xfrm>
        </p:spPr>
        <p:txBody>
          <a:bodyPr>
            <a:normAutofit/>
          </a:bodyPr>
          <a:lstStyle/>
          <a:p>
            <a:r>
              <a:rPr lang="en-US" dirty="0" smtClean="0"/>
              <a:t>Remote consultation using ICT.</a:t>
            </a:r>
          </a:p>
          <a:p>
            <a:pPr lvl="1"/>
            <a:r>
              <a:rPr lang="en-US" dirty="0" smtClean="0"/>
              <a:t>Doctor to doctor.</a:t>
            </a:r>
          </a:p>
          <a:p>
            <a:pPr lvl="2"/>
            <a:r>
              <a:rPr lang="en-US" dirty="0" smtClean="0"/>
              <a:t>In presence or w/o presence of a patient.</a:t>
            </a:r>
          </a:p>
          <a:p>
            <a:pPr lvl="1"/>
            <a:r>
              <a:rPr lang="en-US" dirty="0" smtClean="0"/>
              <a:t>Doctor to patient</a:t>
            </a:r>
          </a:p>
          <a:p>
            <a:pPr lvl="1"/>
            <a:r>
              <a:rPr lang="en-US" dirty="0" smtClean="0"/>
              <a:t>Simple exchange of information</a:t>
            </a:r>
          </a:p>
          <a:p>
            <a:pPr lvl="2"/>
            <a:r>
              <a:rPr lang="en-US" dirty="0" smtClean="0"/>
              <a:t>Patient’s data and medical advice.</a:t>
            </a:r>
          </a:p>
          <a:p>
            <a:pPr lvl="2"/>
            <a:r>
              <a:rPr lang="en-US" dirty="0" smtClean="0"/>
              <a:t>Online communication not required.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telemedicine?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90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126" y="1656928"/>
            <a:ext cx="9352954" cy="5048672"/>
          </a:xfrm>
        </p:spPr>
        <p:txBody>
          <a:bodyPr>
            <a:normAutofit/>
          </a:bodyPr>
          <a:lstStyle/>
          <a:p>
            <a:r>
              <a:rPr lang="en-US" dirty="0" smtClean="0"/>
              <a:t>Reliable exchange of information</a:t>
            </a:r>
          </a:p>
          <a:p>
            <a:r>
              <a:rPr lang="en-US" dirty="0" smtClean="0"/>
              <a:t>Systematic and organized access of data</a:t>
            </a:r>
          </a:p>
          <a:p>
            <a:r>
              <a:rPr lang="en-US" dirty="0" smtClean="0"/>
              <a:t>Security and privacy</a:t>
            </a:r>
          </a:p>
          <a:p>
            <a:r>
              <a:rPr lang="en-US" dirty="0" smtClean="0"/>
              <a:t>Patient’s consent</a:t>
            </a:r>
          </a:p>
          <a:p>
            <a:r>
              <a:rPr lang="en-US" dirty="0" smtClean="0"/>
              <a:t>User friendly interfaces</a:t>
            </a:r>
          </a:p>
          <a:p>
            <a:pPr lvl="1"/>
            <a:r>
              <a:rPr lang="en-US" dirty="0" smtClean="0"/>
              <a:t>Time of consultation</a:t>
            </a:r>
          </a:p>
          <a:p>
            <a:r>
              <a:rPr lang="en-US" dirty="0" smtClean="0"/>
              <a:t>Law and ethics</a:t>
            </a:r>
          </a:p>
          <a:p>
            <a:pPr lvl="1"/>
            <a:r>
              <a:rPr lang="en-US" dirty="0" smtClean="0"/>
              <a:t>Legality of Medical advice on remote consultation</a:t>
            </a:r>
          </a:p>
          <a:p>
            <a:pPr lvl="1"/>
            <a:r>
              <a:rPr lang="en-US" dirty="0" smtClean="0"/>
              <a:t>Informed consent from patient.</a:t>
            </a:r>
          </a:p>
          <a:p>
            <a:r>
              <a:rPr lang="en-US" dirty="0" smtClean="0"/>
              <a:t>Scalability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15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8943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 dirty="0"/>
              <a:t>Evolution of technology at a glance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32294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 sz="3600" dirty="0"/>
              <a:t>Peer-to-peer system</a:t>
            </a:r>
          </a:p>
          <a:p>
            <a:r>
              <a:rPr lang="en-IN" altLang="x-none" sz="3600" dirty="0"/>
              <a:t>Web-based client-server model</a:t>
            </a:r>
          </a:p>
          <a:p>
            <a:r>
              <a:rPr lang="en-IN" altLang="x-none" sz="3600" dirty="0"/>
              <a:t>Mobile telemedicine or m-Medicine</a:t>
            </a:r>
          </a:p>
          <a:p>
            <a:r>
              <a:rPr lang="en-IN" altLang="x-none" sz="3600" dirty="0"/>
              <a:t>Distributed telemedicine system</a:t>
            </a:r>
          </a:p>
          <a:p>
            <a:r>
              <a:rPr lang="en-IN" altLang="x-none" sz="3600" dirty="0"/>
              <a:t>Telemedicine over cloud</a:t>
            </a:r>
          </a:p>
        </p:txBody>
      </p:sp>
    </p:spTree>
    <p:extLst>
      <p:ext uri="{BB962C8B-B14F-4D97-AF65-F5344CB8AC3E}">
        <p14:creationId xmlns:p14="http://schemas.microsoft.com/office/powerpoint/2010/main" val="2268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48" y="0"/>
            <a:ext cx="10915651" cy="1350646"/>
          </a:xfrm>
        </p:spPr>
        <p:txBody>
          <a:bodyPr/>
          <a:lstStyle/>
          <a:p>
            <a:r>
              <a:rPr lang="en-US" dirty="0" smtClean="0"/>
              <a:t>Technology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27" y="1035052"/>
            <a:ext cx="11626854" cy="5822948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TelemediK</a:t>
            </a:r>
            <a:r>
              <a:rPr lang="en-US" sz="3000" dirty="0" smtClean="0"/>
              <a:t> (2000-2003): A prototype working on POTS </a:t>
            </a:r>
          </a:p>
          <a:p>
            <a:pPr lvl="1"/>
            <a:r>
              <a:rPr lang="en-US" sz="3000" dirty="0" smtClean="0"/>
              <a:t>Proprietary client server modules with low bandwidth data communication.</a:t>
            </a:r>
          </a:p>
          <a:p>
            <a:pPr lvl="1"/>
            <a:r>
              <a:rPr lang="en-US" sz="3000" dirty="0" smtClean="0"/>
              <a:t>Supported by back-end RDBMS</a:t>
            </a:r>
          </a:p>
          <a:p>
            <a:pPr lvl="1"/>
            <a:r>
              <a:rPr lang="en-US" sz="3000" dirty="0" smtClean="0"/>
              <a:t>Windows NT server</a:t>
            </a:r>
            <a:endParaRPr lang="en-US" sz="3000" dirty="0"/>
          </a:p>
          <a:p>
            <a:r>
              <a:rPr lang="en-US" sz="3000" dirty="0" err="1" smtClean="0"/>
              <a:t>TelemdiK</a:t>
            </a:r>
            <a:r>
              <a:rPr lang="en-US" sz="3000" dirty="0" smtClean="0"/>
              <a:t> (2005-2009) : 1</a:t>
            </a:r>
            <a:r>
              <a:rPr lang="en-US" sz="3000" baseline="30000" dirty="0" smtClean="0"/>
              <a:t>st</a:t>
            </a:r>
            <a:r>
              <a:rPr lang="en-US" sz="3000" dirty="0" smtClean="0"/>
              <a:t> Generation Telemedicine system </a:t>
            </a:r>
          </a:p>
          <a:p>
            <a:pPr lvl="1"/>
            <a:r>
              <a:rPr lang="en-US" sz="3000" dirty="0" smtClean="0"/>
              <a:t>Use of open standards for data communication and representation, such as, internet browser, html, </a:t>
            </a:r>
            <a:r>
              <a:rPr lang="en-US" sz="3000" dirty="0" err="1" smtClean="0"/>
              <a:t>sftp</a:t>
            </a:r>
            <a:r>
              <a:rPr lang="en-US" sz="3000" dirty="0" smtClean="0"/>
              <a:t>, </a:t>
            </a:r>
            <a:r>
              <a:rPr lang="en-US" sz="3000" dirty="0" err="1" smtClean="0"/>
              <a:t>ssh</a:t>
            </a:r>
            <a:r>
              <a:rPr lang="en-US" sz="3000" dirty="0" smtClean="0"/>
              <a:t>, etc.</a:t>
            </a:r>
          </a:p>
          <a:p>
            <a:pPr lvl="1"/>
            <a:r>
              <a:rPr lang="en-US" sz="3000" dirty="0" smtClean="0"/>
              <a:t>Peer to peer data communication.</a:t>
            </a:r>
          </a:p>
          <a:p>
            <a:pPr lvl="1"/>
            <a:r>
              <a:rPr lang="en-US" sz="3000" dirty="0" smtClean="0"/>
              <a:t>Needed server and high end network equipment at every center.</a:t>
            </a:r>
          </a:p>
          <a:p>
            <a:pPr lvl="1"/>
            <a:r>
              <a:rPr lang="en-US" sz="3000" dirty="0" smtClean="0"/>
              <a:t>Data exchange only through leased lines.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48" y="0"/>
            <a:ext cx="10915651" cy="1350646"/>
          </a:xfrm>
        </p:spPr>
        <p:txBody>
          <a:bodyPr/>
          <a:lstStyle/>
          <a:p>
            <a:r>
              <a:rPr lang="en-US" dirty="0" smtClean="0"/>
              <a:t>Technology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27" y="1035052"/>
            <a:ext cx="11626854" cy="5822948"/>
          </a:xfrm>
        </p:spPr>
        <p:txBody>
          <a:bodyPr>
            <a:normAutofit lnSpcReduction="10000"/>
          </a:bodyPr>
          <a:lstStyle/>
          <a:p>
            <a:r>
              <a:rPr lang="en-US" sz="3000" dirty="0" err="1" smtClean="0"/>
              <a:t>iMediK</a:t>
            </a:r>
            <a:r>
              <a:rPr lang="en-US" sz="3000" dirty="0" smtClean="0"/>
              <a:t> (2009-2013): 2</a:t>
            </a:r>
            <a:r>
              <a:rPr lang="en-US" sz="3000" baseline="30000" dirty="0" smtClean="0"/>
              <a:t>nd</a:t>
            </a:r>
            <a:r>
              <a:rPr lang="en-US" sz="3000" dirty="0" smtClean="0"/>
              <a:t> Generation Telemedicine System</a:t>
            </a:r>
          </a:p>
          <a:p>
            <a:pPr lvl="1"/>
            <a:r>
              <a:rPr lang="en-US" sz="3000" dirty="0" smtClean="0"/>
              <a:t>Web based centralized server.</a:t>
            </a:r>
          </a:p>
          <a:p>
            <a:pPr lvl="1"/>
            <a:r>
              <a:rPr lang="en-US" sz="3000" dirty="0" smtClean="0"/>
              <a:t>Needed only a powerful server and other high-end network equipment in a central location.</a:t>
            </a:r>
          </a:p>
          <a:p>
            <a:pPr lvl="1"/>
            <a:r>
              <a:rPr lang="en-US" sz="3000" dirty="0" smtClean="0"/>
              <a:t>Data exchange could take place in public domain also (internet).</a:t>
            </a:r>
          </a:p>
          <a:p>
            <a:pPr lvl="1"/>
            <a:r>
              <a:rPr lang="en-US" sz="3000" dirty="0" smtClean="0"/>
              <a:t>Four layered architecture for secured data access.</a:t>
            </a:r>
          </a:p>
          <a:p>
            <a:pPr lvl="1"/>
            <a:r>
              <a:rPr lang="en-US" sz="3000" dirty="0" smtClean="0"/>
              <a:t>Windows IIS server and dot net protocol for remote execution.</a:t>
            </a:r>
          </a:p>
          <a:p>
            <a:r>
              <a:rPr lang="en-US" sz="3200" dirty="0" err="1"/>
              <a:t>iMediX</a:t>
            </a:r>
            <a:r>
              <a:rPr lang="en-US" sz="3200" dirty="0"/>
              <a:t> (2015 – 2017): 3</a:t>
            </a:r>
            <a:r>
              <a:rPr lang="en-US" sz="3200" baseline="30000" dirty="0"/>
              <a:t>rd</a:t>
            </a:r>
            <a:r>
              <a:rPr lang="en-US" sz="3200" dirty="0"/>
              <a:t> Generation Telemedicine System</a:t>
            </a:r>
          </a:p>
          <a:p>
            <a:pPr lvl="1"/>
            <a:r>
              <a:rPr lang="en-US" sz="2800" dirty="0"/>
              <a:t>Seamless mobile device integration</a:t>
            </a:r>
          </a:p>
          <a:p>
            <a:pPr lvl="1"/>
            <a:r>
              <a:rPr lang="en-US" sz="2800" dirty="0"/>
              <a:t>PACS integration</a:t>
            </a:r>
          </a:p>
          <a:p>
            <a:pPr lvl="1"/>
            <a:r>
              <a:rPr lang="en-US" sz="2800" dirty="0"/>
              <a:t>Standardization</a:t>
            </a:r>
          </a:p>
          <a:p>
            <a:pPr lvl="1"/>
            <a:r>
              <a:rPr lang="en-US" sz="2800" dirty="0"/>
              <a:t>Use of open source software (Linux OS, Tomcat-Apache HTTPS server, MySQL RDBMS</a:t>
            </a:r>
            <a:r>
              <a:rPr lang="en-US" sz="2800" dirty="0" smtClean="0"/>
              <a:t>)</a:t>
            </a:r>
            <a:endParaRPr lang="en-US" sz="3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3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48" y="0"/>
            <a:ext cx="10915651" cy="1350646"/>
          </a:xfrm>
        </p:spPr>
        <p:txBody>
          <a:bodyPr/>
          <a:lstStyle/>
          <a:p>
            <a:r>
              <a:rPr lang="en-US" dirty="0" smtClean="0"/>
              <a:t>Technology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49" y="1350646"/>
            <a:ext cx="11545571" cy="5507354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iMediX</a:t>
            </a:r>
            <a:r>
              <a:rPr lang="en-US" sz="3200" dirty="0" smtClean="0"/>
              <a:t> (2020-2021): 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Generation</a:t>
            </a:r>
          </a:p>
          <a:p>
            <a:pPr lvl="1"/>
            <a:r>
              <a:rPr lang="en-US" sz="2800" dirty="0" smtClean="0"/>
              <a:t>Blending hospital care with home care</a:t>
            </a:r>
          </a:p>
          <a:p>
            <a:pPr lvl="1"/>
            <a:r>
              <a:rPr lang="en-US" sz="2800" dirty="0" smtClean="0"/>
              <a:t>Integration with VC (Open source </a:t>
            </a:r>
            <a:r>
              <a:rPr lang="en-US" sz="2800" dirty="0" err="1" smtClean="0"/>
              <a:t>Jitsi</a:t>
            </a:r>
            <a:r>
              <a:rPr lang="en-US" sz="2800" dirty="0" smtClean="0"/>
              <a:t> Meet), Email, SMS</a:t>
            </a:r>
          </a:p>
          <a:p>
            <a:pPr lvl="1"/>
            <a:r>
              <a:rPr lang="en-US" sz="2800" dirty="0" smtClean="0"/>
              <a:t>Patient has a role</a:t>
            </a:r>
          </a:p>
          <a:p>
            <a:pPr lvl="1"/>
            <a:r>
              <a:rPr lang="en-US" sz="2800" dirty="0" smtClean="0"/>
              <a:t>The current version.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/>
              <a:t>Timeline: West Bengal</a:t>
            </a:r>
          </a:p>
        </p:txBody>
      </p:sp>
      <p:sp>
        <p:nvSpPr>
          <p:cNvPr id="9219" name="Content Placeholder 3"/>
          <p:cNvSpPr>
            <a:spLocks noGrp="1"/>
          </p:cNvSpPr>
          <p:nvPr>
            <p:ph idx="1"/>
          </p:nvPr>
        </p:nvSpPr>
        <p:spPr bwMode="auto">
          <a:xfrm>
            <a:off x="838200" y="1417320"/>
            <a:ext cx="9629955" cy="47660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IN" altLang="x-none" sz="3600" dirty="0"/>
              <a:t>1997: Project Proposal on a Telemedicine Network (of 1 R + 2 N) using POTS.</a:t>
            </a:r>
          </a:p>
          <a:p>
            <a:r>
              <a:rPr lang="en-IN" altLang="x-none" sz="3600" dirty="0"/>
              <a:t>1999: Project Sanctioning.</a:t>
            </a:r>
          </a:p>
          <a:p>
            <a:r>
              <a:rPr lang="en-IN" altLang="x-none" sz="3600" dirty="0"/>
              <a:t>2000: 1st </a:t>
            </a:r>
            <a:r>
              <a:rPr lang="en-IN" altLang="x-none" sz="3600" dirty="0" err="1"/>
              <a:t>Telemed</a:t>
            </a:r>
            <a:r>
              <a:rPr lang="en-IN" altLang="x-none" sz="3600" dirty="0"/>
              <a:t>. System: </a:t>
            </a:r>
            <a:r>
              <a:rPr lang="en-IN" altLang="x-none" sz="3600" dirty="0" err="1"/>
              <a:t>TelemediK</a:t>
            </a:r>
            <a:r>
              <a:rPr lang="en-IN" altLang="x-none" sz="3600" dirty="0"/>
              <a:t> 1.0</a:t>
            </a:r>
          </a:p>
          <a:p>
            <a:r>
              <a:rPr lang="en-IN" altLang="x-none" sz="3600" dirty="0"/>
              <a:t>2002: Network deployed and became operational.</a:t>
            </a:r>
          </a:p>
          <a:p>
            <a:r>
              <a:rPr lang="en-IN" altLang="x-none" sz="3600" dirty="0"/>
              <a:t>2003: </a:t>
            </a:r>
            <a:r>
              <a:rPr lang="en-IN" altLang="x-none" sz="3600" dirty="0" err="1"/>
              <a:t>TelemediK</a:t>
            </a:r>
            <a:r>
              <a:rPr lang="en-IN" altLang="x-none" sz="3600" dirty="0"/>
              <a:t> 3.0</a:t>
            </a:r>
          </a:p>
          <a:p>
            <a:r>
              <a:rPr lang="en-IN" altLang="x-none" sz="3600" dirty="0"/>
              <a:t>2004-2005:  Expansion of Network (2R + 4N)</a:t>
            </a:r>
          </a:p>
        </p:txBody>
      </p:sp>
    </p:spTree>
    <p:extLst>
      <p:ext uri="{BB962C8B-B14F-4D97-AF65-F5344CB8AC3E}">
        <p14:creationId xmlns:p14="http://schemas.microsoft.com/office/powerpoint/2010/main" val="8939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Foundation of India (PHFI</a:t>
            </a:r>
            <a:r>
              <a:rPr lang="en-US" dirty="0" smtClean="0"/>
              <a:t>) –Indicators for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</a:t>
            </a:r>
            <a:r>
              <a:rPr lang="en-US" sz="3600" dirty="0" smtClean="0"/>
              <a:t>ealth </a:t>
            </a:r>
            <a:r>
              <a:rPr lang="en-US" sz="3600" dirty="0"/>
              <a:t>manpower (</a:t>
            </a:r>
            <a:r>
              <a:rPr lang="en-US" sz="3600" dirty="0" smtClean="0"/>
              <a:t>doctor,</a:t>
            </a:r>
            <a:r>
              <a:rPr lang="en-US" sz="3600" dirty="0"/>
              <a:t> </a:t>
            </a:r>
            <a:r>
              <a:rPr lang="en-US" sz="3600" dirty="0" smtClean="0"/>
              <a:t>nurses </a:t>
            </a:r>
            <a:r>
              <a:rPr lang="en-US" sz="3600" dirty="0"/>
              <a:t>and midwives) population </a:t>
            </a:r>
            <a:r>
              <a:rPr lang="en-US" sz="3600" dirty="0" smtClean="0"/>
              <a:t>ratio : 8/10,000 </a:t>
            </a:r>
          </a:p>
          <a:p>
            <a:pPr lvl="1"/>
            <a:r>
              <a:rPr lang="en-US" sz="3200" dirty="0" smtClean="0"/>
              <a:t> </a:t>
            </a:r>
            <a:r>
              <a:rPr lang="en-US" sz="3200" dirty="0"/>
              <a:t>WHO recommended ratio </a:t>
            </a:r>
            <a:r>
              <a:rPr lang="en-US" sz="3200" dirty="0" smtClean="0"/>
              <a:t>of 25/10,000 </a:t>
            </a:r>
            <a:r>
              <a:rPr lang="en-US" sz="3200" dirty="0"/>
              <a:t>population</a:t>
            </a:r>
            <a:r>
              <a:rPr lang="en-US" sz="3200" dirty="0" smtClean="0"/>
              <a:t>.</a:t>
            </a:r>
          </a:p>
          <a:p>
            <a:r>
              <a:rPr lang="en-US" sz="3600" dirty="0" smtClean="0"/>
              <a:t> Private sector:  70%, out of which only 20% work </a:t>
            </a:r>
            <a:r>
              <a:rPr lang="en-US" sz="3600" dirty="0"/>
              <a:t>in </a:t>
            </a:r>
            <a:r>
              <a:rPr lang="en-US" sz="3600" dirty="0" smtClean="0"/>
              <a:t>rural </a:t>
            </a:r>
            <a:r>
              <a:rPr lang="en-US" sz="3600" dirty="0"/>
              <a:t>areas. </a:t>
            </a:r>
            <a:endParaRPr lang="en-US" sz="3600" dirty="0" smtClean="0"/>
          </a:p>
          <a:p>
            <a:r>
              <a:rPr lang="en-US" sz="3600" dirty="0" smtClean="0"/>
              <a:t>The </a:t>
            </a:r>
            <a:r>
              <a:rPr lang="en-US" sz="3600" dirty="0"/>
              <a:t>d</a:t>
            </a:r>
            <a:r>
              <a:rPr lang="en-US" sz="3600" dirty="0" smtClean="0"/>
              <a:t>octor </a:t>
            </a:r>
            <a:r>
              <a:rPr lang="en-US" sz="3600" dirty="0"/>
              <a:t>population ratio </a:t>
            </a:r>
            <a:endParaRPr lang="en-US" sz="3600" dirty="0" smtClean="0"/>
          </a:p>
          <a:p>
            <a:pPr lvl="1"/>
            <a:r>
              <a:rPr lang="en-US" sz="3200" dirty="0" smtClean="0"/>
              <a:t>rural areas:  3/10,000</a:t>
            </a:r>
          </a:p>
          <a:p>
            <a:pPr lvl="1"/>
            <a:r>
              <a:rPr lang="en-US" sz="3200" dirty="0" smtClean="0"/>
              <a:t>urban areas: 13/10,000</a:t>
            </a:r>
          </a:p>
        </p:txBody>
      </p:sp>
    </p:spTree>
    <p:extLst>
      <p:ext uri="{BB962C8B-B14F-4D97-AF65-F5344CB8AC3E}">
        <p14:creationId xmlns:p14="http://schemas.microsoft.com/office/powerpoint/2010/main" val="17046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/>
              <a:t>Timeline: West Bengal (contd.)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239028"/>
            <a:ext cx="10886440" cy="540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IN" altLang="x-none" sz="3600" dirty="0" smtClean="0"/>
              <a:t>2005</a:t>
            </a:r>
            <a:r>
              <a:rPr lang="en-IN" altLang="x-none" sz="3600" dirty="0"/>
              <a:t>: </a:t>
            </a:r>
            <a:r>
              <a:rPr lang="en-IN" altLang="x-none" sz="3600" dirty="0" err="1"/>
              <a:t>TelemediK</a:t>
            </a:r>
            <a:r>
              <a:rPr lang="en-IN" altLang="x-none" sz="3600" dirty="0"/>
              <a:t> 2005</a:t>
            </a:r>
          </a:p>
          <a:p>
            <a:r>
              <a:rPr lang="en-IN" altLang="x-none" sz="3600" dirty="0"/>
              <a:t>2005-2007: Expansion of Network (3 R + </a:t>
            </a:r>
            <a:r>
              <a:rPr lang="en-IN" altLang="x-none" sz="3600" dirty="0" smtClean="0"/>
              <a:t>5 N)</a:t>
            </a:r>
          </a:p>
          <a:p>
            <a:r>
              <a:rPr lang="en-IN" altLang="x-none" sz="3600" dirty="0"/>
              <a:t>2008: </a:t>
            </a:r>
            <a:r>
              <a:rPr lang="en-IN" altLang="x-none" sz="3600" dirty="0" err="1"/>
              <a:t>iMediK</a:t>
            </a:r>
            <a:r>
              <a:rPr lang="en-IN" altLang="x-none" sz="3600" dirty="0"/>
              <a:t>: Web-based system with mobile interfaces.</a:t>
            </a:r>
          </a:p>
          <a:p>
            <a:r>
              <a:rPr lang="en-IN" altLang="x-none" sz="3600" dirty="0"/>
              <a:t>2009: Installed in Medical College, Kolkata. Special focus to paediatric HIV patients</a:t>
            </a:r>
            <a:r>
              <a:rPr lang="en-IN" altLang="x-none" sz="3600" dirty="0" smtClean="0"/>
              <a:t>.</a:t>
            </a:r>
          </a:p>
          <a:p>
            <a:r>
              <a:rPr lang="en-IN" altLang="x-none" sz="3600" dirty="0"/>
              <a:t>2011: Project ended.</a:t>
            </a:r>
          </a:p>
          <a:p>
            <a:r>
              <a:rPr lang="en-IN" altLang="x-none" sz="3600" dirty="0"/>
              <a:t>2018: Under a new initiative </a:t>
            </a:r>
            <a:r>
              <a:rPr lang="en-IN" altLang="x-none" sz="3600" dirty="0" err="1"/>
              <a:t>iMediX</a:t>
            </a:r>
            <a:r>
              <a:rPr lang="en-IN" altLang="x-none" sz="3600" dirty="0"/>
              <a:t> with PACS integration installed in </a:t>
            </a:r>
            <a:r>
              <a:rPr lang="en-IN" altLang="x-none" sz="3600" dirty="0" err="1"/>
              <a:t>Swasthya</a:t>
            </a:r>
            <a:r>
              <a:rPr lang="en-IN" altLang="x-none" sz="3600" dirty="0"/>
              <a:t> </a:t>
            </a:r>
            <a:r>
              <a:rPr lang="en-IN" altLang="x-none" sz="3600" dirty="0" err="1"/>
              <a:t>Bhavan</a:t>
            </a:r>
            <a:r>
              <a:rPr lang="en-IN" altLang="x-none" sz="3600" dirty="0"/>
              <a:t>, Dept. of Health and Family Welfare, West Bengal</a:t>
            </a:r>
          </a:p>
          <a:p>
            <a:r>
              <a:rPr lang="en-IN" altLang="x-none" sz="3600" dirty="0"/>
              <a:t>2023: Project ended.</a:t>
            </a:r>
          </a:p>
          <a:p>
            <a:endParaRPr lang="en-IN" altLang="x-none" sz="3600" dirty="0"/>
          </a:p>
          <a:p>
            <a:endParaRPr lang="en-IN" altLang="x-none" sz="3600" dirty="0"/>
          </a:p>
          <a:p>
            <a:endParaRPr lang="en-IN" altLang="x-none" sz="3600" dirty="0"/>
          </a:p>
        </p:txBody>
      </p:sp>
    </p:spTree>
    <p:extLst>
      <p:ext uri="{BB962C8B-B14F-4D97-AF65-F5344CB8AC3E}">
        <p14:creationId xmlns:p14="http://schemas.microsoft.com/office/powerpoint/2010/main" val="35329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128" y="242889"/>
            <a:ext cx="11244532" cy="671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x-none" dirty="0">
                <a:ea typeface="Times New Roman" charset="0"/>
                <a:cs typeface="Times New Roman" charset="0"/>
              </a:rPr>
              <a:t>Deployment of Telemedicine</a:t>
            </a:r>
            <a:r>
              <a:rPr lang="en-US" altLang="x-none" dirty="0"/>
              <a:t> – West Bengal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752600" y="1752601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x-none">
              <a:latin typeface="Sylfaen" charset="0"/>
            </a:endParaRP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24920"/>
              </p:ext>
            </p:extLst>
          </p:nvPr>
        </p:nvGraphicFramePr>
        <p:xfrm>
          <a:off x="401128" y="1193323"/>
          <a:ext cx="6356452" cy="508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3" name="Bitmap Image" r:id="rId4" imgW="6811326" imgH="5028571" progId="PBrush">
                  <p:embed/>
                </p:oleObj>
              </mc:Choice>
              <mc:Fallback>
                <p:oleObj name="Bitmap Image" r:id="rId4" imgW="6811326" imgH="5028571" progId="PBrush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8" y="1193323"/>
                        <a:ext cx="6356452" cy="508814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7620000" y="1295401"/>
            <a:ext cx="457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TelemediK-2005 deployed in 16 hospitals </a:t>
            </a:r>
            <a:r>
              <a:rPr lang="en-US" altLang="x-none" sz="3200" dirty="0" smtClean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–</a:t>
            </a:r>
            <a:endParaRPr lang="en-US" altLang="x-none" sz="3200" dirty="0">
              <a:solidFill>
                <a:srgbClr val="0000CC"/>
              </a:solidFill>
              <a:latin typeface="Sylfaen" charset="0"/>
              <a:ea typeface="Times New Roman" charset="0"/>
              <a:cs typeface="Times New Roman" charset="0"/>
            </a:endParaRPr>
          </a:p>
          <a:p>
            <a:pPr algn="just" eaLnBrk="1" hangingPunct="1">
              <a:buFont typeface="Wingdings" charset="2"/>
              <a:buChar char="§"/>
            </a:pPr>
            <a:r>
              <a:rPr lang="en-US" altLang="x-none" sz="3200" dirty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6 Referral Hospital in </a:t>
            </a:r>
            <a:r>
              <a:rPr lang="en-US" altLang="x-none" sz="2800" dirty="0" smtClean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Kolkata.</a:t>
            </a:r>
            <a:endParaRPr lang="en-US" altLang="x-none" sz="2800" dirty="0">
              <a:solidFill>
                <a:srgbClr val="000000"/>
              </a:solidFill>
              <a:latin typeface="Sylfaen" charset="0"/>
              <a:ea typeface="Times New Roman" charset="0"/>
              <a:cs typeface="Times New Roman" charset="0"/>
            </a:endParaRPr>
          </a:p>
          <a:p>
            <a:pPr algn="just" eaLnBrk="1" hangingPunct="1">
              <a:buFont typeface="Wingdings" charset="2"/>
              <a:buChar char="§"/>
            </a:pPr>
            <a:r>
              <a:rPr lang="en-US" altLang="x-none" sz="2800" dirty="0">
                <a:solidFill>
                  <a:srgbClr val="000000"/>
                </a:solidFill>
                <a:latin typeface="Sylfaen" charset="0"/>
                <a:ea typeface="Times New Roman" charset="0"/>
                <a:cs typeface="Times New Roman" charset="0"/>
              </a:rPr>
              <a:t>10 Nodal Hospital in different districts.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7620000" y="4392097"/>
            <a:ext cx="36968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3200" dirty="0" err="1">
                <a:solidFill>
                  <a:srgbClr val="000000"/>
                </a:solidFill>
                <a:latin typeface="Times New Roman" charset="0"/>
              </a:rPr>
              <a:t>iMediK</a:t>
            </a:r>
            <a:r>
              <a:rPr lang="en-US" altLang="x-none" sz="3200" dirty="0">
                <a:solidFill>
                  <a:srgbClr val="000000"/>
                </a:solidFill>
                <a:latin typeface="Times New Roman" charset="0"/>
              </a:rPr>
              <a:t> installed </a:t>
            </a:r>
          </a:p>
          <a:p>
            <a:r>
              <a:rPr lang="en-US" altLang="x-none" sz="3200" dirty="0">
                <a:solidFill>
                  <a:srgbClr val="000000"/>
                </a:solidFill>
                <a:latin typeface="Times New Roman" charset="0"/>
              </a:rPr>
              <a:t>in Calcutta Medical</a:t>
            </a:r>
          </a:p>
          <a:p>
            <a:r>
              <a:rPr lang="en-US" altLang="x-none" sz="3200" dirty="0">
                <a:solidFill>
                  <a:srgbClr val="000000"/>
                </a:solidFill>
                <a:latin typeface="Times New Roman" charset="0"/>
              </a:rPr>
              <a:t>College in July 2009.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0793" y="6300161"/>
            <a:ext cx="7117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sz="3200" dirty="0" smtClean="0"/>
              <a:t>5000 patients treated during 2001-2011.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174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Tripura Telemedicine Projects: (2005-2013)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199" y="1690689"/>
          <a:ext cx="11128515" cy="50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241"/>
                <a:gridCol w="1748165"/>
                <a:gridCol w="2225703"/>
                <a:gridCol w="2225703"/>
                <a:gridCol w="2225703"/>
              </a:tblGrid>
              <a:tr h="7588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Title of the 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Rs</a:t>
                      </a:r>
                      <a:r>
                        <a:rPr lang="en-US" dirty="0" smtClean="0"/>
                        <a:t>. In lakhs)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centers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Significant Milestones</a:t>
                      </a:r>
                      <a:endParaRPr lang="en-US" dirty="0"/>
                    </a:p>
                  </a:txBody>
                  <a:tcPr/>
                </a:tc>
              </a:tr>
              <a:tr h="106295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Setting up of Telemedicine Facility in Tripura (SUTF)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June 2005 –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31,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Referral Centers: 2</a:t>
                      </a:r>
                    </a:p>
                    <a:p>
                      <a:r>
                        <a:rPr lang="en-US" dirty="0" smtClean="0"/>
                        <a:t>Nodal Centers: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Telemedicine</a:t>
                      </a:r>
                      <a:r>
                        <a:rPr lang="en-US" baseline="0" dirty="0" smtClean="0"/>
                        <a:t> network inauguration: 9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June, 2005</a:t>
                      </a:r>
                      <a:endParaRPr lang="en-US" dirty="0"/>
                    </a:p>
                  </a:txBody>
                  <a:tcPr/>
                </a:tc>
              </a:tr>
              <a:tr h="106295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Deployment of Telemedicine in Tripura, Project II (DOTP)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April 2006 –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Nodal Centers: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than 8000</a:t>
                      </a:r>
                      <a:r>
                        <a:rPr lang="en-US" baseline="0" dirty="0" smtClean="0"/>
                        <a:t> patients treated by the network by 2010.</a:t>
                      </a:r>
                      <a:endParaRPr lang="en-US" dirty="0"/>
                    </a:p>
                  </a:txBody>
                  <a:tcPr/>
                </a:tc>
              </a:tr>
              <a:tr h="1798851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Deployment of Telemedicine at remote CHC/PHC in Tripura (CHCP)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Feb 2009 –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January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Nodal Centers: 6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gen.</a:t>
                      </a:r>
                      <a:r>
                        <a:rPr lang="en-US" baseline="0" dirty="0" smtClean="0"/>
                        <a:t> system (</a:t>
                      </a:r>
                      <a:r>
                        <a:rPr lang="en-US" baseline="0" dirty="0" err="1" smtClean="0"/>
                        <a:t>TelemediK</a:t>
                      </a:r>
                      <a:r>
                        <a:rPr lang="en-US" baseline="0" dirty="0" smtClean="0"/>
                        <a:t>) -&gt;  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. gen system (</a:t>
                      </a:r>
                      <a:r>
                        <a:rPr lang="en-US" baseline="0" dirty="0" err="1" smtClean="0"/>
                        <a:t>iMediK</a:t>
                      </a:r>
                      <a:r>
                        <a:rPr lang="en-US" baseline="0" dirty="0" smtClean="0"/>
                        <a:t>) in 2011.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Number patients treated: More than 30000.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s://mail.google.com/mail/?attid=0.1&amp;disp=emb&amp;view=att&amp;th=12f3509bb8193ed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x-none"/>
          </a:p>
        </p:txBody>
      </p:sp>
      <p:sp>
        <p:nvSpPr>
          <p:cNvPr id="16387" name="AutoShape 4" descr="https://mail.google.com/mail/?attid=0.1&amp;disp=emb&amp;view=att&amp;th=12f3509bb8193ed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x-none"/>
          </a:p>
        </p:txBody>
      </p:sp>
      <p:pic>
        <p:nvPicPr>
          <p:cNvPr id="16388" name="Picture 5" descr="Imag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199"/>
            <a:ext cx="4409440" cy="601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201" y="307201"/>
            <a:ext cx="956941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/>
              <a:t>Location of Telemedicine Referral &amp; Nodal Centers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581" y="2385120"/>
            <a:ext cx="34112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altLang="x-none" sz="3200" dirty="0"/>
              <a:t>Project operated till 2018 with  </a:t>
            </a:r>
            <a:r>
              <a:rPr lang="en-US" sz="3200" dirty="0"/>
              <a:t>the support from NRHM and initiative taken by Govt. of Tripura</a:t>
            </a:r>
            <a:endParaRPr lang="en-IN" altLang="x-none" sz="3200" dirty="0"/>
          </a:p>
        </p:txBody>
      </p:sp>
    </p:spTree>
    <p:extLst>
      <p:ext uri="{BB962C8B-B14F-4D97-AF65-F5344CB8AC3E}">
        <p14:creationId xmlns:p14="http://schemas.microsoft.com/office/powerpoint/2010/main" val="16495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108" y="405764"/>
            <a:ext cx="10317480" cy="128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Better managed </a:t>
            </a:r>
            <a:r>
              <a:rPr lang="en-US" smtClean="0"/>
              <a:t>with initiatives </a:t>
            </a:r>
            <a:r>
              <a:rPr lang="en-US" dirty="0" smtClean="0"/>
              <a:t>from the </a:t>
            </a:r>
            <a:r>
              <a:rPr lang="en-US" smtClean="0"/>
              <a:t>State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108" y="1825624"/>
            <a:ext cx="10656692" cy="4487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211669"/>
            <a:ext cx="795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Implementation of Telemedicine in </a:t>
            </a:r>
            <a:r>
              <a:rPr lang="en-US" i="1" dirty="0" smtClean="0"/>
              <a:t>Tripura: A </a:t>
            </a:r>
            <a:r>
              <a:rPr lang="en-US" i="1" dirty="0"/>
              <a:t>Case Study with Details for </a:t>
            </a:r>
            <a:r>
              <a:rPr lang="en-US" i="1" dirty="0" smtClean="0"/>
              <a:t>Replication</a:t>
            </a:r>
            <a:r>
              <a:rPr lang="en-US" dirty="0" smtClean="0"/>
              <a:t>, </a:t>
            </a:r>
            <a:r>
              <a:rPr lang="en-US" dirty="0"/>
              <a:t>Centre for </a:t>
            </a:r>
            <a:r>
              <a:rPr lang="en-US" dirty="0" smtClean="0"/>
              <a:t>Innovations </a:t>
            </a:r>
            <a:r>
              <a:rPr lang="en-US" dirty="0"/>
              <a:t>in Public Systems (CIPS), </a:t>
            </a:r>
            <a:r>
              <a:rPr lang="en-US" dirty="0" smtClean="0"/>
              <a:t>Hyderabad, Feb.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xfrm>
            <a:off x="135255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/>
              <a:t>Five reasons for failure!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xfrm>
            <a:off x="1352550" y="1123950"/>
            <a:ext cx="8972550" cy="546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 sz="3200" dirty="0"/>
              <a:t>Clumsy solution – too many features – complicated to use – less user friendly - </a:t>
            </a:r>
            <a:r>
              <a:rPr lang="en-IN" altLang="x-none" sz="3200" dirty="0" err="1"/>
              <a:t>Adhocism</a:t>
            </a:r>
            <a:r>
              <a:rPr lang="en-IN" altLang="x-none" sz="3200" dirty="0"/>
              <a:t>.</a:t>
            </a:r>
          </a:p>
          <a:p>
            <a:r>
              <a:rPr lang="en-IN" altLang="x-none" sz="3200" dirty="0"/>
              <a:t>Low acceptability to physicians – additional load, data entry time consuming, not feeling any requirement, ego of experts.  </a:t>
            </a:r>
          </a:p>
          <a:p>
            <a:r>
              <a:rPr lang="en-IN" altLang="x-none" sz="3200" dirty="0"/>
              <a:t>Context not appropriate – SHC to THC / PHC to THC/ PHC to SHC / Patient to Doctor / Other application ?</a:t>
            </a:r>
          </a:p>
          <a:p>
            <a:r>
              <a:rPr lang="en-IN" altLang="x-none" sz="3200" dirty="0"/>
              <a:t>Lack of support and maintenance</a:t>
            </a:r>
          </a:p>
          <a:p>
            <a:r>
              <a:rPr lang="en-IN" altLang="x-none" sz="3200" dirty="0"/>
              <a:t>Poor infrastructure</a:t>
            </a:r>
          </a:p>
          <a:p>
            <a:endParaRPr lang="en-IN" altLang="x-none" dirty="0"/>
          </a:p>
          <a:p>
            <a:endParaRPr lang="en-IN" altLang="x-none" dirty="0"/>
          </a:p>
        </p:txBody>
      </p:sp>
    </p:spTree>
    <p:extLst>
      <p:ext uri="{BB962C8B-B14F-4D97-AF65-F5344CB8AC3E}">
        <p14:creationId xmlns:p14="http://schemas.microsoft.com/office/powerpoint/2010/main" val="1320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IN" altLang="x-none"/>
              <a:t>Single reason for success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IN" altLang="x-none"/>
          </a:p>
          <a:p>
            <a:endParaRPr lang="en-IN" altLang="x-none"/>
          </a:p>
          <a:p>
            <a:endParaRPr lang="en-IN" altLang="x-none"/>
          </a:p>
          <a:p>
            <a:r>
              <a:rPr lang="en-IN" altLang="x-none"/>
              <a:t>Initiated by the health care provider!</a:t>
            </a:r>
          </a:p>
        </p:txBody>
      </p:sp>
    </p:spTree>
    <p:extLst>
      <p:ext uri="{BB962C8B-B14F-4D97-AF65-F5344CB8AC3E}">
        <p14:creationId xmlns:p14="http://schemas.microsoft.com/office/powerpoint/2010/main" val="1964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not to handle an epidemic!</a:t>
            </a:r>
          </a:p>
          <a:p>
            <a:r>
              <a:rPr lang="en-US" dirty="0" smtClean="0"/>
              <a:t>Aging population.</a:t>
            </a:r>
          </a:p>
          <a:p>
            <a:r>
              <a:rPr lang="en-US" dirty="0" smtClean="0"/>
              <a:t>Increasing cost of hospitalization.</a:t>
            </a:r>
          </a:p>
          <a:p>
            <a:r>
              <a:rPr lang="en-US" dirty="0" smtClean="0"/>
              <a:t>Avoiding risk of hospital induced infection.</a:t>
            </a:r>
          </a:p>
          <a:p>
            <a:pPr lvl="1"/>
            <a:r>
              <a:rPr lang="en-US" dirty="0" smtClean="0"/>
              <a:t>Treating at  home always a preferred mode.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Covid</a:t>
            </a:r>
            <a:r>
              <a:rPr lang="en-US" dirty="0" smtClean="0"/>
              <a:t> Pandemic: Need for homecare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94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Cloud"/>
          <p:cNvSpPr>
            <a:spLocks noChangeAspect="1" noEditPoints="1" noChangeArrowheads="1"/>
          </p:cNvSpPr>
          <p:nvPr/>
        </p:nvSpPr>
        <p:spPr bwMode="auto">
          <a:xfrm>
            <a:off x="3213101" y="2763838"/>
            <a:ext cx="6196013" cy="12493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9" tIns="45719" rIns="91439" bIns="45719"/>
          <a:lstStyle/>
          <a:p>
            <a:pPr algn="ctr" eaLnBrk="1" hangingPunct="1"/>
            <a:endParaRPr lang="en-US" sz="2391" dirty="0">
              <a:latin typeface="Times New Roman" pitchFamily="18" charset="0"/>
            </a:endParaRPr>
          </a:p>
          <a:p>
            <a:pPr algn="ctr" eaLnBrk="1" hangingPunct="1"/>
            <a:r>
              <a:rPr lang="en-US" sz="2391" dirty="0">
                <a:latin typeface="Times New Roman" pitchFamily="18" charset="0"/>
              </a:rPr>
              <a:t>Internet</a:t>
            </a:r>
          </a:p>
        </p:txBody>
      </p:sp>
      <p:sp>
        <p:nvSpPr>
          <p:cNvPr id="133124" name="computr3"/>
          <p:cNvSpPr>
            <a:spLocks noEditPoints="1" noChangeArrowheads="1"/>
          </p:cNvSpPr>
          <p:nvPr/>
        </p:nvSpPr>
        <p:spPr bwMode="auto">
          <a:xfrm>
            <a:off x="3351213" y="1447800"/>
            <a:ext cx="1244600" cy="863600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IN" sz="1266"/>
          </a:p>
        </p:txBody>
      </p:sp>
      <p:sp>
        <p:nvSpPr>
          <p:cNvPr id="133125" name="laptop"/>
          <p:cNvSpPr>
            <a:spLocks noEditPoints="1" noChangeArrowheads="1"/>
          </p:cNvSpPr>
          <p:nvPr/>
        </p:nvSpPr>
        <p:spPr bwMode="auto">
          <a:xfrm>
            <a:off x="8226426" y="4670425"/>
            <a:ext cx="1095375" cy="72390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1" hangingPunct="1"/>
            <a:endParaRPr lang="en-IN" sz="1617" dirty="0">
              <a:latin typeface="Times New Roman" pitchFamily="18" charset="0"/>
            </a:endParaRPr>
          </a:p>
        </p:txBody>
      </p:sp>
      <p:sp>
        <p:nvSpPr>
          <p:cNvPr id="133126" name="laptop"/>
          <p:cNvSpPr>
            <a:spLocks noEditPoints="1" noChangeArrowheads="1"/>
          </p:cNvSpPr>
          <p:nvPr/>
        </p:nvSpPr>
        <p:spPr bwMode="auto">
          <a:xfrm>
            <a:off x="4048126" y="5065713"/>
            <a:ext cx="1096963" cy="722312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pPr algn="ctr" eaLnBrk="1" hangingPunct="1"/>
            <a:endParaRPr lang="en-IN" sz="1406" dirty="0">
              <a:latin typeface="Times New Roman" pitchFamily="18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909222" y="5856288"/>
            <a:ext cx="1444625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Nodal Hospital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7976367" y="5459413"/>
            <a:ext cx="1614544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Referral Hospital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508251" y="2763838"/>
            <a:ext cx="1679576" cy="2235200"/>
            <a:chOff x="620" y="1741"/>
            <a:chExt cx="1058" cy="1408"/>
          </a:xfrm>
        </p:grpSpPr>
        <p:sp>
          <p:nvSpPr>
            <p:cNvPr id="133129" name="Freeform 9"/>
            <p:cNvSpPr>
              <a:spLocks/>
            </p:cNvSpPr>
            <p:nvPr/>
          </p:nvSpPr>
          <p:spPr bwMode="auto">
            <a:xfrm>
              <a:off x="1254" y="1741"/>
              <a:ext cx="424" cy="1408"/>
            </a:xfrm>
            <a:custGeom>
              <a:avLst/>
              <a:gdLst/>
              <a:ahLst/>
              <a:cxnLst>
                <a:cxn ang="0">
                  <a:pos x="464" y="1632"/>
                </a:cxn>
                <a:cxn ang="0">
                  <a:pos x="224" y="1440"/>
                </a:cxn>
                <a:cxn ang="0">
                  <a:pos x="32" y="864"/>
                </a:cxn>
                <a:cxn ang="0">
                  <a:pos x="32" y="432"/>
                </a:cxn>
                <a:cxn ang="0">
                  <a:pos x="176" y="0"/>
                </a:cxn>
              </a:cxnLst>
              <a:rect l="0" t="0" r="r" b="b"/>
              <a:pathLst>
                <a:path w="464" h="1632">
                  <a:moveTo>
                    <a:pt x="464" y="1632"/>
                  </a:moveTo>
                  <a:cubicBezTo>
                    <a:pt x="380" y="1600"/>
                    <a:pt x="296" y="1568"/>
                    <a:pt x="224" y="1440"/>
                  </a:cubicBezTo>
                  <a:cubicBezTo>
                    <a:pt x="152" y="1312"/>
                    <a:pt x="64" y="1032"/>
                    <a:pt x="32" y="864"/>
                  </a:cubicBezTo>
                  <a:cubicBezTo>
                    <a:pt x="0" y="696"/>
                    <a:pt x="8" y="576"/>
                    <a:pt x="32" y="432"/>
                  </a:cubicBezTo>
                  <a:cubicBezTo>
                    <a:pt x="56" y="288"/>
                    <a:pt x="160" y="56"/>
                    <a:pt x="176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IN" sz="1266"/>
            </a:p>
          </p:txBody>
        </p:sp>
        <p:sp>
          <p:nvSpPr>
            <p:cNvPr id="133131" name="Text Box 11"/>
            <p:cNvSpPr txBox="1">
              <a:spLocks noChangeArrowheads="1"/>
            </p:cNvSpPr>
            <p:nvPr/>
          </p:nvSpPr>
          <p:spPr bwMode="auto">
            <a:xfrm>
              <a:off x="620" y="2528"/>
              <a:ext cx="1045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Step 1.</a:t>
              </a:r>
            </a:p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 Upload Information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745038" y="2346326"/>
            <a:ext cx="4878388" cy="2259013"/>
            <a:chOff x="2029" y="1478"/>
            <a:chExt cx="3073" cy="1423"/>
          </a:xfrm>
        </p:grpSpPr>
        <p:sp>
          <p:nvSpPr>
            <p:cNvPr id="133130" name="Freeform 10"/>
            <p:cNvSpPr>
              <a:spLocks/>
            </p:cNvSpPr>
            <p:nvPr/>
          </p:nvSpPr>
          <p:spPr bwMode="auto">
            <a:xfrm>
              <a:off x="2029" y="1478"/>
              <a:ext cx="2412" cy="142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72" y="64"/>
                </a:cxn>
                <a:cxn ang="0">
                  <a:pos x="1536" y="448"/>
                </a:cxn>
                <a:cxn ang="0">
                  <a:pos x="2400" y="1216"/>
                </a:cxn>
                <a:cxn ang="0">
                  <a:pos x="2640" y="1648"/>
                </a:cxn>
              </a:cxnLst>
              <a:rect l="0" t="0" r="r" b="b"/>
              <a:pathLst>
                <a:path w="2640" h="1648">
                  <a:moveTo>
                    <a:pt x="0" y="64"/>
                  </a:moveTo>
                  <a:cubicBezTo>
                    <a:pt x="208" y="32"/>
                    <a:pt x="416" y="0"/>
                    <a:pt x="672" y="64"/>
                  </a:cubicBezTo>
                  <a:cubicBezTo>
                    <a:pt x="928" y="128"/>
                    <a:pt x="1248" y="256"/>
                    <a:pt x="1536" y="448"/>
                  </a:cubicBezTo>
                  <a:cubicBezTo>
                    <a:pt x="1824" y="640"/>
                    <a:pt x="2216" y="1016"/>
                    <a:pt x="2400" y="1216"/>
                  </a:cubicBezTo>
                  <a:cubicBezTo>
                    <a:pt x="2584" y="1416"/>
                    <a:pt x="2612" y="1532"/>
                    <a:pt x="2640" y="1648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IN" sz="1266"/>
            </a:p>
          </p:txBody>
        </p:sp>
        <p:sp>
          <p:nvSpPr>
            <p:cNvPr id="133132" name="Text Box 12"/>
            <p:cNvSpPr txBox="1">
              <a:spLocks noChangeArrowheads="1"/>
            </p:cNvSpPr>
            <p:nvPr/>
          </p:nvSpPr>
          <p:spPr bwMode="auto">
            <a:xfrm>
              <a:off x="3947" y="2486"/>
              <a:ext cx="1155" cy="33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step2. </a:t>
              </a:r>
            </a:p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Download Information</a:t>
              </a:r>
            </a:p>
          </p:txBody>
        </p:sp>
      </p:grpSp>
      <p:sp>
        <p:nvSpPr>
          <p:cNvPr id="133133" name="Freeform 13"/>
          <p:cNvSpPr>
            <a:spLocks/>
          </p:cNvSpPr>
          <p:nvPr/>
        </p:nvSpPr>
        <p:spPr bwMode="auto">
          <a:xfrm>
            <a:off x="4187825" y="2697164"/>
            <a:ext cx="4038600" cy="2301875"/>
          </a:xfrm>
          <a:custGeom>
            <a:avLst/>
            <a:gdLst/>
            <a:ahLst/>
            <a:cxnLst>
              <a:cxn ang="0">
                <a:pos x="2736" y="1584"/>
              </a:cxn>
              <a:cxn ang="0">
                <a:pos x="1920" y="1296"/>
              </a:cxn>
              <a:cxn ang="0">
                <a:pos x="864" y="624"/>
              </a:cxn>
              <a:cxn ang="0">
                <a:pos x="0" y="0"/>
              </a:cxn>
            </a:cxnLst>
            <a:rect l="0" t="0" r="r" b="b"/>
            <a:pathLst>
              <a:path w="2736" h="1584">
                <a:moveTo>
                  <a:pt x="2736" y="1584"/>
                </a:moveTo>
                <a:cubicBezTo>
                  <a:pt x="2484" y="1520"/>
                  <a:pt x="2232" y="1456"/>
                  <a:pt x="1920" y="1296"/>
                </a:cubicBezTo>
                <a:cubicBezTo>
                  <a:pt x="1608" y="1136"/>
                  <a:pt x="1184" y="840"/>
                  <a:pt x="864" y="624"/>
                </a:cubicBezTo>
                <a:cubicBezTo>
                  <a:pt x="544" y="408"/>
                  <a:pt x="272" y="204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wrap="none" lIns="91439" tIns="45719" rIns="91439" bIns="45719" anchor="ctr"/>
          <a:lstStyle/>
          <a:p>
            <a:endParaRPr lang="en-IN" sz="1266"/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6415034" y="4408489"/>
            <a:ext cx="1455846" cy="5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3b.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Post Suggestions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6068873" y="1555667"/>
            <a:ext cx="1275092" cy="59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PACS Server</a:t>
            </a:r>
          </a:p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en-US" sz="1617" dirty="0" err="1">
                <a:solidFill>
                  <a:srgbClr val="0000FF"/>
                </a:solidFill>
                <a:latin typeface="Times New Roman" pitchFamily="18" charset="0"/>
              </a:rPr>
              <a:t>Telerad</a:t>
            </a:r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33136" name="Freeform 16"/>
          <p:cNvSpPr>
            <a:spLocks/>
          </p:cNvSpPr>
          <p:nvPr/>
        </p:nvSpPr>
        <p:spPr bwMode="auto">
          <a:xfrm>
            <a:off x="3978276" y="2763838"/>
            <a:ext cx="696913" cy="217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240"/>
              </a:cxn>
              <a:cxn ang="0">
                <a:pos x="432" y="768"/>
              </a:cxn>
              <a:cxn ang="0">
                <a:pos x="480" y="1584"/>
              </a:cxn>
            </a:cxnLst>
            <a:rect l="0" t="0" r="r" b="b"/>
            <a:pathLst>
              <a:path w="480" h="1584">
                <a:moveTo>
                  <a:pt x="0" y="0"/>
                </a:moveTo>
                <a:cubicBezTo>
                  <a:pt x="60" y="56"/>
                  <a:pt x="120" y="112"/>
                  <a:pt x="192" y="240"/>
                </a:cubicBezTo>
                <a:cubicBezTo>
                  <a:pt x="264" y="368"/>
                  <a:pt x="384" y="544"/>
                  <a:pt x="432" y="768"/>
                </a:cubicBezTo>
                <a:cubicBezTo>
                  <a:pt x="480" y="992"/>
                  <a:pt x="464" y="1448"/>
                  <a:pt x="480" y="158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wrap="none" lIns="91439" tIns="45719" rIns="91439" bIns="45719" anchor="ctr"/>
          <a:lstStyle/>
          <a:p>
            <a:endParaRPr lang="en-IN" sz="1266"/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4038379" y="4275139"/>
            <a:ext cx="1654618" cy="5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4.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Receive Suggestion</a:t>
            </a:r>
          </a:p>
        </p:txBody>
      </p:sp>
      <p:pic>
        <p:nvPicPr>
          <p:cNvPr id="25" name="Picture 3" descr="C:\Users\aa\AppData\Local\Microsoft\Windows\Temporary Internet Files\Content.IE5\CRAH7Z2O\Server-Remix-1-by-Merlin2525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496" y="1049361"/>
            <a:ext cx="831228" cy="1113874"/>
          </a:xfrm>
          <a:prstGeom prst="rect">
            <a:avLst/>
          </a:prstGeom>
          <a:noFill/>
        </p:spPr>
      </p:pic>
      <p:pic>
        <p:nvPicPr>
          <p:cNvPr id="1030" name="Picture 6" descr="C:\Users\aa\AppData\Local\Microsoft\Windows\Temporary Internet Files\Content.IE5\MSZVTAIJ\CTSca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802" y="4998549"/>
            <a:ext cx="979712" cy="1012613"/>
          </a:xfrm>
          <a:prstGeom prst="rect">
            <a:avLst/>
          </a:prstGeom>
          <a:noFill/>
        </p:spPr>
      </p:pic>
      <p:cxnSp>
        <p:nvCxnSpPr>
          <p:cNvPr id="31" name="Curved Connector 30"/>
          <p:cNvCxnSpPr/>
          <p:nvPr/>
        </p:nvCxnSpPr>
        <p:spPr>
          <a:xfrm rot="16200000" flipV="1">
            <a:off x="4247982" y="3353054"/>
            <a:ext cx="2784684" cy="405045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rgbClr val="7030A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230113" y="2410619"/>
            <a:ext cx="1853519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Telemedicine server</a:t>
            </a:r>
          </a:p>
        </p:txBody>
      </p:sp>
      <p:cxnSp>
        <p:nvCxnSpPr>
          <p:cNvPr id="34" name="Curved Connector 33"/>
          <p:cNvCxnSpPr/>
          <p:nvPr/>
        </p:nvCxnSpPr>
        <p:spPr>
          <a:xfrm>
            <a:off x="4728973" y="2112604"/>
            <a:ext cx="3493513" cy="3189729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rgbClr val="00B050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6450415" y="5201072"/>
            <a:ext cx="1916697" cy="74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3a.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Reporting on investigation</a:t>
            </a:r>
          </a:p>
        </p:txBody>
      </p:sp>
      <p:sp>
        <p:nvSpPr>
          <p:cNvPr id="27" name="Title 2"/>
          <p:cNvSpPr txBox="1">
            <a:spLocks/>
          </p:cNvSpPr>
          <p:nvPr/>
        </p:nvSpPr>
        <p:spPr>
          <a:xfrm>
            <a:off x="1141749" y="56575"/>
            <a:ext cx="9854248" cy="964406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US" sz="4219" dirty="0"/>
              <a:t>Traditional hospital based consultation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4398832" y="1537315"/>
            <a:ext cx="532664" cy="27199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 animBg="1"/>
      <p:bldP spid="133134" grpId="0"/>
      <p:bldP spid="133136" grpId="0" animBg="1"/>
      <p:bldP spid="133137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Cloud"/>
          <p:cNvSpPr>
            <a:spLocks noChangeAspect="1" noEditPoints="1" noChangeArrowheads="1"/>
          </p:cNvSpPr>
          <p:nvPr/>
        </p:nvSpPr>
        <p:spPr bwMode="auto">
          <a:xfrm>
            <a:off x="3213101" y="2763838"/>
            <a:ext cx="6196013" cy="12493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9" tIns="45719" rIns="91439" bIns="45719"/>
          <a:lstStyle/>
          <a:p>
            <a:pPr algn="ctr" eaLnBrk="1" hangingPunct="1"/>
            <a:endParaRPr lang="en-US" sz="2391" dirty="0">
              <a:latin typeface="Times New Roman" pitchFamily="18" charset="0"/>
            </a:endParaRPr>
          </a:p>
          <a:p>
            <a:pPr algn="ctr" eaLnBrk="1" hangingPunct="1"/>
            <a:r>
              <a:rPr lang="en-US" sz="2391" dirty="0">
                <a:latin typeface="Times New Roman" pitchFamily="18" charset="0"/>
              </a:rPr>
              <a:t>Internet</a:t>
            </a:r>
          </a:p>
        </p:txBody>
      </p:sp>
      <p:sp>
        <p:nvSpPr>
          <p:cNvPr id="133124" name="computr3"/>
          <p:cNvSpPr>
            <a:spLocks noEditPoints="1" noChangeArrowheads="1"/>
          </p:cNvSpPr>
          <p:nvPr/>
        </p:nvSpPr>
        <p:spPr bwMode="auto">
          <a:xfrm>
            <a:off x="3351213" y="1447800"/>
            <a:ext cx="1244600" cy="863600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IN" sz="1266"/>
          </a:p>
        </p:txBody>
      </p:sp>
      <p:sp>
        <p:nvSpPr>
          <p:cNvPr id="133125" name="laptop"/>
          <p:cNvSpPr>
            <a:spLocks noEditPoints="1" noChangeArrowheads="1"/>
          </p:cNvSpPr>
          <p:nvPr/>
        </p:nvSpPr>
        <p:spPr bwMode="auto">
          <a:xfrm>
            <a:off x="8226426" y="4670425"/>
            <a:ext cx="1095375" cy="72390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1" hangingPunct="1"/>
            <a:endParaRPr lang="en-IN" sz="1617" dirty="0">
              <a:latin typeface="Times New Roman" pitchFamily="18" charset="0"/>
            </a:endParaRPr>
          </a:p>
        </p:txBody>
      </p:sp>
      <p:sp>
        <p:nvSpPr>
          <p:cNvPr id="133126" name="laptop"/>
          <p:cNvSpPr>
            <a:spLocks noEditPoints="1" noChangeArrowheads="1"/>
          </p:cNvSpPr>
          <p:nvPr/>
        </p:nvSpPr>
        <p:spPr bwMode="auto">
          <a:xfrm>
            <a:off x="4048126" y="5065713"/>
            <a:ext cx="1096963" cy="722312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9" tIns="45719" rIns="91439" bIns="45719"/>
          <a:lstStyle/>
          <a:p>
            <a:pPr algn="ctr" eaLnBrk="1" hangingPunct="1"/>
            <a:endParaRPr lang="en-IN" sz="1406" dirty="0">
              <a:latin typeface="Times New Roman" pitchFamily="18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4251465" y="5856288"/>
            <a:ext cx="760142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Patient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8403569" y="5459413"/>
            <a:ext cx="760142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Doctor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765299" y="2763838"/>
            <a:ext cx="2422523" cy="2235200"/>
            <a:chOff x="152" y="1741"/>
            <a:chExt cx="1526" cy="1408"/>
          </a:xfrm>
        </p:grpSpPr>
        <p:sp>
          <p:nvSpPr>
            <p:cNvPr id="133129" name="Freeform 9"/>
            <p:cNvSpPr>
              <a:spLocks/>
            </p:cNvSpPr>
            <p:nvPr/>
          </p:nvSpPr>
          <p:spPr bwMode="auto">
            <a:xfrm>
              <a:off x="1254" y="1741"/>
              <a:ext cx="424" cy="1408"/>
            </a:xfrm>
            <a:custGeom>
              <a:avLst/>
              <a:gdLst/>
              <a:ahLst/>
              <a:cxnLst>
                <a:cxn ang="0">
                  <a:pos x="464" y="1632"/>
                </a:cxn>
                <a:cxn ang="0">
                  <a:pos x="224" y="1440"/>
                </a:cxn>
                <a:cxn ang="0">
                  <a:pos x="32" y="864"/>
                </a:cxn>
                <a:cxn ang="0">
                  <a:pos x="32" y="432"/>
                </a:cxn>
                <a:cxn ang="0">
                  <a:pos x="176" y="0"/>
                </a:cxn>
              </a:cxnLst>
              <a:rect l="0" t="0" r="r" b="b"/>
              <a:pathLst>
                <a:path w="464" h="1632">
                  <a:moveTo>
                    <a:pt x="464" y="1632"/>
                  </a:moveTo>
                  <a:cubicBezTo>
                    <a:pt x="380" y="1600"/>
                    <a:pt x="296" y="1568"/>
                    <a:pt x="224" y="1440"/>
                  </a:cubicBezTo>
                  <a:cubicBezTo>
                    <a:pt x="152" y="1312"/>
                    <a:pt x="64" y="1032"/>
                    <a:pt x="32" y="864"/>
                  </a:cubicBezTo>
                  <a:cubicBezTo>
                    <a:pt x="0" y="696"/>
                    <a:pt x="8" y="576"/>
                    <a:pt x="32" y="432"/>
                  </a:cubicBezTo>
                  <a:cubicBezTo>
                    <a:pt x="56" y="288"/>
                    <a:pt x="160" y="56"/>
                    <a:pt x="176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IN" sz="1266"/>
            </a:p>
          </p:txBody>
        </p:sp>
        <p:sp>
          <p:nvSpPr>
            <p:cNvPr id="133131" name="Text Box 11"/>
            <p:cNvSpPr txBox="1">
              <a:spLocks noChangeArrowheads="1"/>
            </p:cNvSpPr>
            <p:nvPr/>
          </p:nvSpPr>
          <p:spPr bwMode="auto">
            <a:xfrm>
              <a:off x="152" y="2382"/>
              <a:ext cx="1248" cy="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Step 1.</a:t>
              </a:r>
            </a:p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 Registration/Login </a:t>
              </a:r>
            </a:p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and</a:t>
              </a:r>
            </a:p>
            <a:p>
              <a:pPr algn="ctr" eaLnBrk="1" hangingPunct="1"/>
              <a:r>
                <a:rPr lang="en-US" sz="1406" dirty="0">
                  <a:solidFill>
                    <a:srgbClr val="0000FF"/>
                  </a:solidFill>
                  <a:latin typeface="Times New Roman" pitchFamily="18" charset="0"/>
                </a:rPr>
                <a:t>Request for Consultation</a:t>
              </a:r>
            </a:p>
          </p:txBody>
        </p:sp>
      </p:grpSp>
      <p:sp>
        <p:nvSpPr>
          <p:cNvPr id="133130" name="Freeform 10"/>
          <p:cNvSpPr>
            <a:spLocks/>
          </p:cNvSpPr>
          <p:nvPr/>
        </p:nvSpPr>
        <p:spPr bwMode="auto">
          <a:xfrm>
            <a:off x="4745038" y="2346326"/>
            <a:ext cx="3829051" cy="2259013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72" y="64"/>
              </a:cxn>
              <a:cxn ang="0">
                <a:pos x="1536" y="448"/>
              </a:cxn>
              <a:cxn ang="0">
                <a:pos x="2400" y="1216"/>
              </a:cxn>
              <a:cxn ang="0">
                <a:pos x="2640" y="1648"/>
              </a:cxn>
            </a:cxnLst>
            <a:rect l="0" t="0" r="r" b="b"/>
            <a:pathLst>
              <a:path w="2640" h="1648">
                <a:moveTo>
                  <a:pt x="0" y="64"/>
                </a:moveTo>
                <a:cubicBezTo>
                  <a:pt x="208" y="32"/>
                  <a:pt x="416" y="0"/>
                  <a:pt x="672" y="64"/>
                </a:cubicBezTo>
                <a:cubicBezTo>
                  <a:pt x="928" y="128"/>
                  <a:pt x="1248" y="256"/>
                  <a:pt x="1536" y="448"/>
                </a:cubicBezTo>
                <a:cubicBezTo>
                  <a:pt x="1824" y="640"/>
                  <a:pt x="2216" y="1016"/>
                  <a:pt x="2400" y="1216"/>
                </a:cubicBezTo>
                <a:cubicBezTo>
                  <a:pt x="2584" y="1416"/>
                  <a:pt x="2612" y="1532"/>
                  <a:pt x="2640" y="164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IN" sz="1266"/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8340967" y="3594101"/>
            <a:ext cx="1887056" cy="7413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step2. 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Approve and 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set an appointment data</a:t>
            </a:r>
          </a:p>
        </p:txBody>
      </p:sp>
      <p:sp>
        <p:nvSpPr>
          <p:cNvPr id="133133" name="Freeform 13"/>
          <p:cNvSpPr>
            <a:spLocks/>
          </p:cNvSpPr>
          <p:nvPr/>
        </p:nvSpPr>
        <p:spPr bwMode="auto">
          <a:xfrm>
            <a:off x="4187825" y="2697164"/>
            <a:ext cx="4038600" cy="2301875"/>
          </a:xfrm>
          <a:custGeom>
            <a:avLst/>
            <a:gdLst/>
            <a:ahLst/>
            <a:cxnLst>
              <a:cxn ang="0">
                <a:pos x="2736" y="1584"/>
              </a:cxn>
              <a:cxn ang="0">
                <a:pos x="1920" y="1296"/>
              </a:cxn>
              <a:cxn ang="0">
                <a:pos x="864" y="624"/>
              </a:cxn>
              <a:cxn ang="0">
                <a:pos x="0" y="0"/>
              </a:cxn>
            </a:cxnLst>
            <a:rect l="0" t="0" r="r" b="b"/>
            <a:pathLst>
              <a:path w="2736" h="1584">
                <a:moveTo>
                  <a:pt x="2736" y="1584"/>
                </a:moveTo>
                <a:cubicBezTo>
                  <a:pt x="2484" y="1520"/>
                  <a:pt x="2232" y="1456"/>
                  <a:pt x="1920" y="1296"/>
                </a:cubicBezTo>
                <a:cubicBezTo>
                  <a:pt x="1608" y="1136"/>
                  <a:pt x="1184" y="840"/>
                  <a:pt x="864" y="624"/>
                </a:cubicBezTo>
                <a:cubicBezTo>
                  <a:pt x="544" y="408"/>
                  <a:pt x="272" y="204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wrap="none" lIns="91439" tIns="45719" rIns="91439" bIns="45719" anchor="ctr"/>
          <a:lstStyle/>
          <a:p>
            <a:endParaRPr lang="en-IN" sz="1266"/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6288399" y="4408489"/>
            <a:ext cx="1709120" cy="5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3b.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Prescribe and advise</a:t>
            </a:r>
          </a:p>
        </p:txBody>
      </p:sp>
      <p:sp>
        <p:nvSpPr>
          <p:cNvPr id="133136" name="Freeform 16"/>
          <p:cNvSpPr>
            <a:spLocks/>
          </p:cNvSpPr>
          <p:nvPr/>
        </p:nvSpPr>
        <p:spPr bwMode="auto">
          <a:xfrm>
            <a:off x="3978276" y="2763838"/>
            <a:ext cx="696913" cy="217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240"/>
              </a:cxn>
              <a:cxn ang="0">
                <a:pos x="432" y="768"/>
              </a:cxn>
              <a:cxn ang="0">
                <a:pos x="480" y="1584"/>
              </a:cxn>
            </a:cxnLst>
            <a:rect l="0" t="0" r="r" b="b"/>
            <a:pathLst>
              <a:path w="480" h="1584">
                <a:moveTo>
                  <a:pt x="0" y="0"/>
                </a:moveTo>
                <a:cubicBezTo>
                  <a:pt x="60" y="56"/>
                  <a:pt x="120" y="112"/>
                  <a:pt x="192" y="240"/>
                </a:cubicBezTo>
                <a:cubicBezTo>
                  <a:pt x="264" y="368"/>
                  <a:pt x="384" y="544"/>
                  <a:pt x="432" y="768"/>
                </a:cubicBezTo>
                <a:cubicBezTo>
                  <a:pt x="480" y="992"/>
                  <a:pt x="464" y="1448"/>
                  <a:pt x="480" y="158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wrap="none" lIns="91439" tIns="45719" rIns="91439" bIns="45719" anchor="ctr"/>
          <a:lstStyle/>
          <a:p>
            <a:endParaRPr lang="en-IN" sz="1266"/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4181047" y="4275139"/>
            <a:ext cx="1369284" cy="5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4.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Receive advice.</a:t>
            </a:r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1981200" y="277814"/>
            <a:ext cx="82296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9" tIns="45719" rIns="91439" bIns="45719"/>
          <a:lstStyle/>
          <a:p>
            <a:pPr defTabSz="449240">
              <a:buClr>
                <a:srgbClr val="000000"/>
              </a:buClr>
              <a:buSzPct val="100000"/>
            </a:pPr>
            <a:endParaRPr lang="en-US" sz="3586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212478" y="2410619"/>
            <a:ext cx="1888785" cy="3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Telemedicine Server</a:t>
            </a:r>
          </a:p>
        </p:txBody>
      </p:sp>
      <p:cxnSp>
        <p:nvCxnSpPr>
          <p:cNvPr id="34" name="Curved Connector 33"/>
          <p:cNvCxnSpPr/>
          <p:nvPr/>
        </p:nvCxnSpPr>
        <p:spPr>
          <a:xfrm>
            <a:off x="4728973" y="2112604"/>
            <a:ext cx="3493513" cy="3189729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rgbClr val="00B050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6320203" y="5113459"/>
            <a:ext cx="1916697" cy="52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spAutoFit/>
          </a:bodyPr>
          <a:lstStyle/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Step 3a.</a:t>
            </a:r>
          </a:p>
          <a:p>
            <a:pPr algn="ctr" eaLnBrk="1" hangingPunct="1"/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406" dirty="0" err="1">
                <a:solidFill>
                  <a:srgbClr val="0000FF"/>
                </a:solidFill>
                <a:latin typeface="Times New Roman" pitchFamily="18" charset="0"/>
              </a:rPr>
              <a:t>Consultaiton</a:t>
            </a:r>
            <a:r>
              <a:rPr lang="en-US" sz="1406" dirty="0">
                <a:solidFill>
                  <a:srgbClr val="0000FF"/>
                </a:solidFill>
                <a:latin typeface="Times New Roman" pitchFamily="18" charset="0"/>
              </a:rPr>
              <a:t> with VC</a:t>
            </a:r>
          </a:p>
        </p:txBody>
      </p:sp>
      <p:pic>
        <p:nvPicPr>
          <p:cNvPr id="27" name="Picture 3" descr="C:\Users\aa\AppData\Local\Microsoft\Windows\Temporary Internet Files\Content.IE5\CRAH7Z2O\Server-Remix-1-by-Merlin2525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8551" y="1115591"/>
            <a:ext cx="831228" cy="1113874"/>
          </a:xfrm>
          <a:prstGeom prst="rect">
            <a:avLst/>
          </a:prstGeom>
          <a:noFill/>
        </p:spPr>
      </p:pic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8117300" y="1352793"/>
            <a:ext cx="1909880" cy="59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Video Conferencing </a:t>
            </a:r>
          </a:p>
          <a:p>
            <a:pPr algn="ctr" eaLnBrk="1" hangingPunct="1"/>
            <a:r>
              <a:rPr lang="en-US" sz="1617" dirty="0">
                <a:solidFill>
                  <a:srgbClr val="0000FF"/>
                </a:solidFill>
                <a:latin typeface="Times New Roman" pitchFamily="18" charset="0"/>
              </a:rPr>
              <a:t>System</a:t>
            </a: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2002427" y="234528"/>
            <a:ext cx="8429625" cy="857250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US" sz="4219" dirty="0"/>
              <a:t>Healthcare as homecare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68550" y="2229465"/>
            <a:ext cx="4113396" cy="2883993"/>
            <a:chOff x="4756693" y="3170794"/>
            <a:chExt cx="5850163" cy="4101679"/>
          </a:xfrm>
        </p:grpSpPr>
        <p:cxnSp>
          <p:nvCxnSpPr>
            <p:cNvPr id="8" name="Curved Connector 7"/>
            <p:cNvCxnSpPr/>
            <p:nvPr/>
          </p:nvCxnSpPr>
          <p:spPr>
            <a:xfrm rot="16200000" flipV="1">
              <a:off x="8217497" y="4160455"/>
              <a:ext cx="3379020" cy="1399699"/>
            </a:xfrm>
            <a:prstGeom prst="curvedConnector3">
              <a:avLst/>
            </a:prstGeom>
            <a:noFill/>
            <a:ln w="25400" cap="flat">
              <a:solidFill>
                <a:srgbClr val="00B050"/>
              </a:solidFill>
              <a:prstDash val="sysDash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Curved Connector 9"/>
            <p:cNvCxnSpPr>
              <a:stCxn id="27" idx="2"/>
            </p:cNvCxnSpPr>
            <p:nvPr/>
          </p:nvCxnSpPr>
          <p:spPr>
            <a:xfrm rot="5400000">
              <a:off x="4715180" y="3212307"/>
              <a:ext cx="4101679" cy="4018654"/>
            </a:xfrm>
            <a:prstGeom prst="curvedConnector3">
              <a:avLst/>
            </a:prstGeom>
            <a:noFill/>
            <a:ln w="25400" cap="flat">
              <a:solidFill>
                <a:srgbClr val="00B050"/>
              </a:solidFill>
              <a:prstDash val="sysDash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7" name="Cube 16"/>
          <p:cNvSpPr/>
          <p:nvPr/>
        </p:nvSpPr>
        <p:spPr>
          <a:xfrm>
            <a:off x="1676604" y="2742392"/>
            <a:ext cx="1415846" cy="354705"/>
          </a:xfrm>
          <a:prstGeom prst="cube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rPr>
              <a:t>Email Gateway</a:t>
            </a:r>
          </a:p>
        </p:txBody>
      </p:sp>
      <p:cxnSp>
        <p:nvCxnSpPr>
          <p:cNvPr id="22" name="Curved Connector 21"/>
          <p:cNvCxnSpPr>
            <a:endCxn id="17" idx="0"/>
          </p:cNvCxnSpPr>
          <p:nvPr/>
        </p:nvCxnSpPr>
        <p:spPr>
          <a:xfrm rot="5400000">
            <a:off x="2421216" y="1950506"/>
            <a:ext cx="799536" cy="784237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/>
          <p:cNvCxnSpPr/>
          <p:nvPr/>
        </p:nvCxnSpPr>
        <p:spPr>
          <a:xfrm>
            <a:off x="2847940" y="3312749"/>
            <a:ext cx="503274" cy="281352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Cube 36"/>
          <p:cNvSpPr/>
          <p:nvPr/>
        </p:nvSpPr>
        <p:spPr>
          <a:xfrm>
            <a:off x="5034138" y="1246971"/>
            <a:ext cx="1489200" cy="354705"/>
          </a:xfrm>
          <a:prstGeom prst="cub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rPr>
              <a:t>SMS Gateway</a:t>
            </a:r>
          </a:p>
        </p:txBody>
      </p:sp>
      <p:cxnSp>
        <p:nvCxnSpPr>
          <p:cNvPr id="39" name="Straight Arrow Connector 38"/>
          <p:cNvCxnSpPr>
            <a:endCxn id="37" idx="2"/>
          </p:cNvCxnSpPr>
          <p:nvPr/>
        </p:nvCxnSpPr>
        <p:spPr>
          <a:xfrm flipV="1">
            <a:off x="4475820" y="1468662"/>
            <a:ext cx="558318" cy="203868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Lightning Bolt 39"/>
          <p:cNvSpPr/>
          <p:nvPr/>
        </p:nvSpPr>
        <p:spPr>
          <a:xfrm>
            <a:off x="6320203" y="1458681"/>
            <a:ext cx="339360" cy="1308564"/>
          </a:xfrm>
          <a:prstGeom prst="lightningBol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250"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695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0" grpId="0" animBg="1"/>
      <p:bldP spid="133132" grpId="0" animBg="1"/>
      <p:bldP spid="133133" grpId="0" animBg="1"/>
      <p:bldP spid="133134" grpId="0"/>
      <p:bldP spid="133136" grpId="0" animBg="1"/>
      <p:bldP spid="133137" grpId="0"/>
      <p:bldP spid="35" grpId="0"/>
      <p:bldP spid="17" grpId="0" animBg="1"/>
      <p:bldP spid="37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05"/>
          </a:xfrm>
        </p:spPr>
        <p:txBody>
          <a:bodyPr/>
          <a:lstStyle/>
          <a:p>
            <a:r>
              <a:rPr lang="en-IN" dirty="0" smtClean="0"/>
              <a:t>Disease burden estimation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Global Burden of Disease Study 2016: </a:t>
            </a:r>
          </a:p>
          <a:p>
            <a:pPr lvl="1"/>
            <a:r>
              <a:rPr lang="en-IN" dirty="0" smtClean="0"/>
              <a:t>enables standardised comparisons of health loss caused by different diseases and risk factors, between geographic units, sexes, and age groups, and over time in a unified framework.</a:t>
            </a:r>
          </a:p>
          <a:p>
            <a:r>
              <a:rPr lang="en-IN" dirty="0" smtClean="0"/>
              <a:t>Disability-Adjusted Life Years (DALY): a key metric</a:t>
            </a:r>
          </a:p>
          <a:p>
            <a:pPr lvl="1"/>
            <a:r>
              <a:rPr lang="en-IN" dirty="0" smtClean="0"/>
              <a:t> the sum of the number of years of life lost due to premature death and a weighted measure of the years lived with disability due to a disease or injury.</a:t>
            </a:r>
          </a:p>
          <a:p>
            <a:pPr lvl="1"/>
            <a:r>
              <a:rPr lang="en-IN" dirty="0" smtClean="0"/>
              <a:t>recommended by India’s National Health Policy of 2017 to track disease burden .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59080" y="6550223"/>
            <a:ext cx="11932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 smtClean="0"/>
              <a:t>India: Health of the Nation's States — The India State-Level Disease Burden Initiative. New Delhi: ICMR, PHFI, and IHME; 2017. ISBN 978-0-9976462-1-4.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20861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ediX - PACS in Action - Patient Registration"/>
          <p:cNvSpPr txBox="1">
            <a:spLocks/>
          </p:cNvSpPr>
          <p:nvPr/>
        </p:nvSpPr>
        <p:spPr>
          <a:xfrm>
            <a:off x="2800191" y="562570"/>
            <a:ext cx="7510622" cy="857250"/>
          </a:xfrm>
          <a:prstGeom prst="rect">
            <a:avLst/>
          </a:prstGeom>
        </p:spPr>
        <p:txBody>
          <a:bodyPr>
            <a:normAutofit/>
          </a:bodyPr>
          <a:lstStyle>
            <a:lvl1pPr defTabSz="397256">
              <a:spcBef>
                <a:spcPts val="1000"/>
              </a:spcBef>
              <a:defRPr sz="4760"/>
            </a:lvl1pPr>
          </a:lstStyle>
          <a:p>
            <a:pPr algn="ctr" defTabSz="279311">
              <a:lnSpc>
                <a:spcPct val="90000"/>
              </a:lnSpc>
              <a:spcBef>
                <a:spcPts val="703"/>
              </a:spcBef>
              <a:defRPr/>
            </a:pPr>
            <a:r>
              <a:rPr lang="en-IN" sz="3347" kern="0" dirty="0" err="1">
                <a:solidFill>
                  <a:srgbClr val="D93E2B"/>
                </a:solidFill>
                <a:sym typeface="Bodoni SvtyTwo ITC TT-Book"/>
              </a:rPr>
              <a:t>iMediX</a:t>
            </a:r>
            <a:r>
              <a:rPr lang="en-IN" sz="3347" kern="0" dirty="0">
                <a:solidFill>
                  <a:srgbClr val="D93E2B"/>
                </a:solidFill>
                <a:sym typeface="Bodoni SvtyTwo ITC TT-Book"/>
              </a:rPr>
              <a:t>: healthcare as homecare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07" y="1419820"/>
            <a:ext cx="8679046" cy="491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8740" y="1311496"/>
            <a:ext cx="2820901" cy="2149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IN" sz="2250" b="1" dirty="0">
                <a:solidFill>
                  <a:srgbClr val="414141"/>
                </a:solidFill>
                <a:sym typeface="Palatino"/>
              </a:rPr>
              <a:t>Roles:</a:t>
            </a:r>
          </a:p>
          <a:p>
            <a:pPr marL="241093" indent="-241093" defTabSz="410751" hangingPunct="0">
              <a:buFont typeface="Courier New" charset="0"/>
              <a:buChar char="o"/>
            </a:pPr>
            <a:r>
              <a:rPr lang="en-US" sz="2250" dirty="0"/>
              <a:t>Patient</a:t>
            </a:r>
            <a:endParaRPr lang="en-IN" sz="2250" dirty="0">
              <a:solidFill>
                <a:srgbClr val="414141"/>
              </a:solidFill>
              <a:sym typeface="Palatino"/>
            </a:endParaRPr>
          </a:p>
          <a:p>
            <a:pPr marL="241093" indent="-241093" defTabSz="410751" hangingPunct="0">
              <a:buFont typeface="Courier New" charset="0"/>
              <a:buChar char="o"/>
            </a:pPr>
            <a:r>
              <a:rPr lang="en-IN" sz="2250" dirty="0"/>
              <a:t>Administrator</a:t>
            </a:r>
          </a:p>
          <a:p>
            <a:pPr marL="241093" indent="-241093" defTabSz="410751" hangingPunct="0">
              <a:buFont typeface="Courier New" charset="0"/>
              <a:buChar char="o"/>
            </a:pPr>
            <a:r>
              <a:rPr lang="en-IN" sz="2250" dirty="0">
                <a:solidFill>
                  <a:srgbClr val="414141"/>
                </a:solidFill>
                <a:sym typeface="Palatino"/>
              </a:rPr>
              <a:t>Data Entry Operator</a:t>
            </a:r>
          </a:p>
          <a:p>
            <a:pPr marL="241093" indent="-241093" defTabSz="410751" hangingPunct="0">
              <a:buFont typeface="Courier New" charset="0"/>
              <a:buChar char="o"/>
            </a:pPr>
            <a:r>
              <a:rPr lang="en-IN" sz="2250" dirty="0"/>
              <a:t>Doctor</a:t>
            </a:r>
          </a:p>
          <a:p>
            <a:pPr marL="241093" indent="-241093" defTabSz="410751" hangingPunct="0">
              <a:buFont typeface="Courier New" charset="0"/>
              <a:buChar char="o"/>
            </a:pPr>
            <a:r>
              <a:rPr lang="en-IN" sz="2250" dirty="0"/>
              <a:t>Medical technologist</a:t>
            </a:r>
            <a:r>
              <a:rPr lang="en-IN" sz="2250" dirty="0">
                <a:solidFill>
                  <a:srgbClr val="414141"/>
                </a:solidFill>
                <a:sym typeface="Palatino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9086" y="1678171"/>
            <a:ext cx="2784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5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Integrates homecare with healthcare services from the hospital</a:t>
            </a:r>
            <a:r>
              <a:rPr lang="en-US" sz="2250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US" sz="2250" dirty="0"/>
          </a:p>
        </p:txBody>
      </p:sp>
      <p:sp>
        <p:nvSpPr>
          <p:cNvPr id="5" name="TextBox 4"/>
          <p:cNvSpPr txBox="1"/>
          <p:nvPr/>
        </p:nvSpPr>
        <p:spPr>
          <a:xfrm>
            <a:off x="1807607" y="3726780"/>
            <a:ext cx="2959721" cy="14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 err="1">
                <a:solidFill>
                  <a:schemeClr val="accent5">
                    <a:lumMod val="50000"/>
                  </a:schemeClr>
                </a:solidFill>
              </a:rPr>
              <a:t>Multicentric</a:t>
            </a:r>
            <a:endParaRPr lang="en-US" sz="2250" dirty="0">
              <a:solidFill>
                <a:schemeClr val="accent5">
                  <a:lumMod val="50000"/>
                </a:schemeClr>
              </a:solidFill>
            </a:endParaRPr>
          </a:p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>
                <a:solidFill>
                  <a:schemeClr val="accent5">
                    <a:lumMod val="50000"/>
                  </a:schemeClr>
                </a:solidFill>
              </a:rPr>
              <a:t>Four tier architecture </a:t>
            </a:r>
          </a:p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>
                <a:solidFill>
                  <a:schemeClr val="accent5">
                    <a:lumMod val="50000"/>
                  </a:schemeClr>
                </a:solidFill>
              </a:rPr>
              <a:t>Mobile responsive</a:t>
            </a:r>
          </a:p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>
                <a:solidFill>
                  <a:schemeClr val="accent5">
                    <a:lumMod val="50000"/>
                  </a:schemeClr>
                </a:solidFill>
                <a:sym typeface="Palatino"/>
              </a:rPr>
              <a:t>PACS integrated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2087" y="3457301"/>
            <a:ext cx="2784566" cy="14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>
                <a:solidFill>
                  <a:srgbClr val="C00000"/>
                </a:solidFill>
                <a:sym typeface="Palatino"/>
              </a:rPr>
              <a:t>Email and SMS messaging</a:t>
            </a:r>
          </a:p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>
                <a:solidFill>
                  <a:srgbClr val="C00000"/>
                </a:solidFill>
              </a:rPr>
              <a:t>Video conferencing</a:t>
            </a:r>
          </a:p>
          <a:p>
            <a:pPr marL="321457" indent="-321457" defTabSz="410751" hangingPunct="0">
              <a:buFont typeface="Courier New" charset="0"/>
              <a:buChar char="o"/>
            </a:pPr>
            <a:r>
              <a:rPr lang="en-US" sz="2250" dirty="0" err="1">
                <a:solidFill>
                  <a:srgbClr val="C00000"/>
                </a:solidFill>
                <a:sym typeface="Palatino"/>
              </a:rPr>
              <a:t>Telereferral</a:t>
            </a:r>
            <a:endParaRPr lang="en-US" sz="2250" dirty="0">
              <a:solidFill>
                <a:srgbClr val="C00000"/>
              </a:solidFill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14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690689"/>
            <a:ext cx="10723880" cy="5167312"/>
          </a:xfrm>
        </p:spPr>
        <p:txBody>
          <a:bodyPr>
            <a:normAutofit/>
          </a:bodyPr>
          <a:lstStyle/>
          <a:p>
            <a:r>
              <a:rPr lang="en-US" dirty="0" smtClean="0"/>
              <a:t>A patient makes request for consultation.</a:t>
            </a:r>
          </a:p>
          <a:p>
            <a:r>
              <a:rPr lang="en-US" dirty="0" smtClean="0"/>
              <a:t>A doctor is assigned.</a:t>
            </a:r>
          </a:p>
          <a:p>
            <a:r>
              <a:rPr lang="en-US" dirty="0" smtClean="0"/>
              <a:t>Appointment scheduled and communicated to the patient.</a:t>
            </a:r>
          </a:p>
          <a:p>
            <a:r>
              <a:rPr lang="en-US" dirty="0" smtClean="0"/>
              <a:t>Patient logs in on the appointed session, &amp; gets updated status.</a:t>
            </a:r>
          </a:p>
          <a:p>
            <a:r>
              <a:rPr lang="en-US" dirty="0" smtClean="0"/>
              <a:t>Doctor logs in and checks patient queue.</a:t>
            </a:r>
          </a:p>
          <a:p>
            <a:r>
              <a:rPr lang="en-US" dirty="0" smtClean="0"/>
              <a:t>Doctor invites patient for VC</a:t>
            </a:r>
          </a:p>
          <a:p>
            <a:r>
              <a:rPr lang="en-US" dirty="0" smtClean="0"/>
              <a:t>Patient accepts and VC session starts</a:t>
            </a:r>
          </a:p>
          <a:p>
            <a:r>
              <a:rPr lang="en-US" dirty="0" smtClean="0"/>
              <a:t>Doctor prescribes and advises.</a:t>
            </a:r>
          </a:p>
          <a:p>
            <a:r>
              <a:rPr lang="en-US" dirty="0" smtClean="0"/>
              <a:t>Prescription sent by Email and also available in the account.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Blending  home consultation under hospital centric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93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81188" y="1848445"/>
            <a:ext cx="8429625" cy="4770284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telemedicine</a:t>
            </a:r>
          </a:p>
          <a:p>
            <a:pPr lvl="1"/>
            <a:r>
              <a:rPr lang="en-US" dirty="0" smtClean="0"/>
              <a:t>Hospital to hospital tele-referral and consultation.</a:t>
            </a:r>
          </a:p>
          <a:p>
            <a:r>
              <a:rPr lang="en-US" dirty="0" smtClean="0"/>
              <a:t>Hospital to home consultation</a:t>
            </a:r>
          </a:p>
          <a:p>
            <a:pPr lvl="1"/>
            <a:r>
              <a:rPr lang="en-US" dirty="0" smtClean="0"/>
              <a:t> Homecare</a:t>
            </a:r>
          </a:p>
          <a:p>
            <a:r>
              <a:rPr lang="en-US" dirty="0" smtClean="0"/>
              <a:t>Community outreach program </a:t>
            </a:r>
          </a:p>
          <a:p>
            <a:pPr lvl="1"/>
            <a:r>
              <a:rPr lang="en-US" dirty="0" smtClean="0"/>
              <a:t>by a pool of doctors across globe.</a:t>
            </a:r>
          </a:p>
          <a:p>
            <a:r>
              <a:rPr lang="en-US" dirty="0" smtClean="0"/>
              <a:t>Direct consultation and follow-up.</a:t>
            </a:r>
          </a:p>
          <a:p>
            <a:pPr lvl="1"/>
            <a:r>
              <a:rPr lang="en-US" dirty="0" smtClean="0"/>
              <a:t>Patient directly dials up.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81188" y="1758190"/>
            <a:ext cx="8429625" cy="4961801"/>
          </a:xfrm>
        </p:spPr>
        <p:txBody>
          <a:bodyPr>
            <a:normAutofit/>
          </a:bodyPr>
          <a:lstStyle/>
          <a:p>
            <a:r>
              <a:rPr lang="en-US" dirty="0" smtClean="0"/>
              <a:t>A base version.</a:t>
            </a:r>
          </a:p>
          <a:p>
            <a:pPr lvl="1"/>
            <a:r>
              <a:rPr lang="en-US" dirty="0" smtClean="0"/>
              <a:t>named </a:t>
            </a:r>
            <a:r>
              <a:rPr lang="en-US" dirty="0" err="1" smtClean="0"/>
              <a:t>iMediXcare</a:t>
            </a:r>
            <a:endParaRPr lang="en-US" dirty="0" smtClean="0"/>
          </a:p>
          <a:p>
            <a:pPr lvl="1"/>
            <a:r>
              <a:rPr lang="en-US" dirty="0" smtClean="0"/>
              <a:t>Limited features</a:t>
            </a:r>
          </a:p>
          <a:p>
            <a:pPr lvl="1"/>
            <a:r>
              <a:rPr lang="en-US" dirty="0" smtClean="0"/>
              <a:t>Readily installable and usable telemedicine system modeling E-OPD / E-Clinic</a:t>
            </a:r>
          </a:p>
          <a:p>
            <a:pPr lvl="1"/>
            <a:r>
              <a:rPr lang="en-US" dirty="0" smtClean="0"/>
              <a:t>May be customized to specific need</a:t>
            </a:r>
          </a:p>
          <a:p>
            <a:pPr lvl="1"/>
            <a:r>
              <a:rPr lang="en-US" dirty="0" smtClean="0"/>
              <a:t>Inaugurated today for community healthcare program by Rama Krishna Mission Home </a:t>
            </a:r>
            <a:r>
              <a:rPr lang="en-US" smtClean="0"/>
              <a:t>of Service, </a:t>
            </a:r>
            <a:r>
              <a:rPr lang="en-US" dirty="0" smtClean="0"/>
              <a:t>Varanasi.</a:t>
            </a:r>
          </a:p>
          <a:p>
            <a:r>
              <a:rPr lang="en-US" dirty="0" smtClean="0"/>
              <a:t>Link: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github.com/jmGithub2021/iMediXcare</a:t>
            </a:r>
            <a:endParaRPr lang="en-US" dirty="0" smtClean="0"/>
          </a:p>
          <a:p>
            <a:pPr lvl="1"/>
            <a:r>
              <a:rPr lang="en-US" dirty="0" err="1" smtClean="0"/>
              <a:t>Appache</a:t>
            </a:r>
            <a:r>
              <a:rPr lang="en-US" dirty="0" smtClean="0"/>
              <a:t> </a:t>
            </a:r>
            <a:r>
              <a:rPr lang="en-US" dirty="0" err="1" smtClean="0"/>
              <a:t>licence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iMediX</a:t>
            </a:r>
            <a:r>
              <a:rPr lang="en-US" dirty="0" smtClean="0"/>
              <a:t> made open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00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Covid</a:t>
            </a:r>
            <a:r>
              <a:rPr lang="en-US" dirty="0" smtClean="0"/>
              <a:t> Pandemic and thereafter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venture with a company at Kolkata.</a:t>
            </a:r>
          </a:p>
          <a:p>
            <a:r>
              <a:rPr lang="en-US" dirty="0" smtClean="0"/>
              <a:t>Deployment in Dept. of Health and Family Welfare, Govt. of West Bengal</a:t>
            </a:r>
          </a:p>
          <a:p>
            <a:r>
              <a:rPr lang="en-US" dirty="0" smtClean="0"/>
              <a:t>Integrated with the hospital at IIT Kharagpur</a:t>
            </a:r>
          </a:p>
          <a:p>
            <a:r>
              <a:rPr lang="en-US" dirty="0" smtClean="0"/>
              <a:t>Deployed at Ramakrishna Mission Home of Services, Varanasi for their community outreach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22460" y="908264"/>
            <a:ext cx="7034610" cy="5852934"/>
            <a:chOff x="2671740" y="917456"/>
            <a:chExt cx="7034610" cy="5852934"/>
          </a:xfrm>
        </p:grpSpPr>
        <p:sp>
          <p:nvSpPr>
            <p:cNvPr id="54" name="Google Shape;54;p13"/>
            <p:cNvSpPr/>
            <p:nvPr/>
          </p:nvSpPr>
          <p:spPr>
            <a:xfrm>
              <a:off x="2671740" y="1120187"/>
              <a:ext cx="4769604" cy="2358504"/>
            </a:xfrm>
            <a:prstGeom prst="cloud">
              <a:avLst/>
            </a:prstGeom>
            <a:solidFill>
              <a:srgbClr val="D9EAD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r>
                <a:rPr lang="en-US" sz="2400" dirty="0"/>
                <a:t> </a:t>
              </a:r>
              <a:endParaRPr sz="2400" dirty="0"/>
            </a:p>
          </p:txBody>
        </p:sp>
        <p:sp>
          <p:nvSpPr>
            <p:cNvPr id="55" name="Google Shape;55;p13"/>
            <p:cNvSpPr/>
            <p:nvPr/>
          </p:nvSpPr>
          <p:spPr>
            <a:xfrm flipH="1">
              <a:off x="3320250" y="917456"/>
              <a:ext cx="6386100" cy="4142400"/>
            </a:xfrm>
            <a:prstGeom prst="corner">
              <a:avLst>
                <a:gd name="adj1" fmla="val 36944"/>
                <a:gd name="adj2" fmla="val 50000"/>
              </a:avLst>
            </a:prstGeom>
            <a:solidFill>
              <a:srgbClr val="FFF2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endParaRPr sz="2400"/>
            </a:p>
          </p:txBody>
        </p:sp>
        <p:pic>
          <p:nvPicPr>
            <p:cNvPr id="56" name="Google Shape;56;p13"/>
            <p:cNvPicPr preferRelativeResize="0"/>
            <p:nvPr/>
          </p:nvPicPr>
          <p:blipFill rotWithShape="1">
            <a:blip r:embed="rId3">
              <a:alphaModFix/>
            </a:blip>
            <a:srcRect l="50973"/>
            <a:stretch/>
          </p:blipFill>
          <p:spPr>
            <a:xfrm flipH="1">
              <a:off x="3533674" y="5187648"/>
              <a:ext cx="884022" cy="810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 rotWithShape="1">
            <a:blip r:embed="rId4">
              <a:alphaModFix/>
            </a:blip>
            <a:srcRect l="26605" r="11348"/>
            <a:stretch/>
          </p:blipFill>
          <p:spPr>
            <a:xfrm>
              <a:off x="5060414" y="3795884"/>
              <a:ext cx="419525" cy="650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 rotWithShape="1">
            <a:blip r:embed="rId5">
              <a:alphaModFix/>
            </a:blip>
            <a:srcRect l="33942" r="18245"/>
            <a:stretch/>
          </p:blipFill>
          <p:spPr>
            <a:xfrm flipH="1">
              <a:off x="7066929" y="3681171"/>
              <a:ext cx="884023" cy="88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6">
              <a:alphaModFix/>
            </a:blip>
            <a:srcRect l="16666" t="15612" r="16666" b="20742"/>
            <a:stretch/>
          </p:blipFill>
          <p:spPr>
            <a:xfrm>
              <a:off x="8345315" y="2238875"/>
              <a:ext cx="1091788" cy="714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 rotWithShape="1">
            <a:blip r:embed="rId7">
              <a:alphaModFix/>
            </a:blip>
            <a:srcRect l="38665"/>
            <a:stretch/>
          </p:blipFill>
          <p:spPr>
            <a:xfrm>
              <a:off x="4692954" y="1585214"/>
              <a:ext cx="794895" cy="899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 rotWithShape="1">
            <a:blip r:embed="rId7">
              <a:alphaModFix/>
            </a:blip>
            <a:srcRect l="35140"/>
            <a:stretch/>
          </p:blipFill>
          <p:spPr>
            <a:xfrm>
              <a:off x="5744623" y="1520506"/>
              <a:ext cx="1279207" cy="789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 rotWithShape="1">
            <a:blip r:embed="rId8">
              <a:alphaModFix/>
            </a:blip>
            <a:srcRect l="10909" t="20059" r="10437" b="17039"/>
            <a:stretch/>
          </p:blipFill>
          <p:spPr>
            <a:xfrm>
              <a:off x="8326126" y="1308533"/>
              <a:ext cx="1091786" cy="789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 rotWithShape="1">
            <a:blip r:embed="rId9">
              <a:alphaModFix/>
            </a:blip>
            <a:srcRect t="4271" b="4262"/>
            <a:stretch/>
          </p:blipFill>
          <p:spPr>
            <a:xfrm>
              <a:off x="8325245" y="3322270"/>
              <a:ext cx="1111857" cy="810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10">
              <a:alphaModFix/>
            </a:blip>
            <a:srcRect l="11355" r="11347"/>
            <a:stretch/>
          </p:blipFill>
          <p:spPr>
            <a:xfrm>
              <a:off x="8597781" y="5232167"/>
              <a:ext cx="522648" cy="6509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3"/>
            <p:cNvSpPr txBox="1"/>
            <p:nvPr/>
          </p:nvSpPr>
          <p:spPr>
            <a:xfrm>
              <a:off x="5549763" y="1119977"/>
              <a:ext cx="1706100" cy="2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 dirty="0"/>
                <a:t>TELERAD PACSSERVER</a:t>
              </a:r>
              <a:endParaRPr sz="1200" b="1" dirty="0"/>
            </a:p>
          </p:txBody>
        </p:sp>
        <p:sp>
          <p:nvSpPr>
            <p:cNvPr id="66" name="Google Shape;66;p13"/>
            <p:cNvSpPr txBox="1"/>
            <p:nvPr/>
          </p:nvSpPr>
          <p:spPr>
            <a:xfrm>
              <a:off x="4238959" y="1187401"/>
              <a:ext cx="1198843" cy="507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 dirty="0" err="1"/>
                <a:t>iMedix</a:t>
              </a:r>
              <a:r>
                <a:rPr lang="en-GB" sz="1200" b="1" dirty="0"/>
                <a:t>  and VC SERVER</a:t>
              </a:r>
              <a:endParaRPr sz="1200" b="1" dirty="0"/>
            </a:p>
          </p:txBody>
        </p:sp>
        <p:sp>
          <p:nvSpPr>
            <p:cNvPr id="67" name="Google Shape;67;p13"/>
            <p:cNvSpPr txBox="1"/>
            <p:nvPr/>
          </p:nvSpPr>
          <p:spPr>
            <a:xfrm>
              <a:off x="4027013" y="3278672"/>
              <a:ext cx="883800" cy="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/>
              <a:endParaRPr sz="2400"/>
            </a:p>
          </p:txBody>
        </p:sp>
        <p:sp>
          <p:nvSpPr>
            <p:cNvPr id="68" name="Google Shape;68;p13"/>
            <p:cNvSpPr txBox="1"/>
            <p:nvPr/>
          </p:nvSpPr>
          <p:spPr>
            <a:xfrm>
              <a:off x="6542297" y="3549642"/>
              <a:ext cx="1527618" cy="361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LOCAL PATIENT</a:t>
              </a:r>
              <a:endParaRPr sz="1200" b="1" dirty="0"/>
            </a:p>
          </p:txBody>
        </p:sp>
        <p:sp>
          <p:nvSpPr>
            <p:cNvPr id="69" name="Google Shape;69;p13"/>
            <p:cNvSpPr txBox="1"/>
            <p:nvPr/>
          </p:nvSpPr>
          <p:spPr>
            <a:xfrm>
              <a:off x="8407384" y="1026515"/>
              <a:ext cx="1029600" cy="2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MRI</a:t>
              </a:r>
              <a:endParaRPr sz="1200" b="1"/>
            </a:p>
          </p:txBody>
        </p:sp>
        <p:sp>
          <p:nvSpPr>
            <p:cNvPr id="70" name="Google Shape;70;p13"/>
            <p:cNvSpPr txBox="1"/>
            <p:nvPr/>
          </p:nvSpPr>
          <p:spPr>
            <a:xfrm>
              <a:off x="8319450" y="2122463"/>
              <a:ext cx="1092000" cy="2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CT</a:t>
              </a:r>
              <a:endParaRPr sz="1200" b="1"/>
            </a:p>
          </p:txBody>
        </p:sp>
        <p:sp>
          <p:nvSpPr>
            <p:cNvPr id="71" name="Google Shape;71;p13"/>
            <p:cNvSpPr txBox="1"/>
            <p:nvPr/>
          </p:nvSpPr>
          <p:spPr>
            <a:xfrm>
              <a:off x="8293839" y="3095385"/>
              <a:ext cx="1279200" cy="2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X-RAY</a:t>
              </a:r>
              <a:endParaRPr sz="1200" b="1"/>
            </a:p>
          </p:txBody>
        </p:sp>
        <p:sp>
          <p:nvSpPr>
            <p:cNvPr id="72" name="Google Shape;72;p13"/>
            <p:cNvSpPr txBox="1"/>
            <p:nvPr/>
          </p:nvSpPr>
          <p:spPr>
            <a:xfrm>
              <a:off x="4630257" y="3584985"/>
              <a:ext cx="1389518" cy="451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LOCAL PHYSICIAN</a:t>
              </a:r>
              <a:endParaRPr sz="1200" b="1" dirty="0"/>
            </a:p>
          </p:txBody>
        </p:sp>
        <p:sp>
          <p:nvSpPr>
            <p:cNvPr id="73" name="Google Shape;73;p13"/>
            <p:cNvSpPr txBox="1"/>
            <p:nvPr/>
          </p:nvSpPr>
          <p:spPr>
            <a:xfrm>
              <a:off x="3166643" y="5052859"/>
              <a:ext cx="1623900" cy="2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REMOTE PATIENT</a:t>
              </a:r>
              <a:endParaRPr sz="1200" b="1"/>
            </a:p>
          </p:txBody>
        </p:sp>
        <p:sp>
          <p:nvSpPr>
            <p:cNvPr id="74" name="Google Shape;74;p13"/>
            <p:cNvSpPr txBox="1"/>
            <p:nvPr/>
          </p:nvSpPr>
          <p:spPr>
            <a:xfrm>
              <a:off x="8205885" y="5068879"/>
              <a:ext cx="1419300" cy="2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REMOTE PHYSICIAN</a:t>
              </a:r>
              <a:endParaRPr sz="1200" b="1"/>
            </a:p>
          </p:txBody>
        </p:sp>
        <p:cxnSp>
          <p:nvCxnSpPr>
            <p:cNvPr id="75" name="Google Shape;75;p13"/>
            <p:cNvCxnSpPr/>
            <p:nvPr/>
          </p:nvCxnSpPr>
          <p:spPr>
            <a:xfrm flipH="1">
              <a:off x="5407491" y="1843594"/>
              <a:ext cx="572700" cy="165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76" name="Google Shape;76;p13"/>
            <p:cNvCxnSpPr/>
            <p:nvPr/>
          </p:nvCxnSpPr>
          <p:spPr>
            <a:xfrm rot="10800000">
              <a:off x="5337548" y="2020259"/>
              <a:ext cx="1818900" cy="2199300"/>
            </a:xfrm>
            <a:prstGeom prst="bentConnector3">
              <a:avLst>
                <a:gd name="adj1" fmla="val 70780"/>
              </a:avLst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7" name="Google Shape;77;p13"/>
            <p:cNvCxnSpPr>
              <a:stCxn id="61" idx="3"/>
            </p:cNvCxnSpPr>
            <p:nvPr/>
          </p:nvCxnSpPr>
          <p:spPr>
            <a:xfrm>
              <a:off x="7023829" y="1915164"/>
              <a:ext cx="600" cy="600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13"/>
            <p:cNvCxnSpPr/>
            <p:nvPr/>
          </p:nvCxnSpPr>
          <p:spPr>
            <a:xfrm rot="10800000">
              <a:off x="6933241" y="1672731"/>
              <a:ext cx="1539600" cy="2109600"/>
            </a:xfrm>
            <a:prstGeom prst="bentConnector3">
              <a:avLst>
                <a:gd name="adj1" fmla="val 24713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9" name="Google Shape;79;p13"/>
            <p:cNvCxnSpPr/>
            <p:nvPr/>
          </p:nvCxnSpPr>
          <p:spPr>
            <a:xfrm flipH="1">
              <a:off x="2986973" y="5464445"/>
              <a:ext cx="845100" cy="660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80" name="Google Shape;80;p13"/>
            <p:cNvCxnSpPr/>
            <p:nvPr/>
          </p:nvCxnSpPr>
          <p:spPr>
            <a:xfrm rot="10800000">
              <a:off x="2954095" y="2281202"/>
              <a:ext cx="11400" cy="321960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" name="Google Shape;81;p13"/>
            <p:cNvSpPr txBox="1"/>
            <p:nvPr/>
          </p:nvSpPr>
          <p:spPr>
            <a:xfrm>
              <a:off x="4997894" y="4724661"/>
              <a:ext cx="3409490" cy="42285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2400" b="1"/>
                <a:t>HOSPITAL PREMISE</a:t>
              </a:r>
              <a:endParaRPr sz="2400" b="1"/>
            </a:p>
          </p:txBody>
        </p:sp>
        <p:cxnSp>
          <p:nvCxnSpPr>
            <p:cNvPr id="82" name="Google Shape;82;p13"/>
            <p:cNvCxnSpPr/>
            <p:nvPr/>
          </p:nvCxnSpPr>
          <p:spPr>
            <a:xfrm>
              <a:off x="2979750" y="2284130"/>
              <a:ext cx="1854900" cy="11100"/>
            </a:xfrm>
            <a:prstGeom prst="straightConnector1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3" name="Google Shape;83;p13"/>
            <p:cNvCxnSpPr/>
            <p:nvPr/>
          </p:nvCxnSpPr>
          <p:spPr>
            <a:xfrm rot="10800000">
              <a:off x="5385010" y="2246069"/>
              <a:ext cx="3315900" cy="3254100"/>
            </a:xfrm>
            <a:prstGeom prst="bentConnector3">
              <a:avLst>
                <a:gd name="adj1" fmla="val 89284"/>
              </a:avLst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85" name="Google Shape;85;p13"/>
            <p:cNvSpPr txBox="1"/>
            <p:nvPr/>
          </p:nvSpPr>
          <p:spPr>
            <a:xfrm>
              <a:off x="5678457" y="5692066"/>
              <a:ext cx="2799725" cy="107832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2400" b="1"/>
                <a:t>REMOTE LOCATIONS</a:t>
              </a:r>
              <a:endParaRPr sz="2400" b="1" dirty="0"/>
            </a:p>
          </p:txBody>
        </p:sp>
        <p:cxnSp>
          <p:nvCxnSpPr>
            <p:cNvPr id="86" name="Google Shape;86;p13"/>
            <p:cNvCxnSpPr/>
            <p:nvPr/>
          </p:nvCxnSpPr>
          <p:spPr>
            <a:xfrm rot="10569867">
              <a:off x="5475075" y="4272409"/>
              <a:ext cx="1704217" cy="162444"/>
            </a:xfrm>
            <a:prstGeom prst="straightConnector1">
              <a:avLst/>
            </a:prstGeom>
            <a:noFill/>
            <a:ln w="38100" cap="flat" cmpd="sng">
              <a:solidFill>
                <a:srgbClr val="274E13"/>
              </a:solidFill>
              <a:prstDash val="dash"/>
              <a:round/>
              <a:headEnd type="stealth" w="med" len="med"/>
              <a:tailEnd type="stealth" w="med" len="med"/>
            </a:ln>
          </p:spPr>
        </p:cxnSp>
        <p:cxnSp>
          <p:nvCxnSpPr>
            <p:cNvPr id="87" name="Google Shape;87;p13"/>
            <p:cNvCxnSpPr/>
            <p:nvPr/>
          </p:nvCxnSpPr>
          <p:spPr>
            <a:xfrm rot="10682684">
              <a:off x="4417692" y="5521892"/>
              <a:ext cx="4185337" cy="174114"/>
            </a:xfrm>
            <a:prstGeom prst="straightConnector1">
              <a:avLst/>
            </a:prstGeom>
            <a:noFill/>
            <a:ln w="38100" cap="flat" cmpd="sng">
              <a:solidFill>
                <a:srgbClr val="274E13"/>
              </a:solidFill>
              <a:prstDash val="dash"/>
              <a:round/>
              <a:headEnd type="stealth" w="med" len="med"/>
              <a:tailEnd type="stealth" w="med" len="med"/>
            </a:ln>
          </p:spPr>
        </p:cxnSp>
        <p:pic>
          <p:nvPicPr>
            <p:cNvPr id="88" name="Google Shape;88;p13"/>
            <p:cNvPicPr preferRelativeResize="0"/>
            <p:nvPr/>
          </p:nvPicPr>
          <p:blipFill rotWithShape="1">
            <a:blip r:embed="rId11">
              <a:alphaModFix/>
            </a:blip>
            <a:srcRect l="5515" t="17542" r="7079" b="11950"/>
            <a:stretch/>
          </p:blipFill>
          <p:spPr>
            <a:xfrm>
              <a:off x="3416054" y="4594379"/>
              <a:ext cx="738020" cy="382049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9" name="Google Shape;89;p13"/>
            <p:cNvPicPr preferRelativeResize="0"/>
            <p:nvPr/>
          </p:nvPicPr>
          <p:blipFill rotWithShape="1">
            <a:blip r:embed="rId7">
              <a:alphaModFix/>
            </a:blip>
            <a:srcRect l="38665"/>
            <a:stretch/>
          </p:blipFill>
          <p:spPr>
            <a:xfrm>
              <a:off x="3379987" y="1757569"/>
              <a:ext cx="630167" cy="422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3"/>
            <p:cNvPicPr preferRelativeResize="0"/>
            <p:nvPr/>
          </p:nvPicPr>
          <p:blipFill rotWithShape="1">
            <a:blip r:embed="rId7">
              <a:alphaModFix/>
            </a:blip>
            <a:srcRect l="38665"/>
            <a:stretch/>
          </p:blipFill>
          <p:spPr>
            <a:xfrm>
              <a:off x="3559029" y="2561888"/>
              <a:ext cx="630167" cy="422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12">
              <a:alphaModFix/>
            </a:blip>
            <a:srcRect t="29277" r="32691" b="8455"/>
            <a:stretch/>
          </p:blipFill>
          <p:spPr>
            <a:xfrm>
              <a:off x="3844095" y="3687069"/>
              <a:ext cx="630170" cy="561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3"/>
            <p:cNvSpPr txBox="1"/>
            <p:nvPr/>
          </p:nvSpPr>
          <p:spPr>
            <a:xfrm>
              <a:off x="3437122" y="3478224"/>
              <a:ext cx="1473691" cy="376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TELE ECG</a:t>
              </a:r>
              <a:endParaRPr sz="1200" b="1" dirty="0"/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3411885" y="4144881"/>
              <a:ext cx="1424400" cy="2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TELE PATHOLOGY</a:t>
              </a:r>
              <a:endParaRPr sz="1200" b="1" dirty="0"/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3198401" y="2903711"/>
              <a:ext cx="1344600" cy="2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TELE ECG SEVER</a:t>
              </a:r>
              <a:endParaRPr sz="1200" b="1"/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3080424" y="1273640"/>
              <a:ext cx="1503299" cy="535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GB" sz="1200" b="1"/>
                <a:t>TELE PATHOLOGY SERVER</a:t>
              </a:r>
              <a:endParaRPr sz="1200" b="1" dirty="0"/>
            </a:p>
          </p:txBody>
        </p:sp>
        <p:cxnSp>
          <p:nvCxnSpPr>
            <p:cNvPr id="96" name="Google Shape;96;p13"/>
            <p:cNvCxnSpPr/>
            <p:nvPr/>
          </p:nvCxnSpPr>
          <p:spPr>
            <a:xfrm rot="10800000" flipH="1">
              <a:off x="3928192" y="3053033"/>
              <a:ext cx="2100" cy="5652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7" name="Google Shape;97;p13"/>
            <p:cNvCxnSpPr/>
            <p:nvPr/>
          </p:nvCxnSpPr>
          <p:spPr>
            <a:xfrm rot="10800000" flipH="1">
              <a:off x="3570110" y="2133852"/>
              <a:ext cx="2100" cy="22887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8" name="Google Shape;98;p13"/>
            <p:cNvCxnSpPr/>
            <p:nvPr/>
          </p:nvCxnSpPr>
          <p:spPr>
            <a:xfrm rot="10800000">
              <a:off x="3911178" y="2085347"/>
              <a:ext cx="1811700" cy="3392100"/>
            </a:xfrm>
            <a:prstGeom prst="bentConnector3">
              <a:avLst>
                <a:gd name="adj1" fmla="val 67111"/>
              </a:avLst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9" name="Google Shape;99;p13"/>
            <p:cNvCxnSpPr/>
            <p:nvPr/>
          </p:nvCxnSpPr>
          <p:spPr>
            <a:xfrm rot="9808471">
              <a:off x="4520298" y="3973782"/>
              <a:ext cx="577974" cy="167642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100" name="Google Shape;100;p13"/>
            <p:cNvCxnSpPr/>
            <p:nvPr/>
          </p:nvCxnSpPr>
          <p:spPr>
            <a:xfrm rot="10800000">
              <a:off x="4126057" y="2792731"/>
              <a:ext cx="386700" cy="111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1" name="Google Shape;101;p13"/>
            <p:cNvCxnSpPr/>
            <p:nvPr/>
          </p:nvCxnSpPr>
          <p:spPr>
            <a:xfrm rot="9957825">
              <a:off x="4476736" y="1793519"/>
              <a:ext cx="7422" cy="255351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13"/>
            <p:cNvCxnSpPr/>
            <p:nvPr/>
          </p:nvCxnSpPr>
          <p:spPr>
            <a:xfrm rot="-9114192" flipH="1">
              <a:off x="4544539" y="1711814"/>
              <a:ext cx="291106" cy="219972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3" name="Google Shape;103;p13"/>
            <p:cNvCxnSpPr/>
            <p:nvPr/>
          </p:nvCxnSpPr>
          <p:spPr>
            <a:xfrm rot="-10624463" flipH="1">
              <a:off x="8093075" y="1641710"/>
              <a:ext cx="393813" cy="327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13"/>
            <p:cNvCxnSpPr/>
            <p:nvPr/>
          </p:nvCxnSpPr>
          <p:spPr>
            <a:xfrm rot="-10623942" flipH="1">
              <a:off x="8093121" y="2788935"/>
              <a:ext cx="322323" cy="327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extBox 1"/>
          <p:cNvSpPr txBox="1"/>
          <p:nvPr/>
        </p:nvSpPr>
        <p:spPr>
          <a:xfrm>
            <a:off x="3763062" y="6440195"/>
            <a:ext cx="365920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Courtesy: </a:t>
            </a:r>
            <a:r>
              <a:rPr lang="en-US" sz="1687" dirty="0" err="1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Softmed</a:t>
            </a:r>
            <a:r>
              <a:rPr lang="en-US" sz="1687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 Technologies  LLP</a:t>
            </a:r>
          </a:p>
        </p:txBody>
      </p:sp>
      <p:sp>
        <p:nvSpPr>
          <p:cNvPr id="105" name="Title 2"/>
          <p:cNvSpPr txBox="1">
            <a:spLocks/>
          </p:cNvSpPr>
          <p:nvPr/>
        </p:nvSpPr>
        <p:spPr>
          <a:xfrm>
            <a:off x="1472954" y="7896"/>
            <a:ext cx="8619677" cy="91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spcFirstLastPara="1" wrap="square" lIns="64283" tIns="64283" rIns="64283" bIns="64283" anchor="b" anchorCtr="0">
            <a:normAutofit fontScale="67500" lnSpcReduction="20000"/>
          </a:bodyPr>
          <a:lstStyle>
            <a:lvl1pPr marL="0" marR="0" lvl="0" indent="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lvl="1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lvl="2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lvl="3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lvl="4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lvl="5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lvl="6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lvl="7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lvl="8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 sz="7395" b="0" i="0" u="none" strike="noStrike" cap="none" spc="0" baseline="0">
                <a:ln>
                  <a:noFill/>
                </a:ln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US" sz="5199" dirty="0" smtClean="0"/>
              <a:t>Doctor to Patient Consultation </a:t>
            </a:r>
            <a:r>
              <a:rPr lang="en-US" sz="5199" smtClean="0"/>
              <a:t>in Bangladesh</a:t>
            </a:r>
            <a:endParaRPr lang="en-US" sz="5199" dirty="0"/>
          </a:p>
        </p:txBody>
      </p:sp>
      <p:sp>
        <p:nvSpPr>
          <p:cNvPr id="3" name="TextBox 2"/>
          <p:cNvSpPr txBox="1"/>
          <p:nvPr/>
        </p:nvSpPr>
        <p:spPr>
          <a:xfrm>
            <a:off x="-33526" y="1526523"/>
            <a:ext cx="48543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 trial run by </a:t>
            </a:r>
            <a:r>
              <a:rPr lang="en-US" sz="2800" dirty="0" err="1" smtClean="0"/>
              <a:t>Softmed</a:t>
            </a:r>
            <a:r>
              <a:rPr lang="en-US" sz="2800" dirty="0" smtClean="0"/>
              <a:t> LLC, Kolkata.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Rangamati</a:t>
            </a:r>
            <a:r>
              <a:rPr lang="en-US" sz="2800" dirty="0" smtClean="0"/>
              <a:t> (75 km) from </a:t>
            </a:r>
            <a:r>
              <a:rPr lang="en-US" sz="2800" dirty="0" err="1" smtClean="0"/>
              <a:t>Chattagram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Between 24/3/21 </a:t>
            </a:r>
            <a:r>
              <a:rPr lang="mr-IN" sz="2800" dirty="0" smtClean="0"/>
              <a:t>–</a:t>
            </a:r>
            <a:r>
              <a:rPr lang="en-US" sz="2800" dirty="0" smtClean="0"/>
              <a:t> 7/12/21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107 Consultations with 42 patients by 5 Doctors.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8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4254170"/>
            <a:ext cx="11150600" cy="26038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Inaugurated on 2</a:t>
            </a:r>
            <a:r>
              <a:rPr lang="en-US" baseline="30000" dirty="0"/>
              <a:t>nd</a:t>
            </a:r>
            <a:r>
              <a:rPr lang="en-US" dirty="0"/>
              <a:t> October, 2020</a:t>
            </a:r>
            <a:r>
              <a:rPr lang="en-US" dirty="0" smtClean="0"/>
              <a:t>.</a:t>
            </a:r>
          </a:p>
          <a:p>
            <a:r>
              <a:rPr lang="en-US" dirty="0"/>
              <a:t>Between 2/10/21 and 26/9/21</a:t>
            </a:r>
          </a:p>
          <a:p>
            <a:pPr lvl="1"/>
            <a:r>
              <a:rPr lang="en-US" dirty="0"/>
              <a:t>Number of registered users: 1438</a:t>
            </a:r>
          </a:p>
          <a:p>
            <a:pPr lvl="1"/>
            <a:r>
              <a:rPr lang="en-US" dirty="0"/>
              <a:t>177 </a:t>
            </a:r>
            <a:r>
              <a:rPr lang="en-US" dirty="0" smtClean="0"/>
              <a:t>consultations and 107 </a:t>
            </a:r>
            <a:r>
              <a:rPr lang="en-US" dirty="0"/>
              <a:t>Prescriptions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Presently integrated with the recently installed HMIS (July’2023)  of the hospital.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iMediX</a:t>
            </a:r>
            <a:r>
              <a:rPr lang="en-US" dirty="0" smtClean="0"/>
              <a:t> at BCRT Hospital, IIT KGP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94" y="1520829"/>
            <a:ext cx="4689778" cy="2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6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41766" y="1648813"/>
            <a:ext cx="8926234" cy="5209187"/>
          </a:xfrm>
        </p:spPr>
        <p:txBody>
          <a:bodyPr>
            <a:normAutofit/>
          </a:bodyPr>
          <a:lstStyle/>
          <a:p>
            <a:r>
              <a:rPr lang="en-US" dirty="0" smtClean="0"/>
              <a:t>Accounts created on demand from the users by fetching their data from ERP.</a:t>
            </a:r>
          </a:p>
          <a:p>
            <a:r>
              <a:rPr lang="en-US" dirty="0" smtClean="0"/>
              <a:t>Weekly slots for telemedicine are made available from the hospital with duty rosters for doctors.</a:t>
            </a:r>
          </a:p>
          <a:p>
            <a:r>
              <a:rPr lang="en-US" dirty="0" smtClean="0"/>
              <a:t>Patients book their appointments on those slots to assigned doctors.</a:t>
            </a:r>
          </a:p>
          <a:p>
            <a:r>
              <a:rPr lang="en-US" dirty="0" smtClean="0"/>
              <a:t>Tele-consultations take place in those scheduled periods.</a:t>
            </a:r>
          </a:p>
          <a:p>
            <a:r>
              <a:rPr lang="en-US" dirty="0"/>
              <a:t>M</a:t>
            </a:r>
            <a:r>
              <a:rPr lang="en-US" dirty="0" smtClean="0"/>
              <a:t>edicine disbursed from the pharmacy in the hospital with the production of printed and endorsed prescription.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the hospital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98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835698" y="441794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err="1">
                <a:sym typeface="Times New Roman"/>
              </a:rPr>
              <a:t>Vivek</a:t>
            </a:r>
            <a:r>
              <a:rPr lang="en" dirty="0">
                <a:sym typeface="Times New Roman"/>
              </a:rPr>
              <a:t> </a:t>
            </a:r>
            <a:r>
              <a:rPr lang="en" dirty="0" err="1">
                <a:sym typeface="Times New Roman"/>
              </a:rPr>
              <a:t>Sanjivani</a:t>
            </a:r>
            <a:r>
              <a:rPr lang="en" dirty="0">
                <a:sym typeface="Times New Roman"/>
              </a:rPr>
              <a:t>: Ramakrishna Mission Home of Service Varanasi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4" y="2163234"/>
            <a:ext cx="4574235" cy="3429785"/>
          </a:xfrm>
          <a:prstGeom prst="rect">
            <a:avLst/>
          </a:prstGeom>
        </p:spPr>
      </p:pic>
      <p:pic>
        <p:nvPicPr>
          <p:cNvPr id="6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002" y="2175025"/>
            <a:ext cx="2668296" cy="287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564" y="2163235"/>
            <a:ext cx="981661" cy="31897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98218" y="6083322"/>
            <a:ext cx="3882346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25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Inaugurated  15</a:t>
            </a:r>
            <a:r>
              <a:rPr lang="en-US" sz="2250" baseline="3000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th</a:t>
            </a:r>
            <a:r>
              <a:rPr lang="en-US" sz="225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 March, 2021</a:t>
            </a:r>
          </a:p>
        </p:txBody>
      </p:sp>
    </p:spTree>
    <p:extLst>
      <p:ext uri="{BB962C8B-B14F-4D97-AF65-F5344CB8AC3E}">
        <p14:creationId xmlns:p14="http://schemas.microsoft.com/office/powerpoint/2010/main" val="681824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13649" y="153755"/>
            <a:ext cx="4180271" cy="1141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err="1">
                <a:sym typeface="Times New Roman"/>
              </a:rPr>
              <a:t>Vivek</a:t>
            </a:r>
            <a:r>
              <a:rPr lang="en" dirty="0">
                <a:sym typeface="Times New Roman"/>
              </a:rPr>
              <a:t> </a:t>
            </a:r>
            <a:r>
              <a:rPr lang="en" dirty="0" err="1" smtClean="0">
                <a:sym typeface="Times New Roman"/>
              </a:rPr>
              <a:t>Sanjivani</a:t>
            </a:r>
            <a:r>
              <a:rPr lang="en-US" dirty="0" smtClean="0">
                <a:sym typeface="Times New Roman"/>
              </a:rPr>
              <a:t> (</a:t>
            </a:r>
            <a:r>
              <a:rPr lang="en-US" dirty="0" err="1" smtClean="0">
                <a:sym typeface="Times New Roman"/>
              </a:rPr>
              <a:t>Matri</a:t>
            </a:r>
            <a:r>
              <a:rPr lang="en-US" dirty="0" smtClean="0">
                <a:sym typeface="Times New Roman"/>
              </a:rPr>
              <a:t> </a:t>
            </a:r>
            <a:r>
              <a:rPr lang="en-US" dirty="0" err="1" smtClean="0">
                <a:sym typeface="Times New Roman"/>
              </a:rPr>
              <a:t>Seva</a:t>
            </a:r>
            <a:r>
              <a:rPr lang="en-US" dirty="0" smtClean="0">
                <a:sym typeface="Times New Roman"/>
              </a:rPr>
              <a:t>)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286458" y="1416062"/>
            <a:ext cx="11691931" cy="54419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177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dapted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</a:t>
            </a:r>
            <a:r>
              <a:rPr lang="en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opensource</a:t>
            </a: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77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Community outreach 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</a:t>
            </a:r>
            <a:endParaRPr lang="en-US"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77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Doctors across the globe </a:t>
            </a:r>
          </a:p>
          <a:p>
            <a:pPr marL="457177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at </a:t>
            </a:r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entres</a:t>
            </a: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7563" lvl="1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lang="en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Uttar Pradesh and 1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Uttarakhand</a:t>
            </a:r>
            <a:r>
              <a:rPr lang="en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44763" lvl="2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 </a:t>
            </a:r>
            <a:r>
              <a:rPr lang="mr-I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135 Km (UP), Overnight train journey for the center at </a:t>
            </a:r>
            <a:r>
              <a:rPr lang="en-US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Uttarakhand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7563" lvl="1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quipped with internet connectivity, computer, webcam and printers. 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7563" lvl="1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Paramedical 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staff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 vital signs</a:t>
            </a:r>
          </a:p>
          <a:p>
            <a:pPr marL="787563" lvl="1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Runs pharmacy </a:t>
            </a:r>
          </a:p>
          <a:p>
            <a:pPr marL="457177" indent="-317484">
              <a:buSzPts val="1400"/>
              <a:buFont typeface="Times New Roman"/>
              <a:buChar char="●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Number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of patients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enroled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from 1</a:t>
            </a:r>
            <a:r>
              <a:rPr lang="en-US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 April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21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17th Sept 2023: 16587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77" indent="-317484">
              <a:buSzPts val="1400"/>
              <a:buFont typeface="Times New Roman"/>
              <a:buChar char="●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Number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of patients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treated from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April, 21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r>
              <a:rPr lang="en-US" baseline="30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Sept,, 2023: 65131</a:t>
            </a:r>
          </a:p>
          <a:p>
            <a:pPr marL="457177" indent="-317484">
              <a:buSzPts val="1400"/>
              <a:buFont typeface="Times New Roman"/>
              <a:buChar char="●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Average number patients treated/ month = 2170 (approx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.)</a:t>
            </a:r>
          </a:p>
          <a:p>
            <a:pPr marL="457177" indent="-317484">
              <a:buSzPts val="1400"/>
              <a:buFont typeface="Times New Roman"/>
              <a:buChar char="●"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Number of visits per patient (avg.): 4 (approx.)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77" indent="-330183">
              <a:spcBef>
                <a:spcPts val="0"/>
              </a:spcBef>
              <a:buClr>
                <a:schemeClr val="dk1"/>
              </a:buClr>
              <a:buSzPts val="1600"/>
              <a:buFont typeface="Times New Roman"/>
              <a:buChar char="●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93" y="32657"/>
            <a:ext cx="5523087" cy="29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84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Health Status in India: Improving but gaps increasing among states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Life expectancy at birth improved in India from 59.7 years in 1990 to 70.3 years in 2016 for females, and from 58.3 years to 66.9 years for males. </a:t>
            </a:r>
          </a:p>
          <a:p>
            <a:pPr lvl="1"/>
            <a:r>
              <a:rPr lang="en-IN" dirty="0" smtClean="0"/>
              <a:t>continuing inequalities between states</a:t>
            </a:r>
          </a:p>
          <a:p>
            <a:pPr lvl="1"/>
            <a:r>
              <a:rPr lang="en-IN" dirty="0" smtClean="0"/>
              <a:t>66.8 years (UP) - 78.7 years (Kerala) for females in 2016.</a:t>
            </a:r>
          </a:p>
          <a:p>
            <a:pPr lvl="1"/>
            <a:r>
              <a:rPr lang="en-IN" dirty="0" smtClean="0"/>
              <a:t>63.6 years  (Assam) to 73.8 years (Kerala) for males in 2016.</a:t>
            </a:r>
          </a:p>
          <a:p>
            <a:r>
              <a:rPr lang="en-IN" dirty="0" smtClean="0"/>
              <a:t>Per person DALY rate dropped to 36 % from 1990 to 2016.</a:t>
            </a:r>
          </a:p>
          <a:p>
            <a:pPr lvl="1"/>
            <a:r>
              <a:rPr lang="en-IN" dirty="0" smtClean="0"/>
              <a:t>two-fold difference in this disease burden rate between the states in 2016, with Assam, Uttar Pradesh, and Chhattisgarh having the highest rates, and Kerala and Goa the lowest rates.</a:t>
            </a:r>
          </a:p>
          <a:p>
            <a:pPr lvl="1"/>
            <a:r>
              <a:rPr lang="en-IN" dirty="0" smtClean="0"/>
              <a:t>72% higher per person than in Sri Lanka or China in 2016.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10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distribution (gender)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88" y="1690688"/>
            <a:ext cx="7837424" cy="4846168"/>
          </a:xfrm>
        </p:spPr>
      </p:pic>
    </p:spTree>
    <p:extLst>
      <p:ext uri="{BB962C8B-B14F-4D97-AF65-F5344CB8AC3E}">
        <p14:creationId xmlns:p14="http://schemas.microsoft.com/office/powerpoint/2010/main" val="11120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20" y="365124"/>
            <a:ext cx="10515600" cy="1325563"/>
          </a:xfrm>
        </p:spPr>
        <p:txBody>
          <a:bodyPr/>
          <a:lstStyle/>
          <a:p>
            <a:r>
              <a:rPr lang="en-US" dirty="0" smtClean="0"/>
              <a:t>Caste (Social status in Hinduism)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" y="1690687"/>
            <a:ext cx="7845553" cy="48670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44" y="0"/>
            <a:ext cx="4486656" cy="27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35592"/>
            <a:ext cx="4913376" cy="304190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720"/>
            <a:ext cx="7766940" cy="4814538"/>
          </a:xfrm>
        </p:spPr>
      </p:pic>
    </p:spTree>
    <p:extLst>
      <p:ext uri="{BB962C8B-B14F-4D97-AF65-F5344CB8AC3E}">
        <p14:creationId xmlns:p14="http://schemas.microsoft.com/office/powerpoint/2010/main" val="21261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Advices (</a:t>
            </a:r>
            <a:r>
              <a:rPr lang="en-US" dirty="0" err="1" smtClean="0"/>
              <a:t>Centerwise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1674496"/>
            <a:ext cx="8346440" cy="5164304"/>
          </a:xfrm>
        </p:spPr>
      </p:pic>
    </p:spTree>
    <p:extLst>
      <p:ext uri="{BB962C8B-B14F-4D97-AF65-F5344CB8AC3E}">
        <p14:creationId xmlns:p14="http://schemas.microsoft.com/office/powerpoint/2010/main" val="18475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88" y="94696"/>
            <a:ext cx="8807266" cy="6763304"/>
          </a:xfrm>
        </p:spPr>
      </p:pic>
      <p:sp>
        <p:nvSpPr>
          <p:cNvPr id="5" name="TextBox 4"/>
          <p:cNvSpPr txBox="1"/>
          <p:nvPr/>
        </p:nvSpPr>
        <p:spPr>
          <a:xfrm rot="18540463">
            <a:off x="4132789" y="4736730"/>
            <a:ext cx="15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Hypertension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510933">
            <a:off x="7126937" y="3779231"/>
            <a:ext cx="1099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Diabetes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3516386">
            <a:off x="6636739" y="4871157"/>
            <a:ext cx="1036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Epilepsy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4752955">
            <a:off x="5456338" y="4708207"/>
            <a:ext cx="1495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Hyperacidity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216823">
            <a:off x="3547618" y="3381652"/>
            <a:ext cx="144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Polyarthirits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01786">
            <a:off x="3658654" y="2741929"/>
            <a:ext cx="269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Severe  </a:t>
            </a:r>
            <a:r>
              <a:rPr lang="en-US" sz="2000" smtClean="0">
                <a:solidFill>
                  <a:srgbClr val="FFFF00"/>
                </a:solidFill>
              </a:rPr>
              <a:t>Mental Disorder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129363">
            <a:off x="5222641" y="202981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Tinea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765022">
            <a:off x="5881900" y="1670404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Anemia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6943698">
            <a:off x="6352065" y="1929392"/>
            <a:ext cx="85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ARI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8872287">
            <a:off x="6869639" y="2094810"/>
            <a:ext cx="621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COP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 rot="19120730">
            <a:off x="7063687" y="242569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9871841">
            <a:off x="6780844" y="2819141"/>
            <a:ext cx="1505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Constipation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9668994">
            <a:off x="3813459" y="4530231"/>
            <a:ext cx="890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Itching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 rot="20842026">
            <a:off x="3498994" y="4002901"/>
            <a:ext cx="1629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Osteoarthirits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x-none" dirty="0"/>
              <a:t>Conclusion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443486"/>
            <a:ext cx="9077864" cy="5026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x-none" sz="3600" dirty="0"/>
              <a:t>Telemedicine should be an integral part of </a:t>
            </a:r>
            <a:r>
              <a:rPr lang="en-US" altLang="x-none" sz="3600" dirty="0" smtClean="0"/>
              <a:t>public / community  </a:t>
            </a:r>
            <a:r>
              <a:rPr lang="en-US" altLang="x-none" sz="3600" dirty="0"/>
              <a:t>health care system.</a:t>
            </a:r>
          </a:p>
          <a:p>
            <a:pPr eaLnBrk="1" hangingPunct="1"/>
            <a:r>
              <a:rPr lang="en-US" altLang="x-none" sz="3600" dirty="0"/>
              <a:t>Effective and efficient in managing resources and time for delivery of health care.</a:t>
            </a:r>
          </a:p>
          <a:p>
            <a:pPr eaLnBrk="1" hangingPunct="1"/>
            <a:r>
              <a:rPr lang="en-US" altLang="x-none" sz="3600" dirty="0"/>
              <a:t>Health care provider has to play the lead role in integrating this technology in their work place.</a:t>
            </a:r>
          </a:p>
          <a:p>
            <a:pPr eaLnBrk="1" hangingPunct="1"/>
            <a:r>
              <a:rPr lang="en-US" altLang="x-none" sz="3600" dirty="0"/>
              <a:t>Looking for a great healthy future of our public health care system in our country.</a:t>
            </a:r>
          </a:p>
        </p:txBody>
      </p:sp>
    </p:spTree>
    <p:extLst>
      <p:ext uri="{BB962C8B-B14F-4D97-AF65-F5344CB8AC3E}">
        <p14:creationId xmlns:p14="http://schemas.microsoft.com/office/powerpoint/2010/main" val="16385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1353800" cy="5167312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Integration of institutional care with homecare is very much needed in the present scenario.</a:t>
            </a:r>
          </a:p>
          <a:p>
            <a:r>
              <a:rPr lang="en-US" sz="3600" dirty="0" smtClean="0"/>
              <a:t>Made the technology available as an open source software.</a:t>
            </a:r>
          </a:p>
          <a:p>
            <a:r>
              <a:rPr lang="en-US" sz="3600" dirty="0" smtClean="0"/>
              <a:t>Implemented and running in a few places</a:t>
            </a:r>
          </a:p>
          <a:p>
            <a:pPr lvl="1"/>
            <a:r>
              <a:rPr lang="en-US" sz="3600" dirty="0" smtClean="0"/>
              <a:t>BCRT </a:t>
            </a:r>
            <a:r>
              <a:rPr lang="en-US" sz="3600" dirty="0" smtClean="0"/>
              <a:t>Hospital at IIT KGP</a:t>
            </a:r>
          </a:p>
          <a:p>
            <a:pPr lvl="1"/>
            <a:r>
              <a:rPr lang="en-US" sz="3600" dirty="0" smtClean="0"/>
              <a:t>Ramakrishna Mission Home of Services, </a:t>
            </a:r>
            <a:r>
              <a:rPr lang="en-US" sz="3600" dirty="0" smtClean="0"/>
              <a:t>Varanasi</a:t>
            </a:r>
            <a:endParaRPr lang="en-US" sz="3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91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262" y="1872631"/>
            <a:ext cx="60917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Thank You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20054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47955"/>
            <a:ext cx="10515600" cy="1325563"/>
          </a:xfrm>
        </p:spPr>
        <p:txBody>
          <a:bodyPr/>
          <a:lstStyle/>
          <a:p>
            <a:r>
              <a:rPr lang="en-IN" dirty="0" smtClean="0"/>
              <a:t>Changing disease profile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242694"/>
            <a:ext cx="11380470" cy="5478146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communicable, maternal, neonatal, and nutritional diseases: 61% (1990), 33% (2016)</a:t>
            </a:r>
          </a:p>
          <a:p>
            <a:r>
              <a:rPr lang="en-IN" dirty="0" smtClean="0"/>
              <a:t>Non-communicable diseases: 30% (1990) , 50% (2016)</a:t>
            </a:r>
          </a:p>
          <a:p>
            <a:r>
              <a:rPr lang="en-IN" dirty="0" smtClean="0"/>
              <a:t>Wide variations among states: 48 – 75% (NC), 14- 43% (C), 9 – 14% (Injuries).</a:t>
            </a:r>
          </a:p>
          <a:p>
            <a:r>
              <a:rPr lang="en-IN" dirty="0" smtClean="0"/>
              <a:t>DALY rates</a:t>
            </a:r>
          </a:p>
          <a:p>
            <a:pPr lvl="1"/>
            <a:r>
              <a:rPr lang="en-IN" dirty="0" smtClean="0"/>
              <a:t>high among diarrhoeal disease (9-fold), lower respiratory infections (7-fold), and tuberculosis (9-fold) in 2016.</a:t>
            </a:r>
          </a:p>
          <a:p>
            <a:pPr lvl="1"/>
            <a:r>
              <a:rPr lang="en-IN" dirty="0" smtClean="0"/>
              <a:t>diarrhoeal disease, iron-deficiency anaemia, and lower respiratory infections higher among females.</a:t>
            </a:r>
          </a:p>
          <a:p>
            <a:pPr lvl="1"/>
            <a:r>
              <a:rPr lang="en-IN" dirty="0" smtClean="0"/>
              <a:t>tuberculosis higher among males.</a:t>
            </a:r>
          </a:p>
          <a:p>
            <a:pPr lvl="1"/>
            <a:r>
              <a:rPr lang="en-IN" b="1" dirty="0" smtClean="0"/>
              <a:t>child and maternal malnutrition </a:t>
            </a:r>
            <a:r>
              <a:rPr lang="en-IN" dirty="0" smtClean="0"/>
              <a:t>single largest risk factor, responsible for 15% of the total disease burden in India in 2016. </a:t>
            </a:r>
          </a:p>
          <a:p>
            <a:pPr lvl="1"/>
            <a:r>
              <a:rPr lang="en-IN" dirty="0" smtClean="0"/>
              <a:t>10% by a group of risks including unhealthy diet, high blood pressure, high blood sugar, high cholesterol, and overweight, which mainly contribute to </a:t>
            </a:r>
            <a:r>
              <a:rPr lang="en-IN" dirty="0" err="1" smtClean="0"/>
              <a:t>ischaemic</a:t>
            </a:r>
            <a:r>
              <a:rPr lang="en-IN" dirty="0" smtClean="0"/>
              <a:t> heart disease, stroke, and diabetes (</a:t>
            </a:r>
            <a:r>
              <a:rPr lang="en-IN" b="1" dirty="0" smtClean="0"/>
              <a:t>life style diseases</a:t>
            </a:r>
            <a:r>
              <a:rPr lang="en-IN" dirty="0" smtClean="0"/>
              <a:t>).</a:t>
            </a:r>
          </a:p>
          <a:p>
            <a:pPr lvl="1"/>
            <a:r>
              <a:rPr lang="en-IN" dirty="0" smtClean="0"/>
              <a:t>Diseases due to tobacco use: 6%.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4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49" y="874394"/>
            <a:ext cx="3520440" cy="339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37895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Causes of deaths in different age groups (2016)</a:t>
            </a:r>
            <a:endParaRPr lang="en-IN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8520" y="874394"/>
            <a:ext cx="3247450" cy="367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868" y="695325"/>
            <a:ext cx="3247072" cy="36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4855" y="3510787"/>
            <a:ext cx="3157737" cy="336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1953" y="0"/>
            <a:ext cx="2320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6856"/>
            <a:ext cx="10515600" cy="1325563"/>
          </a:xfrm>
        </p:spPr>
        <p:txBody>
          <a:bodyPr/>
          <a:lstStyle/>
          <a:p>
            <a:r>
              <a:rPr lang="en-US" dirty="0" smtClean="0"/>
              <a:t>Top 15 causes of Year of life lost (YLL) (2016)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319213"/>
            <a:ext cx="12065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4" y="1"/>
            <a:ext cx="11706225" cy="1257300"/>
          </a:xfrm>
        </p:spPr>
        <p:txBody>
          <a:bodyPr>
            <a:normAutofit fontScale="90000"/>
          </a:bodyPr>
          <a:lstStyle/>
          <a:p>
            <a:r>
              <a:rPr lang="en-US" dirty="0"/>
              <a:t>Top 15 causes of </a:t>
            </a:r>
            <a:r>
              <a:rPr lang="en-US" dirty="0" smtClean="0"/>
              <a:t>Years lived with disability(YLD) </a:t>
            </a:r>
            <a:r>
              <a:rPr lang="en-US" dirty="0"/>
              <a:t>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17600"/>
            <a:ext cx="115062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10 risk factors (2016)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8" y="2058986"/>
            <a:ext cx="11962544" cy="44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4879</TotalTime>
  <Words>2263</Words>
  <Application>Microsoft Macintosh PowerPoint</Application>
  <PresentationFormat>Widescreen</PresentationFormat>
  <Paragraphs>353</Paragraphs>
  <Slides>47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Bodoni MT Black</vt:lpstr>
      <vt:lpstr>Bodoni SvtyTwo ITC TT-Book</vt:lpstr>
      <vt:lpstr>Calibri</vt:lpstr>
      <vt:lpstr>Calibri Light</vt:lpstr>
      <vt:lpstr>Courier New</vt:lpstr>
      <vt:lpstr>Mangal</vt:lpstr>
      <vt:lpstr>Palatino</vt:lpstr>
      <vt:lpstr>Sylfaen</vt:lpstr>
      <vt:lpstr>Times New Roman</vt:lpstr>
      <vt:lpstr>Wingdings</vt:lpstr>
      <vt:lpstr>Arial</vt:lpstr>
      <vt:lpstr>Office Theme</vt:lpstr>
      <vt:lpstr>Bitmap Image</vt:lpstr>
      <vt:lpstr>   Rural healthcare and telemedicine       Jayanta Mukhopadhyay, Professor, Dept. of Computer Science &amp; Engineering. Indian Institute of Technology,  Kharagpur. jay@cse.iitkgp.ac.in</vt:lpstr>
      <vt:lpstr>Public Health Foundation of India (PHFI) –Indicators for India</vt:lpstr>
      <vt:lpstr>Disease burden estimation</vt:lpstr>
      <vt:lpstr>Health Status in India: Improving but gaps increasing among states</vt:lpstr>
      <vt:lpstr>Changing disease profile</vt:lpstr>
      <vt:lpstr>Causes of deaths in different age groups (2016)</vt:lpstr>
      <vt:lpstr>Top 15 causes of Year of life lost (YLL) (2016)</vt:lpstr>
      <vt:lpstr>Top 15 causes of Years lived with disability(YLD) (2016)</vt:lpstr>
      <vt:lpstr>Top 10 risk factors (2016)</vt:lpstr>
      <vt:lpstr>Rural Health Statistics</vt:lpstr>
      <vt:lpstr>Healthcare Delivery System</vt:lpstr>
      <vt:lpstr>Digital convergence and healthcare</vt:lpstr>
      <vt:lpstr>What is telemedicine?</vt:lpstr>
      <vt:lpstr>Issues</vt:lpstr>
      <vt:lpstr>Evolution of technology at a glance</vt:lpstr>
      <vt:lpstr>Technology Development</vt:lpstr>
      <vt:lpstr>Technology Development</vt:lpstr>
      <vt:lpstr>Technology Development</vt:lpstr>
      <vt:lpstr>Timeline: West Bengal</vt:lpstr>
      <vt:lpstr>Timeline: West Bengal (contd.)</vt:lpstr>
      <vt:lpstr>Deployment of Telemedicine – West Bengal</vt:lpstr>
      <vt:lpstr>Tripura Telemedicine Projects: (2005-2013)</vt:lpstr>
      <vt:lpstr>PowerPoint Presentation</vt:lpstr>
      <vt:lpstr>Better managed with initiatives from the State Government</vt:lpstr>
      <vt:lpstr>Five reasons for failure!</vt:lpstr>
      <vt:lpstr>Single reason for success</vt:lpstr>
      <vt:lpstr>Covid Pandemic: Need for homecare</vt:lpstr>
      <vt:lpstr>PowerPoint Presentation</vt:lpstr>
      <vt:lpstr>PowerPoint Presentation</vt:lpstr>
      <vt:lpstr>PowerPoint Presentation</vt:lpstr>
      <vt:lpstr>Blending  home consultation under hospital centric framework</vt:lpstr>
      <vt:lpstr>Different scenarios</vt:lpstr>
      <vt:lpstr>iMediX made open source</vt:lpstr>
      <vt:lpstr>Covid Pandemic and thereafter</vt:lpstr>
      <vt:lpstr>PowerPoint Presentation</vt:lpstr>
      <vt:lpstr>iMediX at BCRT Hospital, IIT KGP</vt:lpstr>
      <vt:lpstr>Integration with the hospital operations</vt:lpstr>
      <vt:lpstr>Vivek Sanjivani: Ramakrishna Mission Home of Service Varanasi</vt:lpstr>
      <vt:lpstr>Vivek Sanjivani (Matri Seva)</vt:lpstr>
      <vt:lpstr>Age distribution (gender)</vt:lpstr>
      <vt:lpstr>Caste (Social status in Hinduism)</vt:lpstr>
      <vt:lpstr>Religion</vt:lpstr>
      <vt:lpstr>Advices (Centerwise)</vt:lpstr>
      <vt:lpstr>Diagnosis </vt:lpstr>
      <vt:lpstr>Conclusion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Telemedicine System: iMediX  Dept. of Computer Science &amp; Engineering. Indian Institute of Technology,  Kharagpur.</dc:title>
  <dc:creator>Surajit</dc:creator>
  <cp:lastModifiedBy>Microsoft Office User</cp:lastModifiedBy>
  <cp:revision>249</cp:revision>
  <dcterms:created xsi:type="dcterms:W3CDTF">2016-02-19T10:39:30Z</dcterms:created>
  <dcterms:modified xsi:type="dcterms:W3CDTF">2023-09-28T07:36:16Z</dcterms:modified>
</cp:coreProperties>
</file>