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5"/>
  </p:notesMasterIdLst>
  <p:handoutMasterIdLst>
    <p:handoutMasterId r:id="rId16"/>
  </p:handoutMasterIdLst>
  <p:sldIdLst>
    <p:sldId id="256" r:id="rId2"/>
    <p:sldId id="320" r:id="rId3"/>
    <p:sldId id="321" r:id="rId4"/>
    <p:sldId id="322" r:id="rId5"/>
    <p:sldId id="323" r:id="rId6"/>
    <p:sldId id="324" r:id="rId7"/>
    <p:sldId id="328" r:id="rId8"/>
    <p:sldId id="325" r:id="rId9"/>
    <p:sldId id="326" r:id="rId10"/>
    <p:sldId id="327" r:id="rId11"/>
    <p:sldId id="329" r:id="rId12"/>
    <p:sldId id="331" r:id="rId13"/>
    <p:sldId id="357" r:id="rId1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00FF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2353" autoAdjust="0"/>
    <p:restoredTop sz="95055"/>
  </p:normalViewPr>
  <p:slideViewPr>
    <p:cSldViewPr>
      <p:cViewPr>
        <p:scale>
          <a:sx n="90" d="100"/>
          <a:sy n="90" d="100"/>
        </p:scale>
        <p:origin x="1400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848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FAFE4D8-BCF1-D24F-8D08-E69EA6E80F3C}" type="datetimeFigureOut">
              <a:rPr lang="en-US"/>
              <a:pPr>
                <a:defRPr/>
              </a:pPr>
              <a:t>3/30/20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999B3A3-0054-F64B-BC97-7C97C8E77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BF32DD0-AF86-B647-853C-0013B9E66EC5}" type="datetimeFigureOut">
              <a:rPr lang="en-US"/>
              <a:pPr>
                <a:defRPr/>
              </a:pPr>
              <a:t>3/30/20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10F823F-9D43-3B4E-9BBA-2C8E427D33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0F823F-9D43-3B4E-9BBA-2C8E427D330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23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 eaLnBrk="1" hangingPunct="1">
                  <a:defRPr/>
                </a:pPr>
                <a:endParaRPr lang="en-IN" altLang="x-none" smtClean="0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 eaLnBrk="1" hangingPunct="1">
                  <a:defRPr/>
                </a:pPr>
                <a:endParaRPr lang="en-IN" altLang="x-none" smtClean="0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 eaLnBrk="1" hangingPunct="1">
                  <a:defRPr/>
                </a:pPr>
                <a:endParaRPr lang="en-IN" altLang="x-none" smtClean="0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 eaLnBrk="1" hangingPunct="1">
                  <a:defRPr/>
                </a:pPr>
                <a:endParaRPr lang="en-IN" altLang="x-none" smtClean="0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eaLnBrk="1" hangingPunct="1">
                <a:defRPr/>
              </a:pPr>
              <a:endParaRPr lang="en-IN" altLang="x-none" smtClean="0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eaLnBrk="1" hangingPunct="1">
                <a:defRPr/>
              </a:pPr>
              <a:endParaRPr lang="en-IN" altLang="x-none" smtClean="0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eaLnBrk="1" hangingPunct="1">
                <a:defRPr/>
              </a:pPr>
              <a:endParaRPr lang="en-IN" altLang="x-none" smtClean="0"/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0E4C32AF-E11E-3D46-AC5E-13000D9B404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30695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5942C-81ED-6B4B-8C7C-5D40FCDD68E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14394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7D9FB-C471-7547-B8F7-9051BE6531AD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32828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1E760-022D-684C-9903-C76A7322609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6978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DE1E6-CB07-F046-B0E2-CF55473DAEA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05443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62BA4-2BCA-344E-BB6A-610E5613342A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58235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80EA9-0297-D144-BF56-448186633F9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98473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032B8-E0AC-8B4A-A4EB-01418EF20356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15382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4E467-153C-4946-91F7-2DF6413621F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3086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0BAE9-0C61-DF42-9DA0-EE27F45E45A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98992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DF7CB-7D81-FE42-8488-3EDEEFDA11E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35188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52CD7-8671-6B4B-8C41-542919DDBCD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66599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2B37B-7749-1D4A-AF6E-47897275EC2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70816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ahoma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ahoma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ahoma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defRPr/>
            </a:pPr>
            <a:endParaRPr kumimoji="1" lang="x-none" altLang="x-none" sz="2400" smtClean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ahoma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ahoma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ahoma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defRPr/>
            </a:pPr>
            <a:endParaRPr kumimoji="1" lang="x-none" altLang="x-none" sz="2400" smtClean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ahoma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ahoma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ahoma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defRPr/>
            </a:pPr>
            <a:endParaRPr kumimoji="1" lang="x-none" altLang="x-none" sz="2400" smtClean="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ahoma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ahoma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ahoma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defRPr/>
            </a:pPr>
            <a:endParaRPr kumimoji="1" lang="x-none" altLang="x-none" sz="2400" smtClean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ahoma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ahoma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ahoma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defRPr/>
            </a:pPr>
            <a:endParaRPr kumimoji="1" lang="x-none" altLang="x-none" sz="2400" smtClean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ahoma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ahoma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ahoma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defRPr/>
            </a:pPr>
            <a:endParaRPr kumimoji="1" lang="x-none" altLang="x-none" sz="2400" smtClean="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ahoma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ahoma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ahoma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defRPr/>
            </a:pPr>
            <a:endParaRPr kumimoji="1" lang="x-none" altLang="x-none" sz="2400" smtClean="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E137185-26F3-E945-8AC5-8523A6B3FEDB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.xml"/><Relationship Id="rId6" Type="http://schemas.openxmlformats.org/officeDocument/2006/relationships/image" Target="../media/image10.png"/><Relationship Id="rId7" Type="http://schemas.openxmlformats.org/officeDocument/2006/relationships/image" Target="../media/image2.png"/><Relationship Id="rId1" Type="http://schemas.openxmlformats.org/officeDocument/2006/relationships/tags" Target="../tags/tag9.xml"/><Relationship Id="rId2" Type="http://schemas.microsoft.com/office/2007/relationships/media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1" Type="http://schemas.openxmlformats.org/officeDocument/2006/relationships/tags" Target="../tags/tag10.xml"/><Relationship Id="rId2" Type="http://schemas.microsoft.com/office/2007/relationships/media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1" Type="http://schemas.openxmlformats.org/officeDocument/2006/relationships/tags" Target="../tags/tag11.xml"/><Relationship Id="rId2" Type="http://schemas.microsoft.com/office/2007/relationships/media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1" Type="http://schemas.openxmlformats.org/officeDocument/2006/relationships/tags" Target="../tags/tag1.xml"/><Relationship Id="rId2" Type="http://schemas.microsoft.com/office/2007/relationships/media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1" Type="http://schemas.openxmlformats.org/officeDocument/2006/relationships/tags" Target="../tags/tag2.xml"/><Relationship Id="rId2" Type="http://schemas.microsoft.com/office/2007/relationships/media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1" Type="http://schemas.openxmlformats.org/officeDocument/2006/relationships/tags" Target="../tags/tag3.xml"/><Relationship Id="rId2" Type="http://schemas.microsoft.com/office/2007/relationships/media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1" Type="http://schemas.openxmlformats.org/officeDocument/2006/relationships/tags" Target="../tags/tag4.xml"/><Relationship Id="rId2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1" Type="http://schemas.openxmlformats.org/officeDocument/2006/relationships/tags" Target="../tags/tag5.xml"/><Relationship Id="rId2" Type="http://schemas.microsoft.com/office/2007/relationships/media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1" Type="http://schemas.openxmlformats.org/officeDocument/2006/relationships/tags" Target="../tags/tag6.xml"/><Relationship Id="rId2" Type="http://schemas.microsoft.com/office/2007/relationships/media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1" Type="http://schemas.openxmlformats.org/officeDocument/2006/relationships/tags" Target="../tags/tag7.xml"/><Relationship Id="rId2" Type="http://schemas.microsoft.com/office/2007/relationships/media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1" Type="http://schemas.openxmlformats.org/officeDocument/2006/relationships/tags" Target="../tags/tag8.xml"/><Relationship Id="rId2" Type="http://schemas.microsoft.com/office/2007/relationships/media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x-none" sz="4000" dirty="0" smtClean="0"/>
              <a:t>Graphical </a:t>
            </a:r>
            <a:r>
              <a:rPr lang="en-US" altLang="x-none" sz="4000" dirty="0" smtClean="0"/>
              <a:t>Models-Part I</a:t>
            </a:r>
            <a:endParaRPr lang="en-US" altLang="x-none" sz="4000" dirty="0"/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99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r>
              <a:rPr lang="en-US" altLang="x-none" sz="2400" b="1" dirty="0" err="1"/>
              <a:t>Jayanta</a:t>
            </a:r>
            <a:r>
              <a:rPr lang="en-US" altLang="x-none" sz="2400" b="1" dirty="0"/>
              <a:t> </a:t>
            </a:r>
            <a:r>
              <a:rPr lang="en-US" altLang="x-none" sz="2400" b="1" dirty="0" err="1"/>
              <a:t>Mukhopadhyay</a:t>
            </a:r>
            <a:endParaRPr lang="en-US" altLang="x-none" sz="2400" b="1" dirty="0"/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r>
              <a:rPr lang="en-US" altLang="x-none" sz="2400" b="1" dirty="0"/>
              <a:t>Dept. of Computer Science and </a:t>
            </a:r>
            <a:r>
              <a:rPr lang="en-US" altLang="x-none" sz="2400" b="1" dirty="0" err="1"/>
              <a:t>Engg</a:t>
            </a:r>
            <a:r>
              <a:rPr lang="en-US" altLang="x-none" sz="2400" b="1" dirty="0"/>
              <a:t>.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87"/>
    </mc:Choice>
    <mc:Fallback>
      <p:transition spd="slow" advTm="15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 to head connection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302" y="1788840"/>
            <a:ext cx="5709376" cy="1512417"/>
          </a:xfrm>
        </p:spPr>
        <p:txBody>
          <a:bodyPr/>
          <a:lstStyle/>
          <a:p>
            <a:r>
              <a:rPr lang="en-US" dirty="0" smtClean="0"/>
              <a:t>X and Y are independent, but become dependent when  Z is known.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752600" y="3352800"/>
            <a:ext cx="2971800" cy="1828800"/>
            <a:chOff x="1676400" y="4191000"/>
            <a:chExt cx="2971800" cy="1828800"/>
          </a:xfrm>
        </p:grpSpPr>
        <p:sp>
          <p:nvSpPr>
            <p:cNvPr id="4" name="Oval 3"/>
            <p:cNvSpPr/>
            <p:nvPr/>
          </p:nvSpPr>
          <p:spPr bwMode="auto">
            <a:xfrm>
              <a:off x="1676400" y="4191000"/>
              <a:ext cx="609600" cy="6096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X</a:t>
              </a:r>
            </a:p>
          </p:txBody>
        </p:sp>
        <p:sp>
          <p:nvSpPr>
            <p:cNvPr id="5" name="Oval 4"/>
            <p:cNvSpPr/>
            <p:nvPr/>
          </p:nvSpPr>
          <p:spPr bwMode="auto">
            <a:xfrm>
              <a:off x="2971800" y="5410200"/>
              <a:ext cx="609600" cy="6096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Z</a:t>
              </a: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4038600" y="4191000"/>
              <a:ext cx="609600" cy="6096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Y</a:t>
              </a:r>
            </a:p>
          </p:txBody>
        </p:sp>
        <p:cxnSp>
          <p:nvCxnSpPr>
            <p:cNvPr id="8" name="Straight Arrow Connector 7"/>
            <p:cNvCxnSpPr>
              <a:stCxn id="4" idx="5"/>
              <a:endCxn id="5" idx="1"/>
            </p:cNvCxnSpPr>
            <p:nvPr/>
          </p:nvCxnSpPr>
          <p:spPr bwMode="auto">
            <a:xfrm>
              <a:off x="2196726" y="4711326"/>
              <a:ext cx="864348" cy="788148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" name="Straight Arrow Connector 10"/>
            <p:cNvCxnSpPr>
              <a:stCxn id="6" idx="3"/>
              <a:endCxn id="5" idx="7"/>
            </p:cNvCxnSpPr>
            <p:nvPr/>
          </p:nvCxnSpPr>
          <p:spPr bwMode="auto">
            <a:xfrm flipH="1">
              <a:off x="3492126" y="4711326"/>
              <a:ext cx="635748" cy="788148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3" name="TextBox 12"/>
          <p:cNvSpPr txBox="1"/>
          <p:nvPr/>
        </p:nvSpPr>
        <p:spPr>
          <a:xfrm>
            <a:off x="1232274" y="5528323"/>
            <a:ext cx="4306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P(X,Y,Z)=P(X) P(Y) P(Z|X,Y)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6331" y="3351353"/>
            <a:ext cx="8659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P(X)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#:1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89874" y="3446975"/>
            <a:ext cx="8659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P(Y)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#:1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58457" y="4572000"/>
            <a:ext cx="15199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P(Z|X,Y)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#:4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32274" y="6135706"/>
            <a:ext cx="2435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P(X,Y)=P(X)P(Y)</a:t>
            </a:r>
            <a:endParaRPr lang="en-US" sz="24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092268" y="4886329"/>
                <a:ext cx="3887731" cy="18807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P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Z</m:t>
                          </m:r>
                        </m:e>
                      </m:d>
                      <m:r>
                        <a:rPr lang="en-US" sz="2400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7"/>
                            </m:rPr>
                            <a:rPr lang="en-US" sz="2400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X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7"/>
                                </m:rPr>
                                <a:rPr lang="en-US" sz="2400" b="0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Y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P</m:t>
                              </m:r>
                              <m:r>
                                <a:rPr lang="en-US" sz="2400" b="0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X</m:t>
                              </m:r>
                              <m:r>
                                <a:rPr lang="en-US" sz="2400" b="0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Y</m:t>
                              </m:r>
                              <m:r>
                                <a:rPr lang="en-US" sz="2400" b="0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Z</m:t>
                              </m:r>
                              <m:r>
                                <a:rPr lang="en-US" sz="2400" b="0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400" dirty="0" smtClean="0">
                  <a:solidFill>
                    <a:srgbClr val="C00000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7"/>
                            </m:rPr>
                            <a:rPr lang="en-US" sz="2400" b="0" i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X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7"/>
                                </m:rPr>
                                <a:rPr lang="en-US" sz="2400" b="0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Y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P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X</m:t>
                                  </m:r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P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Y</m:t>
                                  </m:r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P</m:t>
                              </m:r>
                              <m:r>
                                <a:rPr lang="en-US" sz="2400" b="0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Z</m:t>
                              </m:r>
                              <m:r>
                                <a:rPr lang="en-US" sz="2400" b="0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|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X</m:t>
                              </m:r>
                              <m:r>
                                <a:rPr lang="en-US" sz="2400" b="0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Y</m:t>
                              </m:r>
                              <m:r>
                                <a:rPr lang="en-US" sz="2400" b="0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268" y="4886329"/>
                <a:ext cx="3887731" cy="188077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5378425" y="4408010"/>
            <a:ext cx="3328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P(X,Y|Z)=P(X,Y,Z)/P(Z)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84846" y="1945344"/>
            <a:ext cx="30591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  <a:latin typeface="Helvetica" charset="0"/>
              </a:rPr>
              <a:t>The path from X and Y is blocked if Z is not observed (independent), else not blocked (dependent through Z)</a:t>
            </a:r>
            <a:r>
              <a:rPr lang="en-US" sz="2000" dirty="0" smtClean="0">
                <a:solidFill>
                  <a:srgbClr val="7030A0"/>
                </a:solidFill>
                <a:effectLst/>
                <a:latin typeface="Helvetica" charset="0"/>
              </a:rPr>
              <a:t>.</a:t>
            </a:r>
            <a:endParaRPr lang="en-US" sz="2000" dirty="0">
              <a:solidFill>
                <a:srgbClr val="7030A0"/>
              </a:solidFill>
              <a:effectLst/>
              <a:latin typeface="Helvetic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747622" y="3807619"/>
                <a:ext cx="33963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charset="0"/>
                        </a:rPr>
                        <m:t>P</m:t>
                      </m:r>
                      <m:r>
                        <a:rPr lang="en-US" sz="2400" b="0" i="0" smtClean="0">
                          <a:latin typeface="Cambria Math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charset="0"/>
                        </a:rPr>
                        <m:t>X</m:t>
                      </m:r>
                      <m:r>
                        <a:rPr lang="en-US" sz="2400" b="0" i="0" smtClean="0">
                          <a:latin typeface="Cambria Math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charset="0"/>
                        </a:rPr>
                        <m:t>Y</m:t>
                      </m:r>
                      <m:r>
                        <a:rPr lang="en-US" sz="2400" b="0" i="0" smtClean="0">
                          <a:latin typeface="Cambria Math" charset="0"/>
                        </a:rPr>
                        <m:t>|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charset="0"/>
                        </a:rPr>
                        <m:t>Z</m:t>
                      </m:r>
                      <m:r>
                        <a:rPr lang="en-US" sz="2400" b="0" i="0" smtClean="0">
                          <a:latin typeface="Cambria Math" charset="0"/>
                        </a:rPr>
                        <m:t>)≠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P</m:t>
                      </m:r>
                      <m:d>
                        <m:dPr>
                          <m:ctrlPr>
                            <a:rPr lang="en-US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X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Z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24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P</m:t>
                      </m:r>
                      <m:r>
                        <a:rPr lang="en-US" sz="24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Y</m:t>
                      </m:r>
                      <m:r>
                        <a:rPr lang="en-US" sz="24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|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Z</m:t>
                      </m:r>
                      <m:r>
                        <a:rPr lang="en-US" sz="24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7622" y="3807619"/>
                <a:ext cx="3396378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257" r="-2513" b="-3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9755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712"/>
    </mc:Choice>
    <mc:Fallback>
      <p:transition spd="slow" advTm="342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28600"/>
            <a:ext cx="7793037" cy="1531938"/>
          </a:xfrm>
        </p:spPr>
        <p:txBody>
          <a:bodyPr/>
          <a:lstStyle/>
          <a:p>
            <a:r>
              <a:rPr lang="en-US" dirty="0" smtClean="0"/>
              <a:t>Bayesian Networks: Larger graphs from simpler 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537" y="2004364"/>
            <a:ext cx="8272437" cy="786874"/>
          </a:xfrm>
        </p:spPr>
        <p:txBody>
          <a:bodyPr/>
          <a:lstStyle/>
          <a:p>
            <a:r>
              <a:rPr lang="en-US" sz="2800" dirty="0" smtClean="0"/>
              <a:t>Propagating implied conditional independency.</a:t>
            </a:r>
            <a:endParaRPr lang="en-US" sz="28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266124" y="2648386"/>
            <a:ext cx="5562600" cy="3733800"/>
            <a:chOff x="2133600" y="3124200"/>
            <a:chExt cx="5562600" cy="3733800"/>
          </a:xfrm>
        </p:grpSpPr>
        <p:sp>
          <p:nvSpPr>
            <p:cNvPr id="4" name="Oval 3"/>
            <p:cNvSpPr/>
            <p:nvPr/>
          </p:nvSpPr>
          <p:spPr bwMode="auto">
            <a:xfrm>
              <a:off x="4038600" y="3124200"/>
              <a:ext cx="1524000" cy="9144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Cloudy</a:t>
              </a:r>
            </a:p>
          </p:txBody>
        </p:sp>
        <p:sp>
          <p:nvSpPr>
            <p:cNvPr id="5" name="Oval 4"/>
            <p:cNvSpPr/>
            <p:nvPr/>
          </p:nvSpPr>
          <p:spPr bwMode="auto">
            <a:xfrm>
              <a:off x="2133600" y="4516582"/>
              <a:ext cx="1524000" cy="9144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Sprinkler</a:t>
              </a: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6172200" y="4461164"/>
              <a:ext cx="1524000" cy="9144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Rain</a:t>
              </a: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4306888" y="5735782"/>
              <a:ext cx="1712912" cy="1122218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Wet grass</a:t>
              </a:r>
            </a:p>
          </p:txBody>
        </p:sp>
        <p:cxnSp>
          <p:nvCxnSpPr>
            <p:cNvPr id="9" name="Straight Arrow Connector 8"/>
            <p:cNvCxnSpPr>
              <a:stCxn id="4" idx="3"/>
              <a:endCxn id="5" idx="7"/>
            </p:cNvCxnSpPr>
            <p:nvPr/>
          </p:nvCxnSpPr>
          <p:spPr bwMode="auto">
            <a:xfrm flipH="1">
              <a:off x="3434415" y="3904689"/>
              <a:ext cx="827370" cy="745804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" name="Straight Arrow Connector 10"/>
            <p:cNvCxnSpPr>
              <a:stCxn id="4" idx="5"/>
              <a:endCxn id="6" idx="1"/>
            </p:cNvCxnSpPr>
            <p:nvPr/>
          </p:nvCxnSpPr>
          <p:spPr bwMode="auto">
            <a:xfrm>
              <a:off x="5339415" y="3904689"/>
              <a:ext cx="1055970" cy="690386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" name="Straight Arrow Connector 12"/>
            <p:cNvCxnSpPr>
              <a:stCxn id="5" idx="5"/>
              <a:endCxn id="7" idx="1"/>
            </p:cNvCxnSpPr>
            <p:nvPr/>
          </p:nvCxnSpPr>
          <p:spPr bwMode="auto">
            <a:xfrm>
              <a:off x="3434415" y="5297071"/>
              <a:ext cx="1123323" cy="603056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Straight Arrow Connector 14"/>
            <p:cNvCxnSpPr>
              <a:stCxn id="6" idx="3"/>
              <a:endCxn id="7" idx="7"/>
            </p:cNvCxnSpPr>
            <p:nvPr/>
          </p:nvCxnSpPr>
          <p:spPr bwMode="auto">
            <a:xfrm flipH="1">
              <a:off x="5768950" y="5241653"/>
              <a:ext cx="626435" cy="658474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9" name="TextBox 18"/>
          <p:cNvSpPr txBox="1"/>
          <p:nvPr/>
        </p:nvSpPr>
        <p:spPr>
          <a:xfrm>
            <a:off x="3671342" y="2602628"/>
            <a:ext cx="776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P(C)</a:t>
            </a:r>
          </a:p>
          <a:p>
            <a:r>
              <a:rPr lang="en-US" sz="2400" dirty="0" smtClean="0">
                <a:solidFill>
                  <a:srgbClr val="7030A0"/>
                </a:solidFill>
              </a:rPr>
              <a:t>#:1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48916" y="3225746"/>
            <a:ext cx="10839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P(R|C)</a:t>
            </a:r>
          </a:p>
          <a:p>
            <a:r>
              <a:rPr lang="en-US" sz="2400" dirty="0" smtClean="0">
                <a:solidFill>
                  <a:srgbClr val="7030A0"/>
                </a:solidFill>
              </a:rPr>
              <a:t>#:2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6149" y="3259560"/>
            <a:ext cx="10839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P(S|C)</a:t>
            </a:r>
          </a:p>
          <a:p>
            <a:r>
              <a:rPr lang="en-US" sz="2400" dirty="0" smtClean="0">
                <a:solidFill>
                  <a:srgbClr val="7030A0"/>
                </a:solidFill>
              </a:rPr>
              <a:t>#:2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24174" y="5313373"/>
            <a:ext cx="14389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P(W|S,R)</a:t>
            </a:r>
          </a:p>
          <a:p>
            <a:r>
              <a:rPr lang="en-US" sz="2400" dirty="0" smtClean="0">
                <a:solidFill>
                  <a:srgbClr val="7030A0"/>
                </a:solidFill>
              </a:rPr>
              <a:t>#:4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57365" y="4016563"/>
            <a:ext cx="24394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P(C,S,R,W):Instead of 16, only 9 parameters needed.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18630" y="2692576"/>
            <a:ext cx="342900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 charset="0"/>
              <a:buChar char="o"/>
            </a:pPr>
            <a:r>
              <a:rPr lang="en-US" sz="2400" dirty="0" smtClean="0">
                <a:latin typeface="Helvetica" charset="0"/>
              </a:rPr>
              <a:t>Explicitly encode independencies </a:t>
            </a:r>
          </a:p>
          <a:p>
            <a:pPr marL="342900" indent="-342900">
              <a:buFont typeface="Courier New" charset="0"/>
              <a:buChar char="o"/>
            </a:pPr>
            <a:r>
              <a:rPr lang="en-US" sz="2400" dirty="0" smtClean="0">
                <a:latin typeface="Helvetica" charset="0"/>
              </a:rPr>
              <a:t>Allow </a:t>
            </a:r>
            <a:r>
              <a:rPr lang="en-US" sz="2400" dirty="0">
                <a:latin typeface="Helvetica" charset="0"/>
              </a:rPr>
              <a:t>breaking down inference into </a:t>
            </a:r>
            <a:r>
              <a:rPr lang="en-US" sz="2400" dirty="0" smtClean="0">
                <a:latin typeface="Helvetica" charset="0"/>
              </a:rPr>
              <a:t>calculation over </a:t>
            </a:r>
            <a:r>
              <a:rPr lang="en-US" sz="2400" dirty="0">
                <a:latin typeface="Helvetica" charset="0"/>
              </a:rPr>
              <a:t>small groups of </a:t>
            </a:r>
            <a:r>
              <a:rPr lang="en-US" sz="2400" dirty="0" smtClean="0">
                <a:latin typeface="Helvetica" charset="0"/>
              </a:rPr>
              <a:t>variables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US" sz="2400" dirty="0" smtClean="0">
                <a:latin typeface="Helvetica" charset="0"/>
              </a:rPr>
              <a:t>Propagated </a:t>
            </a:r>
            <a:r>
              <a:rPr lang="en-US" sz="2400" dirty="0">
                <a:latin typeface="Helvetica" charset="0"/>
              </a:rPr>
              <a:t>from </a:t>
            </a:r>
            <a:r>
              <a:rPr lang="en-US" sz="2400" dirty="0" smtClean="0">
                <a:solidFill>
                  <a:srgbClr val="00B050"/>
                </a:solidFill>
                <a:latin typeface="Helvetica" charset="0"/>
              </a:rPr>
              <a:t>evidence</a:t>
            </a:r>
            <a:r>
              <a:rPr lang="en-US" sz="2400" dirty="0" smtClean="0">
                <a:latin typeface="Helvetica" charset="0"/>
              </a:rPr>
              <a:t> nodes </a:t>
            </a:r>
            <a:r>
              <a:rPr lang="en-US" sz="2400" dirty="0">
                <a:latin typeface="Helvetica" charset="0"/>
              </a:rPr>
              <a:t>to </a:t>
            </a:r>
            <a:r>
              <a:rPr lang="en-US" sz="2400" dirty="0">
                <a:solidFill>
                  <a:srgbClr val="C00000"/>
                </a:solidFill>
                <a:latin typeface="Helvetica" charset="0"/>
              </a:rPr>
              <a:t>query</a:t>
            </a:r>
            <a:r>
              <a:rPr lang="en-US" sz="2400" dirty="0">
                <a:latin typeface="Helvetica" charset="0"/>
              </a:rPr>
              <a:t> nodes.</a:t>
            </a:r>
            <a:endParaRPr lang="en-US" sz="2400" dirty="0">
              <a:effectLst/>
              <a:latin typeface="Helvetica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6149" y="6361267"/>
            <a:ext cx="5830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P(C,S,R,W)=P(C) P(R|C) P(S|C) P(W|S,R)</a:t>
            </a:r>
            <a:endParaRPr lang="en-US" sz="2400" dirty="0">
              <a:solidFill>
                <a:srgbClr val="7030A0"/>
              </a:solidFill>
            </a:endParaRPr>
          </a:p>
        </p:txBody>
      </p:sp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4694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985"/>
    </mc:Choice>
    <mc:Fallback>
      <p:transition spd="slow" advTm="435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0"/>
            <a:ext cx="7793037" cy="1760538"/>
          </a:xfrm>
        </p:spPr>
        <p:txBody>
          <a:bodyPr/>
          <a:lstStyle/>
          <a:p>
            <a:r>
              <a:rPr lang="en-US" dirty="0" smtClean="0"/>
              <a:t>Computation on Bayesian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0"/>
            <a:ext cx="8229600" cy="4648200"/>
          </a:xfrm>
        </p:spPr>
        <p:txBody>
          <a:bodyPr/>
          <a:lstStyle/>
          <a:p>
            <a:r>
              <a:rPr lang="en-US" dirty="0" smtClean="0">
                <a:latin typeface="Helvetica" charset="0"/>
              </a:rPr>
              <a:t>Given the </a:t>
            </a:r>
            <a:r>
              <a:rPr lang="en-US" dirty="0">
                <a:latin typeface="Helvetica" charset="0"/>
              </a:rPr>
              <a:t>value of any set of variables </a:t>
            </a:r>
            <a:r>
              <a:rPr lang="en-US" dirty="0" smtClean="0">
                <a:latin typeface="Helvetica" charset="0"/>
              </a:rPr>
              <a:t>as an evidence infer the </a:t>
            </a:r>
            <a:r>
              <a:rPr lang="en-US" dirty="0">
                <a:latin typeface="Helvetica" charset="0"/>
              </a:rPr>
              <a:t>probabilities of any other set of </a:t>
            </a:r>
            <a:r>
              <a:rPr lang="en-US" dirty="0" smtClean="0">
                <a:latin typeface="Helvetica" charset="0"/>
              </a:rPr>
              <a:t>variables.</a:t>
            </a:r>
          </a:p>
          <a:p>
            <a:r>
              <a:rPr lang="en-US" dirty="0" smtClean="0">
                <a:latin typeface="Helvetica" charset="0"/>
              </a:rPr>
              <a:t>A probabilistic database</a:t>
            </a:r>
          </a:p>
          <a:p>
            <a:pPr lvl="1"/>
            <a:r>
              <a:rPr lang="en-US" dirty="0"/>
              <a:t>a machine that can </a:t>
            </a:r>
            <a:r>
              <a:rPr lang="en-US" dirty="0" smtClean="0"/>
              <a:t>answer queries </a:t>
            </a:r>
            <a:r>
              <a:rPr lang="en-US" dirty="0"/>
              <a:t>regarding the values of random variables.</a:t>
            </a:r>
          </a:p>
          <a:p>
            <a:r>
              <a:rPr lang="en-US" dirty="0" smtClean="0">
                <a:latin typeface="Helvetica" charset="0"/>
              </a:rPr>
              <a:t>the </a:t>
            </a:r>
            <a:r>
              <a:rPr lang="en-US" dirty="0">
                <a:latin typeface="Helvetica" charset="0"/>
              </a:rPr>
              <a:t>difference between unsupervised and supervised learning becomes blurry.</a:t>
            </a:r>
          </a:p>
          <a:p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144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55"/>
    </mc:Choice>
    <mc:Fallback>
      <p:transition spd="slow" advTm="80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WordArt 5"/>
          <p:cNvSpPr>
            <a:spLocks noChangeArrowheads="1" noChangeShapeType="1" noTextEdit="1"/>
          </p:cNvSpPr>
          <p:nvPr/>
        </p:nvSpPr>
        <p:spPr bwMode="auto">
          <a:xfrm>
            <a:off x="3562350" y="2552700"/>
            <a:ext cx="2019300" cy="17510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contourW="127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charset="0"/>
                <a:ea typeface="Impact" charset="0"/>
                <a:cs typeface="Impact" charset="0"/>
              </a:rPr>
              <a:t>Thank you!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09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39"/>
    </mc:Choice>
    <mc:Fallback>
      <p:transition spd="slow" advTm="10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9" y="617538"/>
            <a:ext cx="4564062" cy="1143000"/>
          </a:xfrm>
        </p:spPr>
        <p:txBody>
          <a:bodyPr/>
          <a:lstStyle/>
          <a:p>
            <a:r>
              <a:rPr lang="en-US" dirty="0" smtClean="0"/>
              <a:t>Graphical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526" y="1995348"/>
            <a:ext cx="9153525" cy="4862652"/>
          </a:xfrm>
        </p:spPr>
        <p:txBody>
          <a:bodyPr/>
          <a:lstStyle/>
          <a:p>
            <a:r>
              <a:rPr lang="en-US" sz="2800" dirty="0"/>
              <a:t>r</a:t>
            </a:r>
            <a:r>
              <a:rPr lang="en-US" sz="2800" dirty="0" smtClean="0"/>
              <a:t>epresents the interaction between variables in a graph.</a:t>
            </a:r>
          </a:p>
          <a:p>
            <a:pPr lvl="1"/>
            <a:r>
              <a:rPr lang="en-US" sz="2400" dirty="0"/>
              <a:t>composed of </a:t>
            </a:r>
            <a:r>
              <a:rPr lang="en-US" sz="2400" dirty="0" smtClean="0"/>
              <a:t>nodes, </a:t>
            </a:r>
            <a:r>
              <a:rPr lang="en-US" sz="2400" dirty="0"/>
              <a:t>and arcs between the </a:t>
            </a:r>
            <a:r>
              <a:rPr lang="en-US" sz="2400" dirty="0" smtClean="0"/>
              <a:t>nodes.</a:t>
            </a:r>
          </a:p>
          <a:p>
            <a:pPr lvl="1"/>
            <a:r>
              <a:rPr lang="en-US" sz="2400" dirty="0" smtClean="0"/>
              <a:t>A node: a </a:t>
            </a:r>
            <a:r>
              <a:rPr lang="en-US" sz="2400" dirty="0"/>
              <a:t>random variable, X, </a:t>
            </a:r>
            <a:r>
              <a:rPr lang="en-US" sz="2400" dirty="0" smtClean="0"/>
              <a:t>with  </a:t>
            </a:r>
            <a:r>
              <a:rPr lang="en-US" sz="2400" dirty="0"/>
              <a:t>the probability of the random variable, P(X</a:t>
            </a:r>
            <a:r>
              <a:rPr lang="en-US" sz="2400" dirty="0" smtClean="0"/>
              <a:t>).</a:t>
            </a:r>
          </a:p>
          <a:p>
            <a:pPr lvl="1"/>
            <a:r>
              <a:rPr lang="en-US" sz="2400" dirty="0" smtClean="0"/>
              <a:t>A directed  arc from X to Y: X influences Y with P(Y|X).</a:t>
            </a:r>
          </a:p>
          <a:p>
            <a:pPr lvl="1"/>
            <a:r>
              <a:rPr lang="en-US" sz="2400" dirty="0" smtClean="0"/>
              <a:t>A directed acyclic graph (DAG)</a:t>
            </a:r>
          </a:p>
          <a:p>
            <a:pPr lvl="2"/>
            <a:r>
              <a:rPr lang="en-US" sz="2000" dirty="0" smtClean="0"/>
              <a:t>No cycle.</a:t>
            </a:r>
          </a:p>
          <a:p>
            <a:pPr lvl="1"/>
            <a:r>
              <a:rPr lang="en-US" sz="2400" dirty="0" smtClean="0"/>
              <a:t>Topology called structure and P(X), P(Y|X) are parameters. </a:t>
            </a:r>
          </a:p>
          <a:p>
            <a:pPr lvl="1"/>
            <a:r>
              <a:rPr lang="en-US" sz="2400" dirty="0" smtClean="0"/>
              <a:t> also called Bayesian networks, belief networks, probabilistic</a:t>
            </a:r>
            <a:r>
              <a:rPr lang="en-US" sz="2400" dirty="0"/>
              <a:t> </a:t>
            </a:r>
            <a:r>
              <a:rPr lang="en-US" sz="2400" dirty="0" smtClean="0"/>
              <a:t>networks</a:t>
            </a:r>
            <a:r>
              <a:rPr lang="en-US" dirty="0" smtClean="0"/>
              <a:t>.</a:t>
            </a:r>
            <a:endParaRPr lang="en-US" dirty="0"/>
          </a:p>
          <a:p>
            <a:pPr lvl="1"/>
            <a:endParaRPr lang="en-US" sz="2400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5867400" y="273844"/>
            <a:ext cx="2185987" cy="543580"/>
            <a:chOff x="5867400" y="273844"/>
            <a:chExt cx="2185987" cy="543580"/>
          </a:xfrm>
        </p:grpSpPr>
        <p:sp>
          <p:nvSpPr>
            <p:cNvPr id="4" name="Oval 3"/>
            <p:cNvSpPr/>
            <p:nvPr/>
          </p:nvSpPr>
          <p:spPr bwMode="auto">
            <a:xfrm>
              <a:off x="5867400" y="273844"/>
              <a:ext cx="533400" cy="5334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 bwMode="auto">
            <a:xfrm>
              <a:off x="7519987" y="284024"/>
              <a:ext cx="533400" cy="5334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Y</a:t>
              </a:r>
            </a:p>
          </p:txBody>
        </p:sp>
        <p:cxnSp>
          <p:nvCxnSpPr>
            <p:cNvPr id="7" name="Straight Arrow Connector 6"/>
            <p:cNvCxnSpPr>
              <a:endCxn id="5" idx="2"/>
            </p:cNvCxnSpPr>
            <p:nvPr/>
          </p:nvCxnSpPr>
          <p:spPr bwMode="auto">
            <a:xfrm>
              <a:off x="6386512" y="540544"/>
              <a:ext cx="1133475" cy="1018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9" name="TextBox 8"/>
            <p:cNvSpPr txBox="1"/>
            <p:nvPr/>
          </p:nvSpPr>
          <p:spPr>
            <a:xfrm>
              <a:off x="5979169" y="284024"/>
              <a:ext cx="3930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X</a:t>
              </a:r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729289" y="785534"/>
            <a:ext cx="865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P(X)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315200" y="854333"/>
            <a:ext cx="1210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P(Y|X)</a:t>
            </a:r>
            <a:endParaRPr lang="en-US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2698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050"/>
    </mc:Choice>
    <mc:Fallback>
      <p:transition spd="slow" advTm="214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2688" y="2017713"/>
            <a:ext cx="7772400" cy="1182687"/>
          </a:xfrm>
        </p:spPr>
        <p:txBody>
          <a:bodyPr/>
          <a:lstStyle/>
          <a:p>
            <a:r>
              <a:rPr lang="en-US" dirty="0" smtClean="0"/>
              <a:t>Bayesian network modeling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3426618" y="3026233"/>
            <a:ext cx="2364582" cy="2963862"/>
            <a:chOff x="2817018" y="3665538"/>
            <a:chExt cx="2364582" cy="2963862"/>
          </a:xfrm>
        </p:grpSpPr>
        <p:sp>
          <p:nvSpPr>
            <p:cNvPr id="4" name="Oval 3"/>
            <p:cNvSpPr/>
            <p:nvPr/>
          </p:nvSpPr>
          <p:spPr bwMode="auto">
            <a:xfrm>
              <a:off x="3200400" y="3665538"/>
              <a:ext cx="1371600" cy="9144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Rain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(R)</a:t>
              </a:r>
            </a:p>
          </p:txBody>
        </p:sp>
        <p:sp>
          <p:nvSpPr>
            <p:cNvPr id="5" name="Oval 4"/>
            <p:cNvSpPr/>
            <p:nvPr/>
          </p:nvSpPr>
          <p:spPr bwMode="auto">
            <a:xfrm>
              <a:off x="2817018" y="5562600"/>
              <a:ext cx="2364582" cy="10668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Wet grass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(W)</a:t>
              </a:r>
            </a:p>
          </p:txBody>
        </p:sp>
        <p:cxnSp>
          <p:nvCxnSpPr>
            <p:cNvPr id="7" name="Straight Arrow Connector 6"/>
            <p:cNvCxnSpPr>
              <a:stCxn id="4" idx="4"/>
            </p:cNvCxnSpPr>
            <p:nvPr/>
          </p:nvCxnSpPr>
          <p:spPr bwMode="auto">
            <a:xfrm>
              <a:off x="3886200" y="4579938"/>
              <a:ext cx="0" cy="982662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8" name="TextBox 7"/>
          <p:cNvSpPr txBox="1"/>
          <p:nvPr/>
        </p:nvSpPr>
        <p:spPr>
          <a:xfrm>
            <a:off x="5429884" y="3123061"/>
            <a:ext cx="1641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P(R)=0.2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73628" y="4715323"/>
            <a:ext cx="23647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P(W|R)=0.8</a:t>
            </a:r>
          </a:p>
          <a:p>
            <a:r>
              <a:rPr lang="en-US" dirty="0" smtClean="0"/>
              <a:t>P(W|~R)=0.3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40427" y="3002282"/>
            <a:ext cx="1979291" cy="1429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Sufficient to specify P(R,W)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6074240" y="3615323"/>
            <a:ext cx="994104" cy="39118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6554628" y="4281935"/>
            <a:ext cx="689304" cy="34686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673408"/>
              </p:ext>
            </p:extLst>
          </p:nvPr>
        </p:nvGraphicFramePr>
        <p:xfrm>
          <a:off x="192077" y="3026233"/>
          <a:ext cx="3092217" cy="2836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0739"/>
                <a:gridCol w="1030739"/>
                <a:gridCol w="1030739"/>
              </a:tblGrid>
              <a:tr h="651360"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P(R,W)</a:t>
                      </a:r>
                      <a:endParaRPr lang="en-US" dirty="0"/>
                    </a:p>
                  </a:txBody>
                  <a:tcPr/>
                </a:tc>
              </a:tr>
              <a:tr h="546261"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0.16</a:t>
                      </a:r>
                      <a:endParaRPr lang="en-US" dirty="0"/>
                    </a:p>
                  </a:txBody>
                  <a:tcPr/>
                </a:tc>
              </a:tr>
              <a:tr h="546261">
                <a:tc>
                  <a:txBody>
                    <a:bodyPr/>
                    <a:lstStyle/>
                    <a:p>
                      <a:r>
                        <a:rPr lang="en-US" dirty="0" smtClean="0"/>
                        <a:t>~R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0.24</a:t>
                      </a:r>
                      <a:endParaRPr lang="en-US" dirty="0"/>
                    </a:p>
                  </a:txBody>
                  <a:tcPr/>
                </a:tc>
              </a:tr>
              <a:tr h="546261"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0.04</a:t>
                      </a:r>
                      <a:endParaRPr lang="en-US" dirty="0"/>
                    </a:p>
                  </a:txBody>
                  <a:tcPr/>
                </a:tc>
              </a:tr>
              <a:tr h="546261">
                <a:tc>
                  <a:txBody>
                    <a:bodyPr/>
                    <a:lstStyle/>
                    <a:p>
                      <a:r>
                        <a:rPr lang="en-US" dirty="0" smtClean="0"/>
                        <a:t>~R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92077" y="6184525"/>
            <a:ext cx="543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Marginal Prob.: P(R)= 0.2 &amp; P(W)=0.4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1004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409"/>
    </mc:Choice>
    <mc:Fallback>
      <p:transition spd="slow" advTm="340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672" y="638232"/>
            <a:ext cx="3268661" cy="954294"/>
          </a:xfrm>
        </p:spPr>
        <p:txBody>
          <a:bodyPr/>
          <a:lstStyle/>
          <a:p>
            <a:r>
              <a:rPr lang="en-US" dirty="0" smtClean="0"/>
              <a:t>Inference mechanism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2688" y="2017713"/>
            <a:ext cx="7772400" cy="1182687"/>
          </a:xfrm>
        </p:spPr>
        <p:txBody>
          <a:bodyPr/>
          <a:lstStyle/>
          <a:p>
            <a:r>
              <a:rPr lang="en-US" dirty="0" smtClean="0"/>
              <a:t>Bayesian network modeling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3426618" y="3026233"/>
            <a:ext cx="2364582" cy="2963862"/>
            <a:chOff x="2817018" y="3665538"/>
            <a:chExt cx="2364582" cy="2963862"/>
          </a:xfrm>
        </p:grpSpPr>
        <p:sp>
          <p:nvSpPr>
            <p:cNvPr id="4" name="Oval 3"/>
            <p:cNvSpPr/>
            <p:nvPr/>
          </p:nvSpPr>
          <p:spPr bwMode="auto">
            <a:xfrm>
              <a:off x="3200400" y="3665538"/>
              <a:ext cx="1371600" cy="9144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Rain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(R)</a:t>
              </a:r>
            </a:p>
          </p:txBody>
        </p:sp>
        <p:sp>
          <p:nvSpPr>
            <p:cNvPr id="5" name="Oval 4"/>
            <p:cNvSpPr/>
            <p:nvPr/>
          </p:nvSpPr>
          <p:spPr bwMode="auto">
            <a:xfrm>
              <a:off x="2817018" y="5562600"/>
              <a:ext cx="2364582" cy="10668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Wet grass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(W)</a:t>
              </a:r>
            </a:p>
          </p:txBody>
        </p:sp>
        <p:cxnSp>
          <p:nvCxnSpPr>
            <p:cNvPr id="7" name="Straight Arrow Connector 6"/>
            <p:cNvCxnSpPr>
              <a:stCxn id="4" idx="4"/>
            </p:cNvCxnSpPr>
            <p:nvPr/>
          </p:nvCxnSpPr>
          <p:spPr bwMode="auto">
            <a:xfrm>
              <a:off x="3886200" y="4579938"/>
              <a:ext cx="0" cy="982662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8" name="TextBox 7"/>
          <p:cNvSpPr txBox="1"/>
          <p:nvPr/>
        </p:nvSpPr>
        <p:spPr>
          <a:xfrm>
            <a:off x="5429884" y="3123061"/>
            <a:ext cx="1641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P(R)=0.2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94625" y="4132720"/>
            <a:ext cx="23647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P(W|R)=0.8</a:t>
            </a:r>
          </a:p>
          <a:p>
            <a:r>
              <a:rPr lang="en-US" dirty="0" smtClean="0"/>
              <a:t>P(W|~R)=0.3</a:t>
            </a:r>
            <a:endParaRPr lang="en-US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92077" y="3026233"/>
          <a:ext cx="3092217" cy="2836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0739"/>
                <a:gridCol w="1030739"/>
                <a:gridCol w="1030739"/>
              </a:tblGrid>
              <a:tr h="651360"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P(R,W)</a:t>
                      </a:r>
                      <a:endParaRPr lang="en-US" dirty="0"/>
                    </a:p>
                  </a:txBody>
                  <a:tcPr/>
                </a:tc>
              </a:tr>
              <a:tr h="546261"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0.16</a:t>
                      </a:r>
                      <a:endParaRPr lang="en-US" dirty="0"/>
                    </a:p>
                  </a:txBody>
                  <a:tcPr/>
                </a:tc>
              </a:tr>
              <a:tr h="546261">
                <a:tc>
                  <a:txBody>
                    <a:bodyPr/>
                    <a:lstStyle/>
                    <a:p>
                      <a:r>
                        <a:rPr lang="en-US" dirty="0" smtClean="0"/>
                        <a:t>~R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0.24</a:t>
                      </a:r>
                      <a:endParaRPr lang="en-US" dirty="0"/>
                    </a:p>
                  </a:txBody>
                  <a:tcPr/>
                </a:tc>
              </a:tr>
              <a:tr h="546261"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0.04</a:t>
                      </a:r>
                      <a:endParaRPr lang="en-US" dirty="0"/>
                    </a:p>
                  </a:txBody>
                  <a:tcPr/>
                </a:tc>
              </a:tr>
              <a:tr h="546261">
                <a:tc>
                  <a:txBody>
                    <a:bodyPr/>
                    <a:lstStyle/>
                    <a:p>
                      <a:r>
                        <a:rPr lang="en-US" dirty="0" smtClean="0"/>
                        <a:t>~R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737447" y="5261195"/>
            <a:ext cx="34065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Directed edge, but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May not imply causality.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2077" y="6184525"/>
            <a:ext cx="543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Marginal Prob.: P(R)= 0.2 &amp; P(W)=0.4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76407" y="51712"/>
            <a:ext cx="2728632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Causal Inference:</a:t>
            </a:r>
          </a:p>
          <a:p>
            <a:r>
              <a:rPr lang="en-US" sz="2000" dirty="0" smtClean="0"/>
              <a:t>P(R|W)</a:t>
            </a:r>
          </a:p>
          <a:p>
            <a:r>
              <a:rPr lang="en-US" sz="2000" dirty="0" smtClean="0"/>
              <a:t>= (P(R)P(W|R))/P(W)</a:t>
            </a:r>
          </a:p>
          <a:p>
            <a:r>
              <a:rPr lang="en-US" sz="2000" dirty="0" smtClean="0"/>
              <a:t>=(0.2 x 0.8) / 0.4 </a:t>
            </a:r>
          </a:p>
          <a:p>
            <a:r>
              <a:rPr lang="en-US" sz="2000" dirty="0" smtClean="0"/>
              <a:t>=0.4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385142" y="1885018"/>
            <a:ext cx="17407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Knowing that the grass is wet, increases P(R) from 0.2 to 0.4.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95333" y="105003"/>
            <a:ext cx="1889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Diagnostic Inference:</a:t>
            </a:r>
          </a:p>
          <a:p>
            <a:r>
              <a:rPr lang="en-US" sz="2000" dirty="0" smtClean="0"/>
              <a:t>P(W|R)</a:t>
            </a:r>
          </a:p>
          <a:p>
            <a:r>
              <a:rPr lang="en-US" sz="2000" dirty="0" smtClean="0"/>
              <a:t>= 0.8</a:t>
            </a:r>
            <a:endParaRPr lang="en-US" sz="2000" dirty="0"/>
          </a:p>
        </p:txBody>
      </p:sp>
      <p:pic>
        <p:nvPicPr>
          <p:cNvPr id="12" name="Sound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1578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814"/>
    </mc:Choice>
    <mc:Fallback>
      <p:transition spd="slow" advTm="224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9" y="457200"/>
            <a:ext cx="6621462" cy="1303338"/>
          </a:xfrm>
        </p:spPr>
        <p:txBody>
          <a:bodyPr/>
          <a:lstStyle/>
          <a:p>
            <a:r>
              <a:rPr lang="en-US" dirty="0" smtClean="0"/>
              <a:t>Formation of a graphical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49" y="1981200"/>
            <a:ext cx="8239126" cy="4724400"/>
          </a:xfrm>
        </p:spPr>
        <p:txBody>
          <a:bodyPr/>
          <a:lstStyle/>
          <a:p>
            <a:r>
              <a:rPr lang="en-US" dirty="0" smtClean="0"/>
              <a:t>Form graph </a:t>
            </a:r>
          </a:p>
          <a:p>
            <a:pPr lvl="1"/>
            <a:r>
              <a:rPr lang="en-US" dirty="0" smtClean="0"/>
              <a:t>by adding </a:t>
            </a:r>
            <a:r>
              <a:rPr lang="en-US" b="1" dirty="0" smtClean="0"/>
              <a:t>nodes</a:t>
            </a:r>
            <a:r>
              <a:rPr lang="en-US" dirty="0" smtClean="0"/>
              <a:t>, and</a:t>
            </a:r>
          </a:p>
          <a:p>
            <a:pPr lvl="1"/>
            <a:r>
              <a:rPr lang="en-US" b="1" dirty="0" smtClean="0"/>
              <a:t>arcs</a:t>
            </a:r>
            <a:r>
              <a:rPr lang="en-US" dirty="0" smtClean="0"/>
              <a:t> between two nodes, if they are not independent.</a:t>
            </a:r>
          </a:p>
          <a:p>
            <a:r>
              <a:rPr lang="en-US" dirty="0" smtClean="0"/>
              <a:t>X and Y are independent, if they are not conditionally dependent.</a:t>
            </a:r>
          </a:p>
          <a:p>
            <a:pPr lvl="2"/>
            <a:r>
              <a:rPr lang="en-US" sz="2800" dirty="0" smtClean="0"/>
              <a:t>P(Y|X)=P(Y) </a:t>
            </a:r>
          </a:p>
          <a:p>
            <a:pPr lvl="3"/>
            <a:r>
              <a:rPr lang="en-US" sz="2400" dirty="0" smtClean="0"/>
              <a:t>and also P(X|Y)=P(X).</a:t>
            </a:r>
          </a:p>
          <a:p>
            <a:pPr lvl="2"/>
            <a:r>
              <a:rPr lang="en-US" sz="2800" dirty="0" smtClean="0"/>
              <a:t>P(X,Y)=P(X)P(Y)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806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328"/>
    </mc:Choice>
    <mc:Fallback>
      <p:transition spd="slow" advTm="180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Conditional Independence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470" y="1770505"/>
            <a:ext cx="7772400" cy="2401887"/>
          </a:xfrm>
        </p:spPr>
        <p:txBody>
          <a:bodyPr/>
          <a:lstStyle/>
          <a:p>
            <a:r>
              <a:rPr lang="en-US" sz="2800" dirty="0"/>
              <a:t>Conditional independence </a:t>
            </a:r>
            <a:r>
              <a:rPr lang="en-US" sz="2800" dirty="0" smtClean="0"/>
              <a:t>between X and Y given </a:t>
            </a:r>
            <a:r>
              <a:rPr lang="en-US" sz="2800" dirty="0"/>
              <a:t>occurrence of a third event (Z):</a:t>
            </a:r>
          </a:p>
          <a:p>
            <a:pPr lvl="1"/>
            <a:r>
              <a:rPr lang="en-US" sz="2400" dirty="0"/>
              <a:t>If P(X,Y|Z)=P(X|Z)P(Y|Z)</a:t>
            </a:r>
          </a:p>
          <a:p>
            <a:pPr lvl="1"/>
            <a:r>
              <a:rPr lang="en-US" sz="2400" dirty="0"/>
              <a:t>Can also be written as </a:t>
            </a:r>
          </a:p>
          <a:p>
            <a:pPr lvl="2"/>
            <a:r>
              <a:rPr lang="en-US" sz="2000" dirty="0"/>
              <a:t>P(X|Z)=P(X|Y,Z)</a:t>
            </a: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41338" y="3759580"/>
            <a:ext cx="609600" cy="2570161"/>
            <a:chOff x="8334375" y="130176"/>
            <a:chExt cx="609600" cy="2570161"/>
          </a:xfrm>
        </p:grpSpPr>
        <p:sp>
          <p:nvSpPr>
            <p:cNvPr id="5" name="Oval 4"/>
            <p:cNvSpPr/>
            <p:nvPr/>
          </p:nvSpPr>
          <p:spPr bwMode="auto">
            <a:xfrm>
              <a:off x="8334375" y="130176"/>
              <a:ext cx="609600" cy="5334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Y</a:t>
              </a: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8334375" y="1150938"/>
              <a:ext cx="609600" cy="5334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Z</a:t>
              </a: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8334375" y="2166937"/>
              <a:ext cx="609600" cy="5334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X</a:t>
              </a:r>
            </a:p>
          </p:txBody>
        </p:sp>
        <p:cxnSp>
          <p:nvCxnSpPr>
            <p:cNvPr id="8" name="Straight Arrow Connector 7"/>
            <p:cNvCxnSpPr>
              <a:stCxn id="6" idx="4"/>
              <a:endCxn id="7" idx="0"/>
            </p:cNvCxnSpPr>
            <p:nvPr/>
          </p:nvCxnSpPr>
          <p:spPr bwMode="auto">
            <a:xfrm>
              <a:off x="8639175" y="663576"/>
              <a:ext cx="0" cy="487362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" name="Straight Arrow Connector 8"/>
            <p:cNvCxnSpPr>
              <a:stCxn id="7" idx="4"/>
              <a:endCxn id="8" idx="0"/>
            </p:cNvCxnSpPr>
            <p:nvPr/>
          </p:nvCxnSpPr>
          <p:spPr bwMode="auto">
            <a:xfrm>
              <a:off x="8639175" y="1684338"/>
              <a:ext cx="0" cy="482599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8" name="Group 17"/>
          <p:cNvGrpSpPr/>
          <p:nvPr/>
        </p:nvGrpSpPr>
        <p:grpSpPr>
          <a:xfrm>
            <a:off x="6354545" y="3797854"/>
            <a:ext cx="2209800" cy="1775618"/>
            <a:chOff x="5181600" y="4190206"/>
            <a:chExt cx="2209800" cy="1775618"/>
          </a:xfrm>
        </p:grpSpPr>
        <p:sp>
          <p:nvSpPr>
            <p:cNvPr id="10" name="Oval 9"/>
            <p:cNvSpPr/>
            <p:nvPr/>
          </p:nvSpPr>
          <p:spPr bwMode="auto">
            <a:xfrm>
              <a:off x="5791200" y="4190206"/>
              <a:ext cx="609600" cy="639762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Z</a:t>
              </a: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5181600" y="5326062"/>
              <a:ext cx="609600" cy="639762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X</a:t>
              </a: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6781800" y="5218111"/>
              <a:ext cx="609600" cy="639762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Y</a:t>
              </a:r>
            </a:p>
          </p:txBody>
        </p:sp>
        <p:cxnSp>
          <p:nvCxnSpPr>
            <p:cNvPr id="14" name="Straight Arrow Connector 13"/>
            <p:cNvCxnSpPr>
              <a:stCxn id="10" idx="3"/>
              <a:endCxn id="11" idx="0"/>
            </p:cNvCxnSpPr>
            <p:nvPr/>
          </p:nvCxnSpPr>
          <p:spPr bwMode="auto">
            <a:xfrm flipH="1">
              <a:off x="5486400" y="4736277"/>
              <a:ext cx="394074" cy="589785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/>
            <p:cNvCxnSpPr>
              <a:stCxn id="10" idx="5"/>
              <a:endCxn id="12" idx="1"/>
            </p:cNvCxnSpPr>
            <p:nvPr/>
          </p:nvCxnSpPr>
          <p:spPr bwMode="auto">
            <a:xfrm>
              <a:off x="6311526" y="4736277"/>
              <a:ext cx="559548" cy="575525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7" name="TextBox 16"/>
          <p:cNvSpPr txBox="1"/>
          <p:nvPr/>
        </p:nvSpPr>
        <p:spPr>
          <a:xfrm>
            <a:off x="2647841" y="4043238"/>
            <a:ext cx="2819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Given Z, X and Y are conditionally independent.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04800" y="6334892"/>
            <a:ext cx="3318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Head to tail connection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78905" y="6295578"/>
            <a:ext cx="3065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Tail to tail connection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16413" y="5430809"/>
            <a:ext cx="27093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P(X,Y,Z)=</a:t>
            </a:r>
          </a:p>
          <a:p>
            <a:r>
              <a:rPr lang="en-US" sz="2400" dirty="0" smtClean="0">
                <a:solidFill>
                  <a:srgbClr val="7030A0"/>
                </a:solidFill>
              </a:rPr>
              <a:t>P(Y) P(Z|Y) P(X|Z)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86512" y="5489638"/>
            <a:ext cx="27093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P(X,Y,Z)=</a:t>
            </a:r>
          </a:p>
          <a:p>
            <a:r>
              <a:rPr lang="en-US" sz="2400" dirty="0" smtClean="0">
                <a:solidFill>
                  <a:srgbClr val="7030A0"/>
                </a:solidFill>
              </a:rPr>
              <a:t>P(Z) P(X|Z) P(Y|Z)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3" name="Left Arrow 22"/>
          <p:cNvSpPr/>
          <p:nvPr/>
        </p:nvSpPr>
        <p:spPr bwMode="auto">
          <a:xfrm>
            <a:off x="1465262" y="4525151"/>
            <a:ext cx="838200" cy="510381"/>
          </a:xfrm>
          <a:prstGeom prst="lef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5700308" y="4509070"/>
            <a:ext cx="654237" cy="453329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3" name="Sound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8587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581"/>
    </mc:Choice>
    <mc:Fallback>
      <p:transition spd="slow" advTm="309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561929"/>
            <a:ext cx="7793037" cy="1143000"/>
          </a:xfrm>
        </p:spPr>
        <p:txBody>
          <a:bodyPr/>
          <a:lstStyle/>
          <a:p>
            <a:r>
              <a:rPr lang="en-US" dirty="0" smtClean="0"/>
              <a:t>Conditional Independence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41338" y="3759580"/>
            <a:ext cx="609600" cy="2570161"/>
            <a:chOff x="8334375" y="130176"/>
            <a:chExt cx="609600" cy="2570161"/>
          </a:xfrm>
        </p:grpSpPr>
        <p:sp>
          <p:nvSpPr>
            <p:cNvPr id="5" name="Oval 4"/>
            <p:cNvSpPr/>
            <p:nvPr/>
          </p:nvSpPr>
          <p:spPr bwMode="auto">
            <a:xfrm>
              <a:off x="8334375" y="130176"/>
              <a:ext cx="609600" cy="5334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Y</a:t>
              </a: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8334375" y="1150938"/>
              <a:ext cx="609600" cy="5334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Z</a:t>
              </a: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8334375" y="2166937"/>
              <a:ext cx="609600" cy="5334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X</a:t>
              </a:r>
            </a:p>
          </p:txBody>
        </p:sp>
        <p:cxnSp>
          <p:nvCxnSpPr>
            <p:cNvPr id="8" name="Straight Arrow Connector 7"/>
            <p:cNvCxnSpPr>
              <a:stCxn id="6" idx="4"/>
              <a:endCxn id="7" idx="0"/>
            </p:cNvCxnSpPr>
            <p:nvPr/>
          </p:nvCxnSpPr>
          <p:spPr bwMode="auto">
            <a:xfrm>
              <a:off x="8639175" y="663576"/>
              <a:ext cx="0" cy="487362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" name="Straight Arrow Connector 8"/>
            <p:cNvCxnSpPr>
              <a:stCxn id="7" idx="4"/>
              <a:endCxn id="8" idx="0"/>
            </p:cNvCxnSpPr>
            <p:nvPr/>
          </p:nvCxnSpPr>
          <p:spPr bwMode="auto">
            <a:xfrm>
              <a:off x="8639175" y="1684338"/>
              <a:ext cx="0" cy="482599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8" name="Group 17"/>
          <p:cNvGrpSpPr/>
          <p:nvPr/>
        </p:nvGrpSpPr>
        <p:grpSpPr>
          <a:xfrm>
            <a:off x="6354545" y="3797854"/>
            <a:ext cx="2209800" cy="1775618"/>
            <a:chOff x="5181600" y="4190206"/>
            <a:chExt cx="2209800" cy="1775618"/>
          </a:xfrm>
        </p:grpSpPr>
        <p:sp>
          <p:nvSpPr>
            <p:cNvPr id="10" name="Oval 9"/>
            <p:cNvSpPr/>
            <p:nvPr/>
          </p:nvSpPr>
          <p:spPr bwMode="auto">
            <a:xfrm>
              <a:off x="5791200" y="4190206"/>
              <a:ext cx="609600" cy="639762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Z</a:t>
              </a: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5181600" y="5326062"/>
              <a:ext cx="609600" cy="639762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X</a:t>
              </a: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6781800" y="5218111"/>
              <a:ext cx="609600" cy="639762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Y</a:t>
              </a:r>
            </a:p>
          </p:txBody>
        </p:sp>
        <p:cxnSp>
          <p:nvCxnSpPr>
            <p:cNvPr id="14" name="Straight Arrow Connector 13"/>
            <p:cNvCxnSpPr>
              <a:stCxn id="10" idx="3"/>
              <a:endCxn id="11" idx="0"/>
            </p:cNvCxnSpPr>
            <p:nvPr/>
          </p:nvCxnSpPr>
          <p:spPr bwMode="auto">
            <a:xfrm flipH="1">
              <a:off x="5486400" y="4736277"/>
              <a:ext cx="394074" cy="589785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/>
            <p:cNvCxnSpPr>
              <a:stCxn id="10" idx="5"/>
              <a:endCxn id="12" idx="1"/>
            </p:cNvCxnSpPr>
            <p:nvPr/>
          </p:nvCxnSpPr>
          <p:spPr bwMode="auto">
            <a:xfrm>
              <a:off x="6311526" y="4736277"/>
              <a:ext cx="559548" cy="575525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9" name="TextBox 18"/>
          <p:cNvSpPr txBox="1"/>
          <p:nvPr/>
        </p:nvSpPr>
        <p:spPr>
          <a:xfrm>
            <a:off x="304800" y="6334892"/>
            <a:ext cx="3318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Head to tail connection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78905" y="6295578"/>
            <a:ext cx="3065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Tail to tail connection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16413" y="5430809"/>
            <a:ext cx="27093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P(X,Y,Z)=</a:t>
            </a:r>
          </a:p>
          <a:p>
            <a:r>
              <a:rPr lang="en-US" sz="2400" dirty="0" smtClean="0">
                <a:solidFill>
                  <a:srgbClr val="7030A0"/>
                </a:solidFill>
              </a:rPr>
              <a:t>P(Y) P(Z|Y) P(X|Z)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86512" y="5489638"/>
            <a:ext cx="27093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P(X,Y,Z)=</a:t>
            </a:r>
          </a:p>
          <a:p>
            <a:r>
              <a:rPr lang="en-US" sz="2400" dirty="0" smtClean="0">
                <a:solidFill>
                  <a:srgbClr val="7030A0"/>
                </a:solidFill>
              </a:rPr>
              <a:t>P(Z) P(X|Z) P(Y|Z)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26111" y="1882978"/>
            <a:ext cx="87845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charset="0"/>
              <a:buChar char="o"/>
            </a:pPr>
            <a:r>
              <a:rPr lang="en-US" dirty="0">
                <a:latin typeface="Helvetica" charset="0"/>
              </a:rPr>
              <a:t>When its value is known </a:t>
            </a:r>
            <a:r>
              <a:rPr lang="en-US" dirty="0" smtClean="0">
                <a:latin typeface="Helvetica" charset="0"/>
              </a:rPr>
              <a:t>Z </a:t>
            </a:r>
            <a:r>
              <a:rPr lang="en-US" dirty="0">
                <a:latin typeface="Helvetica" charset="0"/>
              </a:rPr>
              <a:t>blocks the path from </a:t>
            </a:r>
            <a:r>
              <a:rPr lang="en-US" dirty="0" smtClean="0">
                <a:latin typeface="Helvetica" charset="0"/>
              </a:rPr>
              <a:t>Y </a:t>
            </a:r>
            <a:r>
              <a:rPr lang="en-US" dirty="0">
                <a:latin typeface="Helvetica" charset="0"/>
              </a:rPr>
              <a:t>to </a:t>
            </a:r>
            <a:r>
              <a:rPr lang="en-US" dirty="0" smtClean="0">
                <a:latin typeface="Helvetica" charset="0"/>
              </a:rPr>
              <a:t>X, </a:t>
            </a:r>
            <a:endParaRPr lang="en-US" dirty="0">
              <a:latin typeface="Helvetica" charset="0"/>
            </a:endParaRPr>
          </a:p>
          <a:p>
            <a:pPr marL="914400" lvl="1" indent="-457200">
              <a:buFont typeface="Courier New" charset="0"/>
              <a:buChar char="o"/>
            </a:pPr>
            <a:r>
              <a:rPr lang="en-US" dirty="0" smtClean="0">
                <a:latin typeface="Helvetica" charset="0"/>
              </a:rPr>
              <a:t>if Z </a:t>
            </a:r>
            <a:r>
              <a:rPr lang="en-US" dirty="0">
                <a:latin typeface="Helvetica" charset="0"/>
              </a:rPr>
              <a:t>is removed, there </a:t>
            </a:r>
            <a:r>
              <a:rPr lang="en-US" dirty="0" smtClean="0">
                <a:latin typeface="Helvetica" charset="0"/>
              </a:rPr>
              <a:t>is no </a:t>
            </a:r>
            <a:r>
              <a:rPr lang="en-US" dirty="0">
                <a:latin typeface="Helvetica" charset="0"/>
              </a:rPr>
              <a:t>path between </a:t>
            </a:r>
            <a:r>
              <a:rPr lang="en-US" dirty="0" smtClean="0">
                <a:latin typeface="Helvetica" charset="0"/>
              </a:rPr>
              <a:t>Y </a:t>
            </a:r>
            <a:r>
              <a:rPr lang="en-US" dirty="0">
                <a:latin typeface="Helvetica" charset="0"/>
              </a:rPr>
              <a:t>to </a:t>
            </a:r>
            <a:r>
              <a:rPr lang="en-US" dirty="0" smtClean="0">
                <a:latin typeface="Helvetica" charset="0"/>
              </a:rPr>
              <a:t>X. </a:t>
            </a:r>
          </a:p>
          <a:p>
            <a:pPr marL="457200" indent="-457200">
              <a:buFont typeface="Courier New" charset="0"/>
              <a:buChar char="o"/>
            </a:pPr>
            <a:r>
              <a:rPr lang="en-US" dirty="0" smtClean="0">
                <a:latin typeface="Helvetica" charset="0"/>
              </a:rPr>
              <a:t>Given Z, X and Y are independent.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93180" y="4418013"/>
            <a:ext cx="3818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P(X,Y|Z)=P(X|Z)P(Y|Z)</a:t>
            </a:r>
            <a:endParaRPr lang="en-US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8328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33"/>
    </mc:Choice>
    <mc:Fallback>
      <p:transition spd="slow" advTm="77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Conditional Independence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04800" y="6334892"/>
            <a:ext cx="3318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Head to tail connection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05642" y="6338971"/>
            <a:ext cx="3065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Tail to tail connection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647826" y="1842628"/>
            <a:ext cx="7496174" cy="1884564"/>
          </a:xfrm>
        </p:spPr>
        <p:txBody>
          <a:bodyPr/>
          <a:lstStyle/>
          <a:p>
            <a:r>
              <a:rPr lang="en-US" sz="2800" dirty="0" smtClean="0"/>
              <a:t>For specifying joint probabilities, no need to specify at all possible data points.</a:t>
            </a:r>
          </a:p>
          <a:p>
            <a:pPr lvl="1"/>
            <a:r>
              <a:rPr lang="en-US" sz="2400" dirty="0" smtClean="0"/>
              <a:t>Instead of 8 specifications, only 5 needed!</a:t>
            </a:r>
          </a:p>
          <a:p>
            <a:pPr lvl="1"/>
            <a:r>
              <a:rPr lang="en-US" sz="2400" dirty="0" smtClean="0"/>
              <a:t>Significant saving for a large network.</a:t>
            </a:r>
            <a:endParaRPr lang="en-US" sz="24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96207" y="3303406"/>
            <a:ext cx="3081999" cy="3031486"/>
            <a:chOff x="198956" y="3190461"/>
            <a:chExt cx="3081999" cy="3031486"/>
          </a:xfrm>
        </p:grpSpPr>
        <p:sp>
          <p:nvSpPr>
            <p:cNvPr id="21" name="Oval 20"/>
            <p:cNvSpPr/>
            <p:nvPr/>
          </p:nvSpPr>
          <p:spPr bwMode="auto">
            <a:xfrm>
              <a:off x="541338" y="3190461"/>
              <a:ext cx="1668462" cy="678037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Cloudy</a:t>
              </a: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541338" y="4410056"/>
              <a:ext cx="1668462" cy="623093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Rain</a:t>
              </a: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198956" y="5683396"/>
              <a:ext cx="3081999" cy="538551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Wet Grass</a:t>
              </a: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27" name="Straight Arrow Connector 26"/>
            <p:cNvCxnSpPr>
              <a:stCxn id="21" idx="4"/>
              <a:endCxn id="22" idx="0"/>
            </p:cNvCxnSpPr>
            <p:nvPr/>
          </p:nvCxnSpPr>
          <p:spPr bwMode="auto">
            <a:xfrm>
              <a:off x="1375569" y="3868498"/>
              <a:ext cx="0" cy="541558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" name="Straight Arrow Connector 28"/>
            <p:cNvCxnSpPr>
              <a:stCxn id="22" idx="4"/>
            </p:cNvCxnSpPr>
            <p:nvPr/>
          </p:nvCxnSpPr>
          <p:spPr bwMode="auto">
            <a:xfrm>
              <a:off x="1375569" y="5033149"/>
              <a:ext cx="0" cy="650247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4" name="Group 33"/>
          <p:cNvGrpSpPr/>
          <p:nvPr/>
        </p:nvGrpSpPr>
        <p:grpSpPr>
          <a:xfrm>
            <a:off x="4752973" y="4033743"/>
            <a:ext cx="4191001" cy="2193226"/>
            <a:chOff x="4952999" y="3490170"/>
            <a:chExt cx="4191001" cy="2193226"/>
          </a:xfrm>
        </p:grpSpPr>
        <p:sp>
          <p:nvSpPr>
            <p:cNvPr id="10" name="Oval 9"/>
            <p:cNvSpPr/>
            <p:nvPr/>
          </p:nvSpPr>
          <p:spPr bwMode="auto">
            <a:xfrm>
              <a:off x="6007872" y="3490170"/>
              <a:ext cx="1990943" cy="756656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Cloudy</a:t>
              </a: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4952999" y="4919450"/>
              <a:ext cx="2167515" cy="763946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Sprinkler</a:t>
              </a: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7438203" y="4905162"/>
              <a:ext cx="1705797" cy="778234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Rain</a:t>
              </a: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31" name="Straight Arrow Connector 30"/>
            <p:cNvCxnSpPr>
              <a:stCxn id="10" idx="4"/>
              <a:endCxn id="11" idx="0"/>
            </p:cNvCxnSpPr>
            <p:nvPr/>
          </p:nvCxnSpPr>
          <p:spPr bwMode="auto">
            <a:xfrm flipH="1">
              <a:off x="6036757" y="4246826"/>
              <a:ext cx="966587" cy="672624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3" name="Straight Arrow Connector 32"/>
            <p:cNvCxnSpPr>
              <a:stCxn id="10" idx="4"/>
              <a:endCxn id="12" idx="0"/>
            </p:cNvCxnSpPr>
            <p:nvPr/>
          </p:nvCxnSpPr>
          <p:spPr bwMode="auto">
            <a:xfrm>
              <a:off x="7003344" y="4246826"/>
              <a:ext cx="1287758" cy="658336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6" name="TextBox 35"/>
          <p:cNvSpPr txBox="1"/>
          <p:nvPr/>
        </p:nvSpPr>
        <p:spPr>
          <a:xfrm>
            <a:off x="169250" y="2419063"/>
            <a:ext cx="873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P</a:t>
            </a:r>
            <a:r>
              <a:rPr lang="de-DE" dirty="0" smtClean="0">
                <a:solidFill>
                  <a:srgbClr val="7030A0"/>
                </a:solidFill>
              </a:rPr>
              <a:t>(C)</a:t>
            </a:r>
          </a:p>
          <a:p>
            <a:r>
              <a:rPr lang="de-DE" dirty="0" smtClean="0">
                <a:solidFill>
                  <a:srgbClr val="00B050"/>
                </a:solidFill>
              </a:rPr>
              <a:t>#: 1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115221" y="4357493"/>
            <a:ext cx="12346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P(C|R)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#: 2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60913" y="5520312"/>
            <a:ext cx="13420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P(W|R)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#:2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654096" y="3764281"/>
            <a:ext cx="873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P(C)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689954" y="4883802"/>
            <a:ext cx="1212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P(S|C)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950095" y="4865101"/>
            <a:ext cx="1234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P(</a:t>
            </a:r>
            <a:r>
              <a:rPr lang="en-US" dirty="0" smtClean="0">
                <a:solidFill>
                  <a:srgbClr val="7030A0"/>
                </a:solidFill>
              </a:rPr>
              <a:t>R|C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4668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355"/>
    </mc:Choice>
    <mc:Fallback>
      <p:transition spd="slow" advTm="265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381000"/>
            <a:ext cx="7793037" cy="1379538"/>
          </a:xfrm>
        </p:spPr>
        <p:txBody>
          <a:bodyPr/>
          <a:lstStyle/>
          <a:p>
            <a:r>
              <a:rPr lang="en-US" dirty="0" smtClean="0"/>
              <a:t>Inference / Diagnosis  from conditional Independence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913" y="1986056"/>
            <a:ext cx="7772400" cy="1443004"/>
          </a:xfrm>
        </p:spPr>
        <p:txBody>
          <a:bodyPr/>
          <a:lstStyle/>
          <a:p>
            <a:r>
              <a:rPr lang="en-US" sz="2800" dirty="0" smtClean="0"/>
              <a:t>To compute probabilities of all possible combinations of other variables, given a value of a leaf node.</a:t>
            </a:r>
            <a:endParaRPr lang="en-US" sz="2000" dirty="0"/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41338" y="3759580"/>
            <a:ext cx="609600" cy="2570161"/>
            <a:chOff x="8334375" y="130176"/>
            <a:chExt cx="609600" cy="2570161"/>
          </a:xfrm>
        </p:grpSpPr>
        <p:sp>
          <p:nvSpPr>
            <p:cNvPr id="5" name="Oval 4"/>
            <p:cNvSpPr/>
            <p:nvPr/>
          </p:nvSpPr>
          <p:spPr bwMode="auto">
            <a:xfrm>
              <a:off x="8334375" y="130176"/>
              <a:ext cx="609600" cy="5334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Y</a:t>
              </a: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8334375" y="1150938"/>
              <a:ext cx="609600" cy="5334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Z</a:t>
              </a: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8334375" y="2166937"/>
              <a:ext cx="609600" cy="5334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X</a:t>
              </a:r>
            </a:p>
          </p:txBody>
        </p:sp>
        <p:cxnSp>
          <p:nvCxnSpPr>
            <p:cNvPr id="8" name="Straight Arrow Connector 7"/>
            <p:cNvCxnSpPr>
              <a:stCxn id="6" idx="4"/>
              <a:endCxn id="7" idx="0"/>
            </p:cNvCxnSpPr>
            <p:nvPr/>
          </p:nvCxnSpPr>
          <p:spPr bwMode="auto">
            <a:xfrm>
              <a:off x="8639175" y="663576"/>
              <a:ext cx="0" cy="487362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" name="Straight Arrow Connector 8"/>
            <p:cNvCxnSpPr>
              <a:stCxn id="7" idx="4"/>
              <a:endCxn id="8" idx="0"/>
            </p:cNvCxnSpPr>
            <p:nvPr/>
          </p:nvCxnSpPr>
          <p:spPr bwMode="auto">
            <a:xfrm>
              <a:off x="8639175" y="1684338"/>
              <a:ext cx="0" cy="482599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8" name="Group 17"/>
          <p:cNvGrpSpPr/>
          <p:nvPr/>
        </p:nvGrpSpPr>
        <p:grpSpPr>
          <a:xfrm>
            <a:off x="6354545" y="3797854"/>
            <a:ext cx="2209800" cy="1775618"/>
            <a:chOff x="5181600" y="4190206"/>
            <a:chExt cx="2209800" cy="1775618"/>
          </a:xfrm>
        </p:grpSpPr>
        <p:sp>
          <p:nvSpPr>
            <p:cNvPr id="10" name="Oval 9"/>
            <p:cNvSpPr/>
            <p:nvPr/>
          </p:nvSpPr>
          <p:spPr bwMode="auto">
            <a:xfrm>
              <a:off x="5791200" y="4190206"/>
              <a:ext cx="609600" cy="639762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Z</a:t>
              </a: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5181600" y="5326062"/>
              <a:ext cx="609600" cy="639762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X</a:t>
              </a: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6781800" y="5218111"/>
              <a:ext cx="609600" cy="639762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Y</a:t>
              </a:r>
            </a:p>
          </p:txBody>
        </p:sp>
        <p:cxnSp>
          <p:nvCxnSpPr>
            <p:cNvPr id="14" name="Straight Arrow Connector 13"/>
            <p:cNvCxnSpPr>
              <a:stCxn id="10" idx="3"/>
              <a:endCxn id="11" idx="0"/>
            </p:cNvCxnSpPr>
            <p:nvPr/>
          </p:nvCxnSpPr>
          <p:spPr bwMode="auto">
            <a:xfrm flipH="1">
              <a:off x="5486400" y="4736277"/>
              <a:ext cx="394074" cy="589785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/>
            <p:cNvCxnSpPr>
              <a:stCxn id="10" idx="5"/>
              <a:endCxn id="12" idx="1"/>
            </p:cNvCxnSpPr>
            <p:nvPr/>
          </p:nvCxnSpPr>
          <p:spPr bwMode="auto">
            <a:xfrm>
              <a:off x="6311526" y="4736277"/>
              <a:ext cx="559548" cy="575525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9" name="TextBox 18"/>
          <p:cNvSpPr txBox="1"/>
          <p:nvPr/>
        </p:nvSpPr>
        <p:spPr>
          <a:xfrm>
            <a:off x="304800" y="6334892"/>
            <a:ext cx="3318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Head to tail connection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78905" y="6295578"/>
            <a:ext cx="3065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Tail to tail connection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16413" y="5430809"/>
            <a:ext cx="27093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P(X,Y,Z)=</a:t>
            </a:r>
          </a:p>
          <a:p>
            <a:r>
              <a:rPr lang="en-US" sz="2400" dirty="0" smtClean="0">
                <a:solidFill>
                  <a:srgbClr val="7030A0"/>
                </a:solidFill>
              </a:rPr>
              <a:t>P(Y) P(Z|Y) P(X|Z)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86512" y="5489638"/>
            <a:ext cx="27093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P(X,Y,Z)=</a:t>
            </a:r>
          </a:p>
          <a:p>
            <a:r>
              <a:rPr lang="en-US" sz="2400" dirty="0" smtClean="0">
                <a:solidFill>
                  <a:srgbClr val="7030A0"/>
                </a:solidFill>
              </a:rPr>
              <a:t>P(Z) P(X|Z) P(Y|Z)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90546" y="3662047"/>
            <a:ext cx="2471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Knowing X, infer about Z and then Y.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70025" y="3868596"/>
            <a:ext cx="2471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Knowing X, infer about Z and then Y.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3" name="Sound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1290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960"/>
    </mc:Choice>
    <mc:Fallback>
      <p:transition spd="slow" advTm="98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10.7|19.1|45|13.1|4.8|70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3|83.5|19.4|11.6|22.1|17.3|30.9|25.2|17.3|87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14.1|1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5|24.9|37.4|7.4|14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8|2.1|42.4|1.4|42|3.9|6.4|45.4|2.1|2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2|5.3|34.3|18.2|35.4|5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|44.1|1.2|2.5|95|21.8|40.6|16.1|1|46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4.8|5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6|26.8|20.3|83.1|1|1.1|8.6|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3|44.8|8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.4|10.7|9.3|90.7|11.6|13.5|22|17.6|32.1|9.6"/>
</p:tagLst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Designs\Blends.pot</Template>
  <TotalTime>16228</TotalTime>
  <Words>851</Words>
  <Application>Microsoft Macintosh PowerPoint</Application>
  <PresentationFormat>On-screen Show (4:3)</PresentationFormat>
  <Paragraphs>203</Paragraphs>
  <Slides>13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Cambria Math</vt:lpstr>
      <vt:lpstr>Impact</vt:lpstr>
      <vt:lpstr>Calibri</vt:lpstr>
      <vt:lpstr>Courier New</vt:lpstr>
      <vt:lpstr>Helvetica</vt:lpstr>
      <vt:lpstr>Tahoma</vt:lpstr>
      <vt:lpstr>Wingdings</vt:lpstr>
      <vt:lpstr>Blends</vt:lpstr>
      <vt:lpstr>Graphical Models-Part I</vt:lpstr>
      <vt:lpstr>Graphical Model</vt:lpstr>
      <vt:lpstr>An example</vt:lpstr>
      <vt:lpstr>Inference mechanism</vt:lpstr>
      <vt:lpstr>Formation of a graphical model</vt:lpstr>
      <vt:lpstr>Conditional Independence </vt:lpstr>
      <vt:lpstr>Conditional Independence </vt:lpstr>
      <vt:lpstr>Conditional Independence </vt:lpstr>
      <vt:lpstr>Inference / Diagnosis  from conditional Independence </vt:lpstr>
      <vt:lpstr>Head to head connection</vt:lpstr>
      <vt:lpstr>Bayesian Networks: Larger graphs from simpler graphs</vt:lpstr>
      <vt:lpstr>Computation on Bayesian Network</vt:lpstr>
      <vt:lpstr>PowerPoint Presentation</vt:lpstr>
    </vt:vector>
  </TitlesOfParts>
  <Company>CSE, IIT-Kharagpur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Anunay Nayak</dc:creator>
  <cp:lastModifiedBy>Microsoft Office User</cp:lastModifiedBy>
  <cp:revision>620</cp:revision>
  <cp:lastPrinted>2019-07-05T12:50:29Z</cp:lastPrinted>
  <dcterms:created xsi:type="dcterms:W3CDTF">2001-09-21T04:55:08Z</dcterms:created>
  <dcterms:modified xsi:type="dcterms:W3CDTF">2020-03-30T13:38:47Z</dcterms:modified>
</cp:coreProperties>
</file>