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3"/>
  </p:notesMasterIdLst>
  <p:sldIdLst>
    <p:sldId id="257" r:id="rId2"/>
    <p:sldId id="435" r:id="rId3"/>
    <p:sldId id="436" r:id="rId4"/>
    <p:sldId id="437" r:id="rId5"/>
    <p:sldId id="438" r:id="rId6"/>
    <p:sldId id="439" r:id="rId7"/>
    <p:sldId id="267" r:id="rId8"/>
    <p:sldId id="259" r:id="rId9"/>
    <p:sldId id="442" r:id="rId10"/>
    <p:sldId id="443" r:id="rId11"/>
    <p:sldId id="397" r:id="rId12"/>
    <p:sldId id="441" r:id="rId13"/>
    <p:sldId id="434" r:id="rId14"/>
    <p:sldId id="440" r:id="rId15"/>
    <p:sldId id="444" r:id="rId16"/>
    <p:sldId id="445" r:id="rId17"/>
    <p:sldId id="373" r:id="rId18"/>
    <p:sldId id="406" r:id="rId19"/>
    <p:sldId id="446" r:id="rId20"/>
    <p:sldId id="447" r:id="rId21"/>
    <p:sldId id="448" r:id="rId22"/>
    <p:sldId id="449" r:id="rId23"/>
    <p:sldId id="450" r:id="rId24"/>
    <p:sldId id="281" r:id="rId25"/>
    <p:sldId id="432" r:id="rId26"/>
    <p:sldId id="471" r:id="rId27"/>
    <p:sldId id="290" r:id="rId28"/>
    <p:sldId id="291" r:id="rId29"/>
    <p:sldId id="292"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2" r:id="rId50"/>
    <p:sldId id="473" r:id="rId51"/>
    <p:sldId id="369" r:id="rId52"/>
  </p:sldIdLst>
  <p:sldSz cx="9144000" cy="6858000" type="screen4x3"/>
  <p:notesSz cx="6858000" cy="9144000"/>
  <p:custShowLst>
    <p:custShow name="PK" id="0">
      <p:sldLst/>
    </p:custShow>
    <p:custShow name="PEI" id="1">
      <p:sldLst/>
    </p:custShow>
    <p:custShow name="problem formulation" id="2">
      <p:sldLst/>
    </p:custShow>
    <p:custShow name="occ synthesis flowchart" id="3">
      <p:sldLst/>
    </p:custShow>
    <p:custShow name="opp_dir_syn_result" id="4">
      <p:sldLst/>
    </p:custShow>
    <p:custShow name="same_dir_syn_result" id="5">
      <p:sldLst/>
    </p:custShow>
    <p:custShow name="static_syn_result" id="6">
      <p:sldLst/>
    </p:custShow>
    <p:custShow name="Key pose estimation" id="7">
      <p:sldLst/>
    </p:custShow>
    <p:custShow name="silhouette classification" id="8">
      <p:sldLst/>
    </p:custShow>
    <p:custShow name="gait recognition_pk pei" id="9">
      <p:sldLst>
        <p:sld r:id="rId19"/>
        <p:sld r:id="rId18"/>
        <p:sld r:id="rId25"/>
        <p:sld r:id="rId28"/>
        <p:sld r:id="rId29"/>
        <p:sld r:id="rId30"/>
      </p:sldLst>
    </p:custShow>
    <p:custShow name="Occ model" id="10">
      <p:sldLst/>
    </p:custShow>
    <p:custShow name="reidentify graph" id="11">
      <p:sldLst/>
    </p:custShow>
    <p:custShow name="reidentify" id="12">
      <p:sldLst/>
    </p:custShow>
    <p:custShow name="param range" id="13">
      <p:sldLst/>
    </p:custShow>
    <p:custShow name="Contribution 3" id="14">
      <p:sldLst>
        <p:sld r:id="rId14"/>
      </p:sldLst>
    </p:custShow>
    <p:custShow name="example graph" id="1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75"/>
    <p:penClr>
      <a:srgbClr val="FF0000"/>
    </p:penClr>
  </p:showPr>
  <p:clrMru>
    <a:srgbClr val="0000FF"/>
    <a:srgbClr val="FFFF66"/>
    <a:srgbClr val="EC62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982" autoAdjust="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77FBC-6667-4754-B866-6B57F2CC30DB}" type="doc">
      <dgm:prSet loTypeId="urn:microsoft.com/office/officeart/2005/8/layout/orgChart1" loCatId="hierarchy" qsTypeId="urn:microsoft.com/office/officeart/2005/8/quickstyle/simple1" qsCatId="simple" csTypeId="urn:microsoft.com/office/officeart/2005/8/colors/accent1_2" csCatId="accent1" phldr="1"/>
      <dgm:spPr/>
    </dgm:pt>
    <dgm:pt modelId="{AE0ADB10-A126-482F-9373-21FCC60BDB6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Gait Recognition Approaches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dgm:t>
    </dgm:pt>
    <dgm:pt modelId="{456D3B99-CB00-4310-AC42-DA5E8B0391FB}" type="parTrans" cxnId="{496CA15E-244E-4B79-AB47-C22AB06EDF26}">
      <dgm:prSet/>
      <dgm:spPr/>
      <dgm:t>
        <a:bodyPr/>
        <a:lstStyle/>
        <a:p>
          <a:endParaRPr lang="en-US"/>
        </a:p>
      </dgm:t>
    </dgm:pt>
    <dgm:pt modelId="{C61716E7-602E-4205-BE80-3FD4BDCE7478}" type="sibTrans" cxnId="{496CA15E-244E-4B79-AB47-C22AB06EDF26}">
      <dgm:prSet/>
      <dgm:spPr/>
      <dgm:t>
        <a:bodyPr/>
        <a:lstStyle/>
        <a:p>
          <a:endParaRPr lang="en-US"/>
        </a:p>
      </dgm:t>
    </dgm:pt>
    <dgm:pt modelId="{9D81EEE9-98ED-475B-894E-66F693E7E89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Model based Approach </a:t>
          </a:r>
          <a:r>
            <a:rPr kumimoji="0" lang="en-US" sz="2000" b="0" i="0" u="none" strike="noStrike" cap="none" normalizeH="0" baseline="0" dirty="0" smtClean="0">
              <a:ln>
                <a:noFill/>
              </a:ln>
              <a:solidFill>
                <a:schemeClr val="tx1"/>
              </a:solidFill>
              <a:effectLst/>
              <a:latin typeface="+mj-lt"/>
            </a:rPr>
            <a:t>[</a:t>
          </a:r>
          <a:r>
            <a:rPr lang="en-US" sz="2000" i="0" dirty="0" smtClean="0">
              <a:latin typeface="+mj-lt"/>
              <a:ea typeface="Arial Unicode MS" pitchFamily="34" charset="-128"/>
              <a:cs typeface="Arial Unicode MS" pitchFamily="34" charset="-128"/>
            </a:rPr>
            <a:t>CVIU’03</a:t>
          </a:r>
          <a:r>
            <a:rPr kumimoji="0" lang="en-US" sz="2000" b="0" i="0" u="none" strike="noStrike" cap="none" normalizeH="0" baseline="0" dirty="0" smtClean="0">
              <a:ln>
                <a:noFill/>
              </a:ln>
              <a:solidFill>
                <a:schemeClr val="bg1"/>
              </a:solidFill>
              <a:effectLst/>
              <a:latin typeface="+mj-lt"/>
            </a:rPr>
            <a:t>, ETRI’11</a:t>
          </a:r>
          <a:r>
            <a:rPr kumimoji="0" lang="en-US" sz="2000" b="0" i="0" u="none" strike="noStrike" cap="none" normalizeH="0" baseline="0" dirty="0" smtClean="0">
              <a:ln>
                <a:noFill/>
              </a:ln>
              <a:solidFill>
                <a:schemeClr val="tx1"/>
              </a:solidFill>
              <a:effectLst/>
              <a:latin typeface="Arial" pitchFamily="34" charset="0"/>
            </a:rPr>
            <a:t>]</a:t>
          </a:r>
        </a:p>
      </dgm:t>
    </dgm:pt>
    <dgm:pt modelId="{0BDCD129-3D83-47CD-A87C-A6F6EB9D9AAD}" type="parTrans" cxnId="{7086ED07-7EBE-4F77-ADA0-252A82E4552A}">
      <dgm:prSet/>
      <dgm:spPr/>
      <dgm:t>
        <a:bodyPr/>
        <a:lstStyle/>
        <a:p>
          <a:endParaRPr lang="en-US"/>
        </a:p>
      </dgm:t>
    </dgm:pt>
    <dgm:pt modelId="{A3305CC4-9F56-4739-835F-7D639E404BB0}" type="sibTrans" cxnId="{7086ED07-7EBE-4F77-ADA0-252A82E4552A}">
      <dgm:prSet/>
      <dgm:spPr/>
      <dgm:t>
        <a:bodyPr/>
        <a:lstStyle/>
        <a:p>
          <a:endParaRPr lang="en-US"/>
        </a:p>
      </dgm:t>
    </dgm:pt>
    <dgm:pt modelId="{67A8F017-7E82-453D-A72B-AF526F0A601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Motion based Approach</a:t>
          </a:r>
        </a:p>
      </dgm:t>
    </dgm:pt>
    <dgm:pt modelId="{14E5798A-D208-4255-9AB9-28A8DD931C4E}" type="parTrans" cxnId="{65C7D59F-9CB0-4664-8E7F-8485D2B0A3AA}">
      <dgm:prSet/>
      <dgm:spPr/>
      <dgm:t>
        <a:bodyPr/>
        <a:lstStyle/>
        <a:p>
          <a:endParaRPr lang="en-US"/>
        </a:p>
      </dgm:t>
    </dgm:pt>
    <dgm:pt modelId="{38F20DF8-01CA-4689-8DAF-B35D8353178B}" type="sibTrans" cxnId="{65C7D59F-9CB0-4664-8E7F-8485D2B0A3AA}">
      <dgm:prSet/>
      <dgm:spPr/>
      <dgm:t>
        <a:bodyPr/>
        <a:lstStyle/>
        <a:p>
          <a:endParaRPr lang="en-US"/>
        </a:p>
      </dgm:t>
    </dgm:pt>
    <dgm:pt modelId="{B1887E0C-F2A2-40A6-81BE-09258B8DD3D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State-space Methods [</a:t>
          </a:r>
          <a:r>
            <a:rPr kumimoji="0" lang="en-US" sz="2000" b="0" i="0" u="none" strike="noStrike" cap="none" normalizeH="0" baseline="0" dirty="0" smtClean="0">
              <a:ln>
                <a:noFill/>
              </a:ln>
              <a:solidFill>
                <a:schemeClr val="bg1"/>
              </a:solidFill>
              <a:effectLst/>
              <a:latin typeface="Arial" pitchFamily="34" charset="0"/>
            </a:rPr>
            <a:t>TIP’04,PR’11,MSEEC’11</a:t>
          </a:r>
          <a:r>
            <a:rPr kumimoji="0" lang="en-US" sz="2000" b="0" i="0" u="none" strike="noStrike"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Arial" pitchFamily="34" charset="0"/>
          </a:endParaRPr>
        </a:p>
      </dgm:t>
    </dgm:pt>
    <dgm:pt modelId="{8014A36E-0B45-4D4D-8201-2D21053A2C51}" type="parTrans" cxnId="{15964ADC-764F-4933-9FEE-C12A15D49CA5}">
      <dgm:prSet/>
      <dgm:spPr/>
      <dgm:t>
        <a:bodyPr/>
        <a:lstStyle/>
        <a:p>
          <a:endParaRPr lang="en-US"/>
        </a:p>
      </dgm:t>
    </dgm:pt>
    <dgm:pt modelId="{89B7D69A-B16C-4340-A74C-357F8D6CAE34}" type="sibTrans" cxnId="{15964ADC-764F-4933-9FEE-C12A15D49CA5}">
      <dgm:prSet/>
      <dgm:spPr/>
      <dgm:t>
        <a:bodyPr/>
        <a:lstStyle/>
        <a:p>
          <a:endParaRPr lang="en-US"/>
        </a:p>
      </dgm:t>
    </dgm:pt>
    <dgm:pt modelId="{19E5257E-A1C9-4397-A256-747BED26DA6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Spatio</a:t>
          </a:r>
          <a:r>
            <a:rPr kumimoji="0" lang="en-US" sz="2000" b="0" i="0" u="none" strike="noStrike" cap="none" normalizeH="0" baseline="0" dirty="0" smtClean="0">
              <a:ln>
                <a:noFill/>
              </a:ln>
              <a:solidFill>
                <a:schemeClr val="tx1"/>
              </a:solidFill>
              <a:effectLst/>
              <a:latin typeface="Arial" pitchFamily="34" charset="0"/>
            </a:rPr>
            <a:t>-temporal Methods [</a:t>
          </a:r>
          <a:r>
            <a:rPr kumimoji="0" lang="en-US" sz="2000" b="0" i="0" u="none" strike="noStrike" cap="none" normalizeH="0" baseline="0" dirty="0" smtClean="0">
              <a:ln>
                <a:noFill/>
              </a:ln>
              <a:solidFill>
                <a:schemeClr val="bg1"/>
              </a:solidFill>
              <a:effectLst/>
              <a:latin typeface="Arial" pitchFamily="34" charset="0"/>
            </a:rPr>
            <a:t>PAMI’06,SP’08,PAMI’05,SP’10,ICIP’11</a:t>
          </a:r>
          <a:r>
            <a:rPr kumimoji="0" lang="en-US" sz="2000" b="0" i="0" u="none" strike="noStrike" cap="none" normalizeH="0" baseline="0" dirty="0" smtClean="0">
              <a:ln>
                <a:noFill/>
              </a:ln>
              <a:solidFill>
                <a:schemeClr val="tx1"/>
              </a:solidFill>
              <a:effectLst/>
              <a:latin typeface="Arial" pitchFamily="34" charset="0"/>
            </a:rPr>
            <a:t>]</a:t>
          </a:r>
        </a:p>
      </dgm:t>
    </dgm:pt>
    <dgm:pt modelId="{DFF9D50E-F44C-4504-8721-57662A06CD80}" type="parTrans" cxnId="{D6189EE7-CC00-476A-98D6-2F0059F1A9FC}">
      <dgm:prSet/>
      <dgm:spPr/>
      <dgm:t>
        <a:bodyPr/>
        <a:lstStyle/>
        <a:p>
          <a:endParaRPr lang="en-US"/>
        </a:p>
      </dgm:t>
    </dgm:pt>
    <dgm:pt modelId="{869005EF-1A26-41BE-ADA9-4A30EA60B782}" type="sibTrans" cxnId="{D6189EE7-CC00-476A-98D6-2F0059F1A9FC}">
      <dgm:prSet/>
      <dgm:spPr/>
      <dgm:t>
        <a:bodyPr/>
        <a:lstStyle/>
        <a:p>
          <a:endParaRPr lang="en-US"/>
        </a:p>
      </dgm:t>
    </dgm:pt>
    <dgm:pt modelId="{E8733408-1009-4675-B9DD-712F672446A7}" type="pres">
      <dgm:prSet presAssocID="{52277FBC-6667-4754-B866-6B57F2CC30DB}" presName="hierChild1" presStyleCnt="0">
        <dgm:presLayoutVars>
          <dgm:orgChart val="1"/>
          <dgm:chPref val="1"/>
          <dgm:dir/>
          <dgm:animOne val="branch"/>
          <dgm:animLvl val="lvl"/>
          <dgm:resizeHandles/>
        </dgm:presLayoutVars>
      </dgm:prSet>
      <dgm:spPr/>
    </dgm:pt>
    <dgm:pt modelId="{0EDF388A-D21F-4038-ADA8-62F2632623B8}" type="pres">
      <dgm:prSet presAssocID="{AE0ADB10-A126-482F-9373-21FCC60BDB62}" presName="hierRoot1" presStyleCnt="0">
        <dgm:presLayoutVars>
          <dgm:hierBranch/>
        </dgm:presLayoutVars>
      </dgm:prSet>
      <dgm:spPr/>
    </dgm:pt>
    <dgm:pt modelId="{B3394BCC-9C58-4E1F-A081-56D1AEB49E70}" type="pres">
      <dgm:prSet presAssocID="{AE0ADB10-A126-482F-9373-21FCC60BDB62}" presName="rootComposite1" presStyleCnt="0"/>
      <dgm:spPr/>
    </dgm:pt>
    <dgm:pt modelId="{48E4D6A7-971E-4E8A-924A-8C5C0CEE68CB}" type="pres">
      <dgm:prSet presAssocID="{AE0ADB10-A126-482F-9373-21FCC60BDB62}" presName="rootText1" presStyleLbl="node0" presStyleIdx="0" presStyleCnt="1">
        <dgm:presLayoutVars>
          <dgm:chPref val="3"/>
        </dgm:presLayoutVars>
      </dgm:prSet>
      <dgm:spPr/>
      <dgm:t>
        <a:bodyPr/>
        <a:lstStyle/>
        <a:p>
          <a:endParaRPr lang="en-US"/>
        </a:p>
      </dgm:t>
    </dgm:pt>
    <dgm:pt modelId="{375F21B2-BED6-4799-A963-7DED4798357A}" type="pres">
      <dgm:prSet presAssocID="{AE0ADB10-A126-482F-9373-21FCC60BDB62}" presName="rootConnector1" presStyleLbl="node1" presStyleIdx="0" presStyleCnt="0"/>
      <dgm:spPr/>
      <dgm:t>
        <a:bodyPr/>
        <a:lstStyle/>
        <a:p>
          <a:endParaRPr lang="en-US"/>
        </a:p>
      </dgm:t>
    </dgm:pt>
    <dgm:pt modelId="{19621F5F-0488-4C1E-A3EE-563A357F81F9}" type="pres">
      <dgm:prSet presAssocID="{AE0ADB10-A126-482F-9373-21FCC60BDB62}" presName="hierChild2" presStyleCnt="0"/>
      <dgm:spPr/>
    </dgm:pt>
    <dgm:pt modelId="{7DF684AC-9DB5-4A50-B7A9-4E5573DA824A}" type="pres">
      <dgm:prSet presAssocID="{0BDCD129-3D83-47CD-A87C-A6F6EB9D9AAD}" presName="Name35" presStyleLbl="parChTrans1D2" presStyleIdx="0" presStyleCnt="2"/>
      <dgm:spPr/>
      <dgm:t>
        <a:bodyPr/>
        <a:lstStyle/>
        <a:p>
          <a:endParaRPr lang="en-US"/>
        </a:p>
      </dgm:t>
    </dgm:pt>
    <dgm:pt modelId="{D6C63574-09E7-45BE-B135-9CCD35373C0B}" type="pres">
      <dgm:prSet presAssocID="{9D81EEE9-98ED-475B-894E-66F693E7E898}" presName="hierRoot2" presStyleCnt="0">
        <dgm:presLayoutVars>
          <dgm:hierBranch/>
        </dgm:presLayoutVars>
      </dgm:prSet>
      <dgm:spPr/>
    </dgm:pt>
    <dgm:pt modelId="{658E7D08-15D1-4E88-8067-1D64C9421047}" type="pres">
      <dgm:prSet presAssocID="{9D81EEE9-98ED-475B-894E-66F693E7E898}" presName="rootComposite" presStyleCnt="0"/>
      <dgm:spPr/>
    </dgm:pt>
    <dgm:pt modelId="{2C19D945-5641-4E47-94F5-3603C000F60D}" type="pres">
      <dgm:prSet presAssocID="{9D81EEE9-98ED-475B-894E-66F693E7E898}" presName="rootText" presStyleLbl="node2" presStyleIdx="0" presStyleCnt="2" custScaleX="123481">
        <dgm:presLayoutVars>
          <dgm:chPref val="3"/>
        </dgm:presLayoutVars>
      </dgm:prSet>
      <dgm:spPr/>
      <dgm:t>
        <a:bodyPr/>
        <a:lstStyle/>
        <a:p>
          <a:endParaRPr lang="en-US"/>
        </a:p>
      </dgm:t>
    </dgm:pt>
    <dgm:pt modelId="{7E4EC9C7-CD8D-4CEE-914B-C66B6275C4A1}" type="pres">
      <dgm:prSet presAssocID="{9D81EEE9-98ED-475B-894E-66F693E7E898}" presName="rootConnector" presStyleLbl="node2" presStyleIdx="0" presStyleCnt="2"/>
      <dgm:spPr/>
      <dgm:t>
        <a:bodyPr/>
        <a:lstStyle/>
        <a:p>
          <a:endParaRPr lang="en-US"/>
        </a:p>
      </dgm:t>
    </dgm:pt>
    <dgm:pt modelId="{9E198401-900A-4F07-B0A4-ADDCB727CBA2}" type="pres">
      <dgm:prSet presAssocID="{9D81EEE9-98ED-475B-894E-66F693E7E898}" presName="hierChild4" presStyleCnt="0"/>
      <dgm:spPr/>
    </dgm:pt>
    <dgm:pt modelId="{80E58FB8-4380-4BFA-8569-F9C34A115348}" type="pres">
      <dgm:prSet presAssocID="{9D81EEE9-98ED-475B-894E-66F693E7E898}" presName="hierChild5" presStyleCnt="0"/>
      <dgm:spPr/>
    </dgm:pt>
    <dgm:pt modelId="{5513244A-8505-4B45-874F-0C75657B827C}" type="pres">
      <dgm:prSet presAssocID="{14E5798A-D208-4255-9AB9-28A8DD931C4E}" presName="Name35" presStyleLbl="parChTrans1D2" presStyleIdx="1" presStyleCnt="2"/>
      <dgm:spPr/>
      <dgm:t>
        <a:bodyPr/>
        <a:lstStyle/>
        <a:p>
          <a:endParaRPr lang="en-US"/>
        </a:p>
      </dgm:t>
    </dgm:pt>
    <dgm:pt modelId="{D3B2F609-A3FB-4FC6-9E2E-81BA4BFFC58C}" type="pres">
      <dgm:prSet presAssocID="{67A8F017-7E82-453D-A72B-AF526F0A601E}" presName="hierRoot2" presStyleCnt="0">
        <dgm:presLayoutVars>
          <dgm:hierBranch/>
        </dgm:presLayoutVars>
      </dgm:prSet>
      <dgm:spPr/>
    </dgm:pt>
    <dgm:pt modelId="{F63BE706-2374-4545-BEDC-E076125539C2}" type="pres">
      <dgm:prSet presAssocID="{67A8F017-7E82-453D-A72B-AF526F0A601E}" presName="rootComposite" presStyleCnt="0"/>
      <dgm:spPr/>
    </dgm:pt>
    <dgm:pt modelId="{D947DC6A-D06C-4A53-9A91-5896EC944EC1}" type="pres">
      <dgm:prSet presAssocID="{67A8F017-7E82-453D-A72B-AF526F0A601E}" presName="rootText" presStyleLbl="node2" presStyleIdx="1" presStyleCnt="2" custScaleX="125138">
        <dgm:presLayoutVars>
          <dgm:chPref val="3"/>
        </dgm:presLayoutVars>
      </dgm:prSet>
      <dgm:spPr/>
      <dgm:t>
        <a:bodyPr/>
        <a:lstStyle/>
        <a:p>
          <a:endParaRPr lang="en-US"/>
        </a:p>
      </dgm:t>
    </dgm:pt>
    <dgm:pt modelId="{CBE69099-EA65-455F-A3CE-8C0095F7AC21}" type="pres">
      <dgm:prSet presAssocID="{67A8F017-7E82-453D-A72B-AF526F0A601E}" presName="rootConnector" presStyleLbl="node2" presStyleIdx="1" presStyleCnt="2"/>
      <dgm:spPr/>
      <dgm:t>
        <a:bodyPr/>
        <a:lstStyle/>
        <a:p>
          <a:endParaRPr lang="en-US"/>
        </a:p>
      </dgm:t>
    </dgm:pt>
    <dgm:pt modelId="{38EE9205-4876-4F79-8A81-ED4E862120D1}" type="pres">
      <dgm:prSet presAssocID="{67A8F017-7E82-453D-A72B-AF526F0A601E}" presName="hierChild4" presStyleCnt="0"/>
      <dgm:spPr/>
    </dgm:pt>
    <dgm:pt modelId="{A9ADE77A-D3FC-4CED-BB86-9A145EF8EF1E}" type="pres">
      <dgm:prSet presAssocID="{8014A36E-0B45-4D4D-8201-2D21053A2C51}" presName="Name35" presStyleLbl="parChTrans1D3" presStyleIdx="0" presStyleCnt="2"/>
      <dgm:spPr/>
      <dgm:t>
        <a:bodyPr/>
        <a:lstStyle/>
        <a:p>
          <a:endParaRPr lang="en-US"/>
        </a:p>
      </dgm:t>
    </dgm:pt>
    <dgm:pt modelId="{14893D36-DE9F-4088-B17C-968EAE395B29}" type="pres">
      <dgm:prSet presAssocID="{B1887E0C-F2A2-40A6-81BE-09258B8DD3D4}" presName="hierRoot2" presStyleCnt="0">
        <dgm:presLayoutVars>
          <dgm:hierBranch/>
        </dgm:presLayoutVars>
      </dgm:prSet>
      <dgm:spPr/>
    </dgm:pt>
    <dgm:pt modelId="{EA00C1DF-1B2D-47CA-9CF2-46E670795060}" type="pres">
      <dgm:prSet presAssocID="{B1887E0C-F2A2-40A6-81BE-09258B8DD3D4}" presName="rootComposite" presStyleCnt="0"/>
      <dgm:spPr/>
    </dgm:pt>
    <dgm:pt modelId="{4B3998A0-52F6-4D6B-A6C5-FE353C3D3556}" type="pres">
      <dgm:prSet presAssocID="{B1887E0C-F2A2-40A6-81BE-09258B8DD3D4}" presName="rootText" presStyleLbl="node3" presStyleIdx="0" presStyleCnt="2" custScaleX="130781">
        <dgm:presLayoutVars>
          <dgm:chPref val="3"/>
        </dgm:presLayoutVars>
      </dgm:prSet>
      <dgm:spPr/>
      <dgm:t>
        <a:bodyPr/>
        <a:lstStyle/>
        <a:p>
          <a:endParaRPr lang="en-US"/>
        </a:p>
      </dgm:t>
    </dgm:pt>
    <dgm:pt modelId="{E97262DD-65D1-4030-9686-69D13B1E7651}" type="pres">
      <dgm:prSet presAssocID="{B1887E0C-F2A2-40A6-81BE-09258B8DD3D4}" presName="rootConnector" presStyleLbl="node3" presStyleIdx="0" presStyleCnt="2"/>
      <dgm:spPr/>
      <dgm:t>
        <a:bodyPr/>
        <a:lstStyle/>
        <a:p>
          <a:endParaRPr lang="en-US"/>
        </a:p>
      </dgm:t>
    </dgm:pt>
    <dgm:pt modelId="{836BD727-62FE-4913-A5CC-BD85D4F1C9B1}" type="pres">
      <dgm:prSet presAssocID="{B1887E0C-F2A2-40A6-81BE-09258B8DD3D4}" presName="hierChild4" presStyleCnt="0"/>
      <dgm:spPr/>
    </dgm:pt>
    <dgm:pt modelId="{0FE6F0AC-DAC5-470D-BA1D-C5389030B7F0}" type="pres">
      <dgm:prSet presAssocID="{B1887E0C-F2A2-40A6-81BE-09258B8DD3D4}" presName="hierChild5" presStyleCnt="0"/>
      <dgm:spPr/>
    </dgm:pt>
    <dgm:pt modelId="{66A0A75B-DFE3-487B-8EBD-B40EC04E1EED}" type="pres">
      <dgm:prSet presAssocID="{DFF9D50E-F44C-4504-8721-57662A06CD80}" presName="Name35" presStyleLbl="parChTrans1D3" presStyleIdx="1" presStyleCnt="2"/>
      <dgm:spPr/>
      <dgm:t>
        <a:bodyPr/>
        <a:lstStyle/>
        <a:p>
          <a:endParaRPr lang="en-US"/>
        </a:p>
      </dgm:t>
    </dgm:pt>
    <dgm:pt modelId="{B7F7D13B-E02B-487F-83BC-A75ACF9CE74C}" type="pres">
      <dgm:prSet presAssocID="{19E5257E-A1C9-4397-A256-747BED26DA67}" presName="hierRoot2" presStyleCnt="0">
        <dgm:presLayoutVars>
          <dgm:hierBranch val="r"/>
        </dgm:presLayoutVars>
      </dgm:prSet>
      <dgm:spPr/>
    </dgm:pt>
    <dgm:pt modelId="{E5E0F743-9220-425A-85F7-188796DA34DB}" type="pres">
      <dgm:prSet presAssocID="{19E5257E-A1C9-4397-A256-747BED26DA67}" presName="rootComposite" presStyleCnt="0"/>
      <dgm:spPr/>
    </dgm:pt>
    <dgm:pt modelId="{58B271A8-0485-46E6-BBC6-5C7728A5BA03}" type="pres">
      <dgm:prSet presAssocID="{19E5257E-A1C9-4397-A256-747BED26DA67}" presName="rootText" presStyleLbl="node3" presStyleIdx="1" presStyleCnt="2" custScaleX="122174">
        <dgm:presLayoutVars>
          <dgm:chPref val="3"/>
        </dgm:presLayoutVars>
      </dgm:prSet>
      <dgm:spPr/>
      <dgm:t>
        <a:bodyPr/>
        <a:lstStyle/>
        <a:p>
          <a:endParaRPr lang="en-US"/>
        </a:p>
      </dgm:t>
    </dgm:pt>
    <dgm:pt modelId="{657925B3-3712-4481-86F3-520A9AAFBB18}" type="pres">
      <dgm:prSet presAssocID="{19E5257E-A1C9-4397-A256-747BED26DA67}" presName="rootConnector" presStyleLbl="node3" presStyleIdx="1" presStyleCnt="2"/>
      <dgm:spPr/>
      <dgm:t>
        <a:bodyPr/>
        <a:lstStyle/>
        <a:p>
          <a:endParaRPr lang="en-US"/>
        </a:p>
      </dgm:t>
    </dgm:pt>
    <dgm:pt modelId="{97FCF05D-E160-42C6-925F-31BF07DAB4AA}" type="pres">
      <dgm:prSet presAssocID="{19E5257E-A1C9-4397-A256-747BED26DA67}" presName="hierChild4" presStyleCnt="0"/>
      <dgm:spPr/>
    </dgm:pt>
    <dgm:pt modelId="{5AC5DB95-2632-495D-ADAC-63ABAE03BA4C}" type="pres">
      <dgm:prSet presAssocID="{19E5257E-A1C9-4397-A256-747BED26DA67}" presName="hierChild5" presStyleCnt="0"/>
      <dgm:spPr/>
    </dgm:pt>
    <dgm:pt modelId="{54619720-6846-4990-852A-4FD5E2112887}" type="pres">
      <dgm:prSet presAssocID="{67A8F017-7E82-453D-A72B-AF526F0A601E}" presName="hierChild5" presStyleCnt="0"/>
      <dgm:spPr/>
    </dgm:pt>
    <dgm:pt modelId="{6F13ED6D-6D2F-44D8-96D0-3DDA14F8CB27}" type="pres">
      <dgm:prSet presAssocID="{AE0ADB10-A126-482F-9373-21FCC60BDB62}" presName="hierChild3" presStyleCnt="0"/>
      <dgm:spPr/>
    </dgm:pt>
  </dgm:ptLst>
  <dgm:cxnLst>
    <dgm:cxn modelId="{D6189EE7-CC00-476A-98D6-2F0059F1A9FC}" srcId="{67A8F017-7E82-453D-A72B-AF526F0A601E}" destId="{19E5257E-A1C9-4397-A256-747BED26DA67}" srcOrd="1" destOrd="0" parTransId="{DFF9D50E-F44C-4504-8721-57662A06CD80}" sibTransId="{869005EF-1A26-41BE-ADA9-4A30EA60B782}"/>
    <dgm:cxn modelId="{713F0675-B42C-4F26-B1CD-1479DE8423D5}" type="presOf" srcId="{9D81EEE9-98ED-475B-894E-66F693E7E898}" destId="{7E4EC9C7-CD8D-4CEE-914B-C66B6275C4A1}" srcOrd="1" destOrd="0" presId="urn:microsoft.com/office/officeart/2005/8/layout/orgChart1"/>
    <dgm:cxn modelId="{15964ADC-764F-4933-9FEE-C12A15D49CA5}" srcId="{67A8F017-7E82-453D-A72B-AF526F0A601E}" destId="{B1887E0C-F2A2-40A6-81BE-09258B8DD3D4}" srcOrd="0" destOrd="0" parTransId="{8014A36E-0B45-4D4D-8201-2D21053A2C51}" sibTransId="{89B7D69A-B16C-4340-A74C-357F8D6CAE34}"/>
    <dgm:cxn modelId="{324A050C-B416-4F39-A081-8974C2694FD7}" type="presOf" srcId="{B1887E0C-F2A2-40A6-81BE-09258B8DD3D4}" destId="{4B3998A0-52F6-4D6B-A6C5-FE353C3D3556}" srcOrd="0" destOrd="0" presId="urn:microsoft.com/office/officeart/2005/8/layout/orgChart1"/>
    <dgm:cxn modelId="{75DEC5B3-9FB6-45C6-A12B-0D6307CA7B91}" type="presOf" srcId="{B1887E0C-F2A2-40A6-81BE-09258B8DD3D4}" destId="{E97262DD-65D1-4030-9686-69D13B1E7651}" srcOrd="1" destOrd="0" presId="urn:microsoft.com/office/officeart/2005/8/layout/orgChart1"/>
    <dgm:cxn modelId="{7AB411E4-E3CC-404E-8A2C-3A21EE87DD3D}" type="presOf" srcId="{AE0ADB10-A126-482F-9373-21FCC60BDB62}" destId="{48E4D6A7-971E-4E8A-924A-8C5C0CEE68CB}" srcOrd="0" destOrd="0" presId="urn:microsoft.com/office/officeart/2005/8/layout/orgChart1"/>
    <dgm:cxn modelId="{D3975A73-CC14-4F0E-BA85-BFA99682FCF3}" type="presOf" srcId="{DFF9D50E-F44C-4504-8721-57662A06CD80}" destId="{66A0A75B-DFE3-487B-8EBD-B40EC04E1EED}" srcOrd="0" destOrd="0" presId="urn:microsoft.com/office/officeart/2005/8/layout/orgChart1"/>
    <dgm:cxn modelId="{7086ED07-7EBE-4F77-ADA0-252A82E4552A}" srcId="{AE0ADB10-A126-482F-9373-21FCC60BDB62}" destId="{9D81EEE9-98ED-475B-894E-66F693E7E898}" srcOrd="0" destOrd="0" parTransId="{0BDCD129-3D83-47CD-A87C-A6F6EB9D9AAD}" sibTransId="{A3305CC4-9F56-4739-835F-7D639E404BB0}"/>
    <dgm:cxn modelId="{F14CC9B5-59D7-4FCF-A7D1-279AB6BB3ECF}" type="presOf" srcId="{52277FBC-6667-4754-B866-6B57F2CC30DB}" destId="{E8733408-1009-4675-B9DD-712F672446A7}" srcOrd="0" destOrd="0" presId="urn:microsoft.com/office/officeart/2005/8/layout/orgChart1"/>
    <dgm:cxn modelId="{C56BFBB7-8108-4252-8987-1126DC59EDF4}" type="presOf" srcId="{8014A36E-0B45-4D4D-8201-2D21053A2C51}" destId="{A9ADE77A-D3FC-4CED-BB86-9A145EF8EF1E}" srcOrd="0" destOrd="0" presId="urn:microsoft.com/office/officeart/2005/8/layout/orgChart1"/>
    <dgm:cxn modelId="{A4D8BE17-0131-4511-BC7E-D96AB8A4C040}" type="presOf" srcId="{67A8F017-7E82-453D-A72B-AF526F0A601E}" destId="{D947DC6A-D06C-4A53-9A91-5896EC944EC1}" srcOrd="0" destOrd="0" presId="urn:microsoft.com/office/officeart/2005/8/layout/orgChart1"/>
    <dgm:cxn modelId="{96D948B0-6FDC-4D75-B656-E7260EEBCC27}" type="presOf" srcId="{AE0ADB10-A126-482F-9373-21FCC60BDB62}" destId="{375F21B2-BED6-4799-A963-7DED4798357A}" srcOrd="1" destOrd="0" presId="urn:microsoft.com/office/officeart/2005/8/layout/orgChart1"/>
    <dgm:cxn modelId="{14E4CBB9-EDAF-4E20-B2C8-2EB1A73B18BF}" type="presOf" srcId="{67A8F017-7E82-453D-A72B-AF526F0A601E}" destId="{CBE69099-EA65-455F-A3CE-8C0095F7AC21}" srcOrd="1" destOrd="0" presId="urn:microsoft.com/office/officeart/2005/8/layout/orgChart1"/>
    <dgm:cxn modelId="{81301B21-F394-44CA-86CC-B8FB9658C763}" type="presOf" srcId="{19E5257E-A1C9-4397-A256-747BED26DA67}" destId="{58B271A8-0485-46E6-BBC6-5C7728A5BA03}" srcOrd="0" destOrd="0" presId="urn:microsoft.com/office/officeart/2005/8/layout/orgChart1"/>
    <dgm:cxn modelId="{7DEC0B6A-618F-463B-806C-5E6D42C2AF77}" type="presOf" srcId="{19E5257E-A1C9-4397-A256-747BED26DA67}" destId="{657925B3-3712-4481-86F3-520A9AAFBB18}" srcOrd="1" destOrd="0" presId="urn:microsoft.com/office/officeart/2005/8/layout/orgChart1"/>
    <dgm:cxn modelId="{496CA15E-244E-4B79-AB47-C22AB06EDF26}" srcId="{52277FBC-6667-4754-B866-6B57F2CC30DB}" destId="{AE0ADB10-A126-482F-9373-21FCC60BDB62}" srcOrd="0" destOrd="0" parTransId="{456D3B99-CB00-4310-AC42-DA5E8B0391FB}" sibTransId="{C61716E7-602E-4205-BE80-3FD4BDCE7478}"/>
    <dgm:cxn modelId="{6E8C9C1C-589B-44BB-A2C6-48A4E4AB147A}" type="presOf" srcId="{9D81EEE9-98ED-475B-894E-66F693E7E898}" destId="{2C19D945-5641-4E47-94F5-3603C000F60D}" srcOrd="0" destOrd="0" presId="urn:microsoft.com/office/officeart/2005/8/layout/orgChart1"/>
    <dgm:cxn modelId="{B66B316A-3A59-4064-86A8-B48114DA3677}" type="presOf" srcId="{14E5798A-D208-4255-9AB9-28A8DD931C4E}" destId="{5513244A-8505-4B45-874F-0C75657B827C}" srcOrd="0" destOrd="0" presId="urn:microsoft.com/office/officeart/2005/8/layout/orgChart1"/>
    <dgm:cxn modelId="{9032E82F-8DE0-47FA-8140-5CD5C6620DCE}" type="presOf" srcId="{0BDCD129-3D83-47CD-A87C-A6F6EB9D9AAD}" destId="{7DF684AC-9DB5-4A50-B7A9-4E5573DA824A}" srcOrd="0" destOrd="0" presId="urn:microsoft.com/office/officeart/2005/8/layout/orgChart1"/>
    <dgm:cxn modelId="{65C7D59F-9CB0-4664-8E7F-8485D2B0A3AA}" srcId="{AE0ADB10-A126-482F-9373-21FCC60BDB62}" destId="{67A8F017-7E82-453D-A72B-AF526F0A601E}" srcOrd="1" destOrd="0" parTransId="{14E5798A-D208-4255-9AB9-28A8DD931C4E}" sibTransId="{38F20DF8-01CA-4689-8DAF-B35D8353178B}"/>
    <dgm:cxn modelId="{DFF0004D-FAB8-4B31-BCC9-722C84902D04}" type="presParOf" srcId="{E8733408-1009-4675-B9DD-712F672446A7}" destId="{0EDF388A-D21F-4038-ADA8-62F2632623B8}" srcOrd="0" destOrd="0" presId="urn:microsoft.com/office/officeart/2005/8/layout/orgChart1"/>
    <dgm:cxn modelId="{CBEC1C89-FC8B-40BE-B23A-DEF197688CE0}" type="presParOf" srcId="{0EDF388A-D21F-4038-ADA8-62F2632623B8}" destId="{B3394BCC-9C58-4E1F-A081-56D1AEB49E70}" srcOrd="0" destOrd="0" presId="urn:microsoft.com/office/officeart/2005/8/layout/orgChart1"/>
    <dgm:cxn modelId="{B51055F3-9D5F-4DBE-A44B-D565A1EFF088}" type="presParOf" srcId="{B3394BCC-9C58-4E1F-A081-56D1AEB49E70}" destId="{48E4D6A7-971E-4E8A-924A-8C5C0CEE68CB}" srcOrd="0" destOrd="0" presId="urn:microsoft.com/office/officeart/2005/8/layout/orgChart1"/>
    <dgm:cxn modelId="{16D80DDA-67F8-4EE7-9C12-72AD28F3C573}" type="presParOf" srcId="{B3394BCC-9C58-4E1F-A081-56D1AEB49E70}" destId="{375F21B2-BED6-4799-A963-7DED4798357A}" srcOrd="1" destOrd="0" presId="urn:microsoft.com/office/officeart/2005/8/layout/orgChart1"/>
    <dgm:cxn modelId="{C14ECE63-7BB7-4A5D-BA4C-07A44CD0ECB5}" type="presParOf" srcId="{0EDF388A-D21F-4038-ADA8-62F2632623B8}" destId="{19621F5F-0488-4C1E-A3EE-563A357F81F9}" srcOrd="1" destOrd="0" presId="urn:microsoft.com/office/officeart/2005/8/layout/orgChart1"/>
    <dgm:cxn modelId="{1C1EDC40-3F08-4063-A6B4-FE36C07E5619}" type="presParOf" srcId="{19621F5F-0488-4C1E-A3EE-563A357F81F9}" destId="{7DF684AC-9DB5-4A50-B7A9-4E5573DA824A}" srcOrd="0" destOrd="0" presId="urn:microsoft.com/office/officeart/2005/8/layout/orgChart1"/>
    <dgm:cxn modelId="{9F558C3B-D7FA-4BD7-B6C4-4BC31B1427EF}" type="presParOf" srcId="{19621F5F-0488-4C1E-A3EE-563A357F81F9}" destId="{D6C63574-09E7-45BE-B135-9CCD35373C0B}" srcOrd="1" destOrd="0" presId="urn:microsoft.com/office/officeart/2005/8/layout/orgChart1"/>
    <dgm:cxn modelId="{54FD53E6-79C7-47B8-B53A-CFAFFA6FF6C7}" type="presParOf" srcId="{D6C63574-09E7-45BE-B135-9CCD35373C0B}" destId="{658E7D08-15D1-4E88-8067-1D64C9421047}" srcOrd="0" destOrd="0" presId="urn:microsoft.com/office/officeart/2005/8/layout/orgChart1"/>
    <dgm:cxn modelId="{CACF1A3D-3863-4713-BE82-0B87DCD2E4CC}" type="presParOf" srcId="{658E7D08-15D1-4E88-8067-1D64C9421047}" destId="{2C19D945-5641-4E47-94F5-3603C000F60D}" srcOrd="0" destOrd="0" presId="urn:microsoft.com/office/officeart/2005/8/layout/orgChart1"/>
    <dgm:cxn modelId="{A33B2E3B-4272-4F4D-A9AE-E4A926083896}" type="presParOf" srcId="{658E7D08-15D1-4E88-8067-1D64C9421047}" destId="{7E4EC9C7-CD8D-4CEE-914B-C66B6275C4A1}" srcOrd="1" destOrd="0" presId="urn:microsoft.com/office/officeart/2005/8/layout/orgChart1"/>
    <dgm:cxn modelId="{F548ECB0-94C7-4A28-9F4F-094F338B3FF6}" type="presParOf" srcId="{D6C63574-09E7-45BE-B135-9CCD35373C0B}" destId="{9E198401-900A-4F07-B0A4-ADDCB727CBA2}" srcOrd="1" destOrd="0" presId="urn:microsoft.com/office/officeart/2005/8/layout/orgChart1"/>
    <dgm:cxn modelId="{0E05421E-3000-4F85-876B-4717B4AADF55}" type="presParOf" srcId="{D6C63574-09E7-45BE-B135-9CCD35373C0B}" destId="{80E58FB8-4380-4BFA-8569-F9C34A115348}" srcOrd="2" destOrd="0" presId="urn:microsoft.com/office/officeart/2005/8/layout/orgChart1"/>
    <dgm:cxn modelId="{FCD62C03-B662-4B7D-9CC8-35C5A6A08F04}" type="presParOf" srcId="{19621F5F-0488-4C1E-A3EE-563A357F81F9}" destId="{5513244A-8505-4B45-874F-0C75657B827C}" srcOrd="2" destOrd="0" presId="urn:microsoft.com/office/officeart/2005/8/layout/orgChart1"/>
    <dgm:cxn modelId="{C260448A-2B15-4743-9306-BF4438EE161D}" type="presParOf" srcId="{19621F5F-0488-4C1E-A3EE-563A357F81F9}" destId="{D3B2F609-A3FB-4FC6-9E2E-81BA4BFFC58C}" srcOrd="3" destOrd="0" presId="urn:microsoft.com/office/officeart/2005/8/layout/orgChart1"/>
    <dgm:cxn modelId="{B62910FB-D9F0-4D4A-BF0D-A9F3D733BFEF}" type="presParOf" srcId="{D3B2F609-A3FB-4FC6-9E2E-81BA4BFFC58C}" destId="{F63BE706-2374-4545-BEDC-E076125539C2}" srcOrd="0" destOrd="0" presId="urn:microsoft.com/office/officeart/2005/8/layout/orgChart1"/>
    <dgm:cxn modelId="{2D8F1679-3341-4B46-81CB-1DEA7D3E0ED7}" type="presParOf" srcId="{F63BE706-2374-4545-BEDC-E076125539C2}" destId="{D947DC6A-D06C-4A53-9A91-5896EC944EC1}" srcOrd="0" destOrd="0" presId="urn:microsoft.com/office/officeart/2005/8/layout/orgChart1"/>
    <dgm:cxn modelId="{8C5AC4FE-86CE-435C-99FD-264CD44D8FC3}" type="presParOf" srcId="{F63BE706-2374-4545-BEDC-E076125539C2}" destId="{CBE69099-EA65-455F-A3CE-8C0095F7AC21}" srcOrd="1" destOrd="0" presId="urn:microsoft.com/office/officeart/2005/8/layout/orgChart1"/>
    <dgm:cxn modelId="{09536462-0A61-46FA-9CD1-180381F2327A}" type="presParOf" srcId="{D3B2F609-A3FB-4FC6-9E2E-81BA4BFFC58C}" destId="{38EE9205-4876-4F79-8A81-ED4E862120D1}" srcOrd="1" destOrd="0" presId="urn:microsoft.com/office/officeart/2005/8/layout/orgChart1"/>
    <dgm:cxn modelId="{ACABF63D-258A-4798-ACD6-A76701C9189E}" type="presParOf" srcId="{38EE9205-4876-4F79-8A81-ED4E862120D1}" destId="{A9ADE77A-D3FC-4CED-BB86-9A145EF8EF1E}" srcOrd="0" destOrd="0" presId="urn:microsoft.com/office/officeart/2005/8/layout/orgChart1"/>
    <dgm:cxn modelId="{DBBEA3D5-2E8C-4E7E-A74C-14DA08F0DCCE}" type="presParOf" srcId="{38EE9205-4876-4F79-8A81-ED4E862120D1}" destId="{14893D36-DE9F-4088-B17C-968EAE395B29}" srcOrd="1" destOrd="0" presId="urn:microsoft.com/office/officeart/2005/8/layout/orgChart1"/>
    <dgm:cxn modelId="{F7CDA968-1AC7-4CD3-9678-14F97E107071}" type="presParOf" srcId="{14893D36-DE9F-4088-B17C-968EAE395B29}" destId="{EA00C1DF-1B2D-47CA-9CF2-46E670795060}" srcOrd="0" destOrd="0" presId="urn:microsoft.com/office/officeart/2005/8/layout/orgChart1"/>
    <dgm:cxn modelId="{82B8ADD4-26A3-4EEB-8A96-226E589391F6}" type="presParOf" srcId="{EA00C1DF-1B2D-47CA-9CF2-46E670795060}" destId="{4B3998A0-52F6-4D6B-A6C5-FE353C3D3556}" srcOrd="0" destOrd="0" presId="urn:microsoft.com/office/officeart/2005/8/layout/orgChart1"/>
    <dgm:cxn modelId="{F2F67AAC-D4F0-417D-8DF1-22ED75FD8513}" type="presParOf" srcId="{EA00C1DF-1B2D-47CA-9CF2-46E670795060}" destId="{E97262DD-65D1-4030-9686-69D13B1E7651}" srcOrd="1" destOrd="0" presId="urn:microsoft.com/office/officeart/2005/8/layout/orgChart1"/>
    <dgm:cxn modelId="{80206ED5-2E95-4616-A4B6-75F2FA5E1188}" type="presParOf" srcId="{14893D36-DE9F-4088-B17C-968EAE395B29}" destId="{836BD727-62FE-4913-A5CC-BD85D4F1C9B1}" srcOrd="1" destOrd="0" presId="urn:microsoft.com/office/officeart/2005/8/layout/orgChart1"/>
    <dgm:cxn modelId="{0913323C-03B4-4CC5-B5CA-D43F5ED5C451}" type="presParOf" srcId="{14893D36-DE9F-4088-B17C-968EAE395B29}" destId="{0FE6F0AC-DAC5-470D-BA1D-C5389030B7F0}" srcOrd="2" destOrd="0" presId="urn:microsoft.com/office/officeart/2005/8/layout/orgChart1"/>
    <dgm:cxn modelId="{B79C46DE-9F13-4DCA-8B47-13029733FBC6}" type="presParOf" srcId="{38EE9205-4876-4F79-8A81-ED4E862120D1}" destId="{66A0A75B-DFE3-487B-8EBD-B40EC04E1EED}" srcOrd="2" destOrd="0" presId="urn:microsoft.com/office/officeart/2005/8/layout/orgChart1"/>
    <dgm:cxn modelId="{6AE5FD42-F1B2-4210-9A09-D5ACD54A5F4A}" type="presParOf" srcId="{38EE9205-4876-4F79-8A81-ED4E862120D1}" destId="{B7F7D13B-E02B-487F-83BC-A75ACF9CE74C}" srcOrd="3" destOrd="0" presId="urn:microsoft.com/office/officeart/2005/8/layout/orgChart1"/>
    <dgm:cxn modelId="{974F2D60-B2AF-49D5-8BBF-4FDD6084834E}" type="presParOf" srcId="{B7F7D13B-E02B-487F-83BC-A75ACF9CE74C}" destId="{E5E0F743-9220-425A-85F7-188796DA34DB}" srcOrd="0" destOrd="0" presId="urn:microsoft.com/office/officeart/2005/8/layout/orgChart1"/>
    <dgm:cxn modelId="{AF46A1FC-5857-4764-9677-50AC9BA34F97}" type="presParOf" srcId="{E5E0F743-9220-425A-85F7-188796DA34DB}" destId="{58B271A8-0485-46E6-BBC6-5C7728A5BA03}" srcOrd="0" destOrd="0" presId="urn:microsoft.com/office/officeart/2005/8/layout/orgChart1"/>
    <dgm:cxn modelId="{AAE2739B-E9CD-45F1-ACB6-50D59F3650E4}" type="presParOf" srcId="{E5E0F743-9220-425A-85F7-188796DA34DB}" destId="{657925B3-3712-4481-86F3-520A9AAFBB18}" srcOrd="1" destOrd="0" presId="urn:microsoft.com/office/officeart/2005/8/layout/orgChart1"/>
    <dgm:cxn modelId="{7B68B72F-838F-42A1-B46C-1B7D26F291E0}" type="presParOf" srcId="{B7F7D13B-E02B-487F-83BC-A75ACF9CE74C}" destId="{97FCF05D-E160-42C6-925F-31BF07DAB4AA}" srcOrd="1" destOrd="0" presId="urn:microsoft.com/office/officeart/2005/8/layout/orgChart1"/>
    <dgm:cxn modelId="{196C5EC4-4F3A-4B86-AFA3-D98CBE85EA1C}" type="presParOf" srcId="{B7F7D13B-E02B-487F-83BC-A75ACF9CE74C}" destId="{5AC5DB95-2632-495D-ADAC-63ABAE03BA4C}" srcOrd="2" destOrd="0" presId="urn:microsoft.com/office/officeart/2005/8/layout/orgChart1"/>
    <dgm:cxn modelId="{D9A424BF-8247-4876-BB68-EAC4C7DB25B1}" type="presParOf" srcId="{D3B2F609-A3FB-4FC6-9E2E-81BA4BFFC58C}" destId="{54619720-6846-4990-852A-4FD5E2112887}" srcOrd="2" destOrd="0" presId="urn:microsoft.com/office/officeart/2005/8/layout/orgChart1"/>
    <dgm:cxn modelId="{A451535A-BF26-40F9-8EB1-F74C08CA75D6}" type="presParOf" srcId="{0EDF388A-D21F-4038-ADA8-62F2632623B8}" destId="{6F13ED6D-6D2F-44D8-96D0-3DDA14F8CB27}"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A0A75B-DFE3-487B-8EBD-B40EC04E1EED}">
      <dsp:nvSpPr>
        <dsp:cNvPr id="0" name=""/>
        <dsp:cNvSpPr/>
      </dsp:nvSpPr>
      <dsp:spPr>
        <a:xfrm>
          <a:off x="5090059" y="3090834"/>
          <a:ext cx="1864886" cy="516041"/>
        </a:xfrm>
        <a:custGeom>
          <a:avLst/>
          <a:gdLst/>
          <a:ahLst/>
          <a:cxnLst/>
          <a:rect l="0" t="0" r="0" b="0"/>
          <a:pathLst>
            <a:path>
              <a:moveTo>
                <a:pt x="0" y="0"/>
              </a:moveTo>
              <a:lnTo>
                <a:pt x="0" y="258020"/>
              </a:lnTo>
              <a:lnTo>
                <a:pt x="1864886" y="258020"/>
              </a:lnTo>
              <a:lnTo>
                <a:pt x="1864886" y="51604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DE77A-D3FC-4CED-BB86-9A145EF8EF1E}">
      <dsp:nvSpPr>
        <dsp:cNvPr id="0" name=""/>
        <dsp:cNvSpPr/>
      </dsp:nvSpPr>
      <dsp:spPr>
        <a:xfrm>
          <a:off x="3330924" y="3090834"/>
          <a:ext cx="1759134" cy="516041"/>
        </a:xfrm>
        <a:custGeom>
          <a:avLst/>
          <a:gdLst/>
          <a:ahLst/>
          <a:cxnLst/>
          <a:rect l="0" t="0" r="0" b="0"/>
          <a:pathLst>
            <a:path>
              <a:moveTo>
                <a:pt x="1759134" y="0"/>
              </a:moveTo>
              <a:lnTo>
                <a:pt x="1759134" y="258020"/>
              </a:lnTo>
              <a:lnTo>
                <a:pt x="0" y="258020"/>
              </a:lnTo>
              <a:lnTo>
                <a:pt x="0" y="51604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3244A-8505-4B45-874F-0C75657B827C}">
      <dsp:nvSpPr>
        <dsp:cNvPr id="0" name=""/>
        <dsp:cNvSpPr/>
      </dsp:nvSpPr>
      <dsp:spPr>
        <a:xfrm>
          <a:off x="3314865" y="1346124"/>
          <a:ext cx="1775193" cy="516041"/>
        </a:xfrm>
        <a:custGeom>
          <a:avLst/>
          <a:gdLst/>
          <a:ahLst/>
          <a:cxnLst/>
          <a:rect l="0" t="0" r="0" b="0"/>
          <a:pathLst>
            <a:path>
              <a:moveTo>
                <a:pt x="0" y="0"/>
              </a:moveTo>
              <a:lnTo>
                <a:pt x="0" y="258020"/>
              </a:lnTo>
              <a:lnTo>
                <a:pt x="1775193" y="258020"/>
              </a:lnTo>
              <a:lnTo>
                <a:pt x="1775193" y="5160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684AC-9DB5-4A50-B7A9-4E5573DA824A}">
      <dsp:nvSpPr>
        <dsp:cNvPr id="0" name=""/>
        <dsp:cNvSpPr/>
      </dsp:nvSpPr>
      <dsp:spPr>
        <a:xfrm>
          <a:off x="1519313" y="1346124"/>
          <a:ext cx="1795552" cy="516041"/>
        </a:xfrm>
        <a:custGeom>
          <a:avLst/>
          <a:gdLst/>
          <a:ahLst/>
          <a:cxnLst/>
          <a:rect l="0" t="0" r="0" b="0"/>
          <a:pathLst>
            <a:path>
              <a:moveTo>
                <a:pt x="1795552" y="0"/>
              </a:moveTo>
              <a:lnTo>
                <a:pt x="1795552" y="258020"/>
              </a:lnTo>
              <a:lnTo>
                <a:pt x="0" y="258020"/>
              </a:lnTo>
              <a:lnTo>
                <a:pt x="0" y="5160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4D6A7-971E-4E8A-924A-8C5C0CEE68CB}">
      <dsp:nvSpPr>
        <dsp:cNvPr id="0" name=""/>
        <dsp:cNvSpPr/>
      </dsp:nvSpPr>
      <dsp:spPr>
        <a:xfrm>
          <a:off x="2086196" y="117455"/>
          <a:ext cx="2457338" cy="122866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kern="1200"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Gait Recognition Approaches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kern="1200" cap="none" normalizeH="0" baseline="0" dirty="0" smtClean="0">
            <a:ln>
              <a:noFill/>
            </a:ln>
            <a:solidFill>
              <a:schemeClr val="tx1"/>
            </a:solidFill>
            <a:effectLst/>
            <a:latin typeface="Arial" pitchFamily="34" charset="0"/>
          </a:endParaRPr>
        </a:p>
      </dsp:txBody>
      <dsp:txXfrm>
        <a:off x="2086196" y="117455"/>
        <a:ext cx="2457338" cy="1228669"/>
      </dsp:txXfrm>
    </dsp:sp>
    <dsp:sp modelId="{2C19D945-5641-4E47-94F5-3603C000F60D}">
      <dsp:nvSpPr>
        <dsp:cNvPr id="0" name=""/>
        <dsp:cNvSpPr/>
      </dsp:nvSpPr>
      <dsp:spPr>
        <a:xfrm>
          <a:off x="2140" y="1862165"/>
          <a:ext cx="3034346" cy="122866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Model based Approach </a:t>
          </a:r>
          <a:r>
            <a:rPr kumimoji="0" lang="en-US" sz="2000" b="0" i="0" u="none" strike="noStrike" kern="1200" cap="none" normalizeH="0" baseline="0" dirty="0" smtClean="0">
              <a:ln>
                <a:noFill/>
              </a:ln>
              <a:solidFill>
                <a:schemeClr val="tx1"/>
              </a:solidFill>
              <a:effectLst/>
              <a:latin typeface="+mj-lt"/>
            </a:rPr>
            <a:t>[</a:t>
          </a:r>
          <a:r>
            <a:rPr lang="en-US" sz="2000" i="0" kern="1200" dirty="0" smtClean="0">
              <a:latin typeface="+mj-lt"/>
              <a:ea typeface="Arial Unicode MS" pitchFamily="34" charset="-128"/>
              <a:cs typeface="Arial Unicode MS" pitchFamily="34" charset="-128"/>
            </a:rPr>
            <a:t>CVIU’03</a:t>
          </a:r>
          <a:r>
            <a:rPr kumimoji="0" lang="en-US" sz="2000" b="0" i="0" u="none" strike="noStrike" kern="1200" cap="none" normalizeH="0" baseline="0" dirty="0" smtClean="0">
              <a:ln>
                <a:noFill/>
              </a:ln>
              <a:solidFill>
                <a:schemeClr val="bg1"/>
              </a:solidFill>
              <a:effectLst/>
              <a:latin typeface="+mj-lt"/>
            </a:rPr>
            <a:t>, ETRI’11</a:t>
          </a:r>
          <a:r>
            <a:rPr kumimoji="0" lang="en-US" sz="2000" b="0" i="0" u="none" strike="noStrike" kern="1200" cap="none" normalizeH="0" baseline="0" dirty="0" smtClean="0">
              <a:ln>
                <a:noFill/>
              </a:ln>
              <a:solidFill>
                <a:schemeClr val="tx1"/>
              </a:solidFill>
              <a:effectLst/>
              <a:latin typeface="Arial" pitchFamily="34" charset="0"/>
            </a:rPr>
            <a:t>]</a:t>
          </a:r>
        </a:p>
      </dsp:txBody>
      <dsp:txXfrm>
        <a:off x="2140" y="1862165"/>
        <a:ext cx="3034346" cy="1228669"/>
      </dsp:txXfrm>
    </dsp:sp>
    <dsp:sp modelId="{D947DC6A-D06C-4A53-9A91-5896EC944EC1}">
      <dsp:nvSpPr>
        <dsp:cNvPr id="0" name=""/>
        <dsp:cNvSpPr/>
      </dsp:nvSpPr>
      <dsp:spPr>
        <a:xfrm>
          <a:off x="3552527" y="1862165"/>
          <a:ext cx="3075064" cy="122866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Motion based Approach</a:t>
          </a:r>
        </a:p>
      </dsp:txBody>
      <dsp:txXfrm>
        <a:off x="3552527" y="1862165"/>
        <a:ext cx="3075064" cy="1228669"/>
      </dsp:txXfrm>
    </dsp:sp>
    <dsp:sp modelId="{4B3998A0-52F6-4D6B-A6C5-FE353C3D3556}">
      <dsp:nvSpPr>
        <dsp:cNvPr id="0" name=""/>
        <dsp:cNvSpPr/>
      </dsp:nvSpPr>
      <dsp:spPr>
        <a:xfrm>
          <a:off x="1724058" y="3606875"/>
          <a:ext cx="3213731" cy="122866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kern="1200"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State-space Methods [</a:t>
          </a:r>
          <a:r>
            <a:rPr kumimoji="0" lang="en-US" sz="2000" b="0" i="0" u="none" strike="noStrike" kern="1200" cap="none" normalizeH="0" baseline="0" dirty="0" smtClean="0">
              <a:ln>
                <a:noFill/>
              </a:ln>
              <a:solidFill>
                <a:schemeClr val="bg1"/>
              </a:solidFill>
              <a:effectLst/>
              <a:latin typeface="Arial" pitchFamily="34" charset="0"/>
            </a:rPr>
            <a:t>TIP’04,PR’11,MSEEC’11</a:t>
          </a:r>
          <a:r>
            <a:rPr kumimoji="0" lang="en-US" sz="2000" b="0" i="0" u="none" strike="noStrike" kern="1200"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300" b="0" i="0" u="none" strike="noStrike" kern="1200" cap="none" normalizeH="0" baseline="0" dirty="0" smtClean="0">
            <a:ln>
              <a:noFill/>
            </a:ln>
            <a:solidFill>
              <a:schemeClr val="tx1"/>
            </a:solidFill>
            <a:effectLst/>
            <a:latin typeface="Arial" pitchFamily="34" charset="0"/>
          </a:endParaRPr>
        </a:p>
      </dsp:txBody>
      <dsp:txXfrm>
        <a:off x="1724058" y="3606875"/>
        <a:ext cx="3213731" cy="1228669"/>
      </dsp:txXfrm>
    </dsp:sp>
    <dsp:sp modelId="{58B271A8-0485-46E6-BBC6-5C7728A5BA03}">
      <dsp:nvSpPr>
        <dsp:cNvPr id="0" name=""/>
        <dsp:cNvSpPr/>
      </dsp:nvSpPr>
      <dsp:spPr>
        <a:xfrm>
          <a:off x="5453831" y="3606875"/>
          <a:ext cx="3002228" cy="122866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err="1" smtClean="0">
              <a:ln>
                <a:noFill/>
              </a:ln>
              <a:solidFill>
                <a:schemeClr val="tx1"/>
              </a:solidFill>
              <a:effectLst/>
              <a:latin typeface="Arial" pitchFamily="34" charset="0"/>
            </a:rPr>
            <a:t>Spatio</a:t>
          </a:r>
          <a:r>
            <a:rPr kumimoji="0" lang="en-US" sz="2000" b="0" i="0" u="none" strike="noStrike" kern="1200" cap="none" normalizeH="0" baseline="0" dirty="0" smtClean="0">
              <a:ln>
                <a:noFill/>
              </a:ln>
              <a:solidFill>
                <a:schemeClr val="tx1"/>
              </a:solidFill>
              <a:effectLst/>
              <a:latin typeface="Arial" pitchFamily="34" charset="0"/>
            </a:rPr>
            <a:t>-temporal Methods [</a:t>
          </a:r>
          <a:r>
            <a:rPr kumimoji="0" lang="en-US" sz="2000" b="0" i="0" u="none" strike="noStrike" kern="1200" cap="none" normalizeH="0" baseline="0" dirty="0" smtClean="0">
              <a:ln>
                <a:noFill/>
              </a:ln>
              <a:solidFill>
                <a:schemeClr val="bg1"/>
              </a:solidFill>
              <a:effectLst/>
              <a:latin typeface="Arial" pitchFamily="34" charset="0"/>
            </a:rPr>
            <a:t>PAMI’06,SP’08,PAMI’05,SP’10,ICIP’11</a:t>
          </a:r>
          <a:r>
            <a:rPr kumimoji="0" lang="en-US" sz="2000" b="0" i="0" u="none" strike="noStrike" kern="1200" cap="none" normalizeH="0" baseline="0" dirty="0" smtClean="0">
              <a:ln>
                <a:noFill/>
              </a:ln>
              <a:solidFill>
                <a:schemeClr val="tx1"/>
              </a:solidFill>
              <a:effectLst/>
              <a:latin typeface="Arial" pitchFamily="34" charset="0"/>
            </a:rPr>
            <a:t>]</a:t>
          </a:r>
        </a:p>
      </dsp:txBody>
      <dsp:txXfrm>
        <a:off x="5453831" y="3606875"/>
        <a:ext cx="3002228" cy="12286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5C725-FBA2-4503-951E-A0544D860D63}" type="datetimeFigureOut">
              <a:rPr lang="en-US" smtClean="0"/>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A1BB4-D8CB-4E67-9821-066B21D852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F41-D9DB-493F-AD9F-ACCAFCAA1D3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62000" y="1905000"/>
            <a:ext cx="7696200" cy="40386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55147C8-BE2A-4A4E-8CEC-CDACC2665C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IN"/>
          </a:p>
        </p:txBody>
      </p:sp>
      <p:sp>
        <p:nvSpPr>
          <p:cNvPr id="6" name="Footer Placeholder 5"/>
          <p:cNvSpPr>
            <a:spLocks noGrp="1"/>
          </p:cNvSpPr>
          <p:nvPr>
            <p:ph type="ftr" sz="quarter" idx="11"/>
          </p:nvPr>
        </p:nvSpPr>
        <p:spPr>
          <a:xfrm>
            <a:off x="3124200" y="6248400"/>
            <a:ext cx="2895600" cy="457200"/>
          </a:xfrm>
        </p:spPr>
        <p:txBody>
          <a:bodyPr/>
          <a:lstStyle>
            <a:lvl1pPr algn="l">
              <a:defRPr sz="1200">
                <a:solidFill>
                  <a:schemeClr val="tx1">
                    <a:tint val="95000"/>
                  </a:schemeClr>
                </a:solidFill>
              </a:defRPr>
            </a:lvl1pPr>
          </a:lstStyle>
          <a:p>
            <a:pPr>
              <a:defRPr/>
            </a:pPr>
            <a:endParaRPr lang="en-IN"/>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BBF8E92D-2AD9-4420-AE5F-F2DCC56A80FD}"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5263" y="228600"/>
            <a:ext cx="8015287"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IN"/>
          </a:p>
        </p:txBody>
      </p:sp>
      <p:sp>
        <p:nvSpPr>
          <p:cNvPr id="8" name="Footer Placeholder 7"/>
          <p:cNvSpPr>
            <a:spLocks noGrp="1"/>
          </p:cNvSpPr>
          <p:nvPr>
            <p:ph type="ftr" sz="quarter" idx="11"/>
          </p:nvPr>
        </p:nvSpPr>
        <p:spPr>
          <a:xfrm>
            <a:off x="3124200" y="6248400"/>
            <a:ext cx="2895600" cy="457200"/>
          </a:xfrm>
        </p:spPr>
        <p:txBody>
          <a:bodyPr/>
          <a:lstStyle>
            <a:lvl1pPr algn="l">
              <a:defRPr sz="1200">
                <a:solidFill>
                  <a:schemeClr val="tx1">
                    <a:tint val="95000"/>
                  </a:schemeClr>
                </a:solidFill>
              </a:defRPr>
            </a:lvl1pPr>
          </a:lstStyle>
          <a:p>
            <a:pPr>
              <a:defRPr/>
            </a:pPr>
            <a:endParaRPr lang="en-IN"/>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39688D4F-9615-4E33-8598-319FF539F0C5}"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F41-D9DB-493F-AD9F-ACCAFCAA1D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F41-D9DB-493F-AD9F-ACCAFCAA1D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F41-D9DB-493F-AD9F-ACCAFCAA1D3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B7A5F41-D9DB-493F-AD9F-ACCAFCAA1D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B7A5F41-D9DB-493F-AD9F-ACCAFCAA1D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11.pn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wmf"/><Relationship Id="rId4" Type="http://schemas.openxmlformats.org/officeDocument/2006/relationships/image" Target="../media/image6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6480048" cy="1295400"/>
          </a:xfrm>
        </p:spPr>
        <p:txBody>
          <a:bodyPr>
            <a:noAutofit/>
          </a:bodyPr>
          <a:lstStyle/>
          <a:p>
            <a:pPr algn="ctr" fontAlgn="auto">
              <a:spcAft>
                <a:spcPts val="0"/>
              </a:spcAft>
              <a:defRPr/>
            </a:pPr>
            <a:r>
              <a:rPr sz="4400" smtClean="0">
                <a:solidFill>
                  <a:schemeClr val="accent1">
                    <a:satMod val="150000"/>
                  </a:schemeClr>
                </a:solidFill>
                <a:cs typeface="Arial" pitchFamily="34" charset="0"/>
              </a:rPr>
              <a:t>Gait Recognition</a:t>
            </a:r>
            <a:endParaRPr lang="en-US" sz="4400" dirty="0">
              <a:solidFill>
                <a:schemeClr val="accent1">
                  <a:satMod val="150000"/>
                </a:schemeClr>
              </a:solidFill>
              <a:cs typeface="Arial" pitchFamily="34" charset="0"/>
            </a:endParaRPr>
          </a:p>
        </p:txBody>
      </p:sp>
      <p:sp>
        <p:nvSpPr>
          <p:cNvPr id="3" name="Subtitle 2"/>
          <p:cNvSpPr>
            <a:spLocks noGrp="1"/>
          </p:cNvSpPr>
          <p:nvPr>
            <p:ph type="subTitle" idx="1"/>
          </p:nvPr>
        </p:nvSpPr>
        <p:spPr>
          <a:xfrm>
            <a:off x="1295400" y="2133600"/>
            <a:ext cx="6556375" cy="2895600"/>
          </a:xfrm>
        </p:spPr>
        <p:txBody>
          <a:bodyPr rtlCol="0">
            <a:normAutofit/>
          </a:bodyPr>
          <a:lstStyle/>
          <a:p>
            <a:pPr algn="ctr" fontAlgn="auto">
              <a:lnSpc>
                <a:spcPct val="120000"/>
              </a:lnSpc>
              <a:spcBef>
                <a:spcPts val="0"/>
              </a:spcBef>
              <a:spcAft>
                <a:spcPts val="0"/>
              </a:spcAft>
              <a:buClr>
                <a:schemeClr val="hlink"/>
              </a:buClr>
              <a:buFont typeface="Wingdings 2"/>
              <a:buNone/>
              <a:defRPr/>
            </a:pPr>
            <a:r>
              <a:rPr lang="en-US" b="1" dirty="0" smtClean="0">
                <a:latin typeface="Arial" pitchFamily="34" charset="0"/>
                <a:cs typeface="Arial" pitchFamily="34" charset="0"/>
              </a:rPr>
              <a:t>by</a:t>
            </a:r>
          </a:p>
          <a:p>
            <a:pPr algn="ctr" fontAlgn="auto">
              <a:lnSpc>
                <a:spcPct val="120000"/>
              </a:lnSpc>
              <a:spcBef>
                <a:spcPts val="0"/>
              </a:spcBef>
              <a:spcAft>
                <a:spcPts val="0"/>
              </a:spcAft>
              <a:buClr>
                <a:schemeClr val="hlink"/>
              </a:buClr>
              <a:buFont typeface="Wingdings 2"/>
              <a:buNone/>
              <a:defRPr/>
            </a:pPr>
            <a:r>
              <a:rPr lang="en-US" sz="3200" b="1" dirty="0" err="1" smtClean="0">
                <a:latin typeface="Arial" pitchFamily="34" charset="0"/>
                <a:cs typeface="Arial" pitchFamily="34" charset="0"/>
              </a:rPr>
              <a:t>Jayanta</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Mukhopadhyay</a:t>
            </a:r>
            <a:endParaRPr lang="en-US" sz="2200" b="1" dirty="0" smtClean="0">
              <a:latin typeface="Arial" pitchFamily="34" charset="0"/>
              <a:cs typeface="Arial" pitchFamily="34" charset="0"/>
            </a:endParaRPr>
          </a:p>
          <a:p>
            <a:pPr algn="ctr" fontAlgn="auto">
              <a:lnSpc>
                <a:spcPct val="120000"/>
              </a:lnSpc>
              <a:spcBef>
                <a:spcPts val="0"/>
              </a:spcBef>
              <a:spcAft>
                <a:spcPts val="0"/>
              </a:spcAft>
              <a:buClr>
                <a:schemeClr val="hlink"/>
              </a:buClr>
              <a:buFont typeface="Wingdings 2"/>
              <a:buNone/>
              <a:defRPr/>
            </a:pPr>
            <a:endParaRPr lang="en-US" sz="2200" b="1" dirty="0" smtClean="0">
              <a:latin typeface="Arial" pitchFamily="34" charset="0"/>
              <a:cs typeface="Arial" pitchFamily="34" charset="0"/>
            </a:endParaRPr>
          </a:p>
          <a:p>
            <a:pPr algn="ctr" fontAlgn="auto">
              <a:lnSpc>
                <a:spcPct val="120000"/>
              </a:lnSpc>
              <a:spcBef>
                <a:spcPts val="0"/>
              </a:spcBef>
              <a:spcAft>
                <a:spcPts val="0"/>
              </a:spcAft>
              <a:buClr>
                <a:schemeClr val="hlink"/>
              </a:buClr>
              <a:buFont typeface="Wingdings 2"/>
              <a:buNone/>
              <a:defRPr/>
            </a:pPr>
            <a:endParaRPr lang="en-US" dirty="0" smtClean="0">
              <a:latin typeface="Arial" pitchFamily="34" charset="0"/>
              <a:cs typeface="Arial" pitchFamily="34" charset="0"/>
            </a:endParaRPr>
          </a:p>
          <a:p>
            <a:pPr algn="ctr" fontAlgn="auto">
              <a:lnSpc>
                <a:spcPct val="120000"/>
              </a:lnSpc>
              <a:spcBef>
                <a:spcPts val="0"/>
              </a:spcBef>
              <a:spcAft>
                <a:spcPts val="0"/>
              </a:spcAft>
              <a:buClr>
                <a:schemeClr val="hlink"/>
              </a:buClr>
              <a:buFont typeface="Wingdings 2"/>
              <a:buNone/>
              <a:defRPr/>
            </a:pPr>
            <a:r>
              <a:rPr lang="en-US" dirty="0" smtClean="0">
                <a:latin typeface="Arial" pitchFamily="34" charset="0"/>
                <a:cs typeface="Arial" pitchFamily="34" charset="0"/>
              </a:rPr>
              <a:t>Dept. of Computer Science and Engineering,</a:t>
            </a:r>
          </a:p>
          <a:p>
            <a:pPr algn="ctr" fontAlgn="auto">
              <a:lnSpc>
                <a:spcPct val="120000"/>
              </a:lnSpc>
              <a:spcBef>
                <a:spcPts val="0"/>
              </a:spcBef>
              <a:spcAft>
                <a:spcPts val="0"/>
              </a:spcAft>
              <a:buClr>
                <a:schemeClr val="hlink"/>
              </a:buClr>
              <a:buFont typeface="Wingdings 2"/>
              <a:buNone/>
              <a:defRPr/>
            </a:pPr>
            <a:r>
              <a:rPr lang="en-US" dirty="0" smtClean="0">
                <a:latin typeface="Arial" pitchFamily="34" charset="0"/>
                <a:cs typeface="Arial" pitchFamily="34" charset="0"/>
              </a:rPr>
              <a:t>Indian Institute of Technology, </a:t>
            </a:r>
            <a:r>
              <a:rPr lang="en-US" dirty="0" err="1" smtClean="0">
                <a:latin typeface="Arial" pitchFamily="34" charset="0"/>
                <a:cs typeface="Arial" pitchFamily="34" charset="0"/>
              </a:rPr>
              <a:t>Kharagpur</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B7A5F41-D9DB-493F-AD9F-ACCAFCAA1D3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10</a:t>
            </a:fld>
            <a:endParaRPr lang="en-US"/>
          </a:p>
        </p:txBody>
      </p:sp>
      <p:sp>
        <p:nvSpPr>
          <p:cNvPr id="5" name="Rectangle 4"/>
          <p:cNvSpPr/>
          <p:nvPr/>
        </p:nvSpPr>
        <p:spPr>
          <a:xfrm>
            <a:off x="1447800" y="1981200"/>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Extract Silhouettes</a:t>
            </a:r>
            <a:endParaRPr lang="en-US" sz="1400" b="1" dirty="0"/>
          </a:p>
        </p:txBody>
      </p:sp>
      <p:sp>
        <p:nvSpPr>
          <p:cNvPr id="6" name="Rectangle 5"/>
          <p:cNvSpPr/>
          <p:nvPr/>
        </p:nvSpPr>
        <p:spPr>
          <a:xfrm>
            <a:off x="3048000" y="1981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Segment Gait Cycles</a:t>
            </a:r>
            <a:endParaRPr lang="en-US" sz="1400" b="1" dirty="0"/>
          </a:p>
        </p:txBody>
      </p:sp>
      <p:sp>
        <p:nvSpPr>
          <p:cNvPr id="7" name="Rectangle 6"/>
          <p:cNvSpPr/>
          <p:nvPr/>
        </p:nvSpPr>
        <p:spPr>
          <a:xfrm>
            <a:off x="4953000" y="1981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Gait Features</a:t>
            </a:r>
            <a:endParaRPr lang="en-US" sz="1400" b="1" dirty="0"/>
          </a:p>
        </p:txBody>
      </p:sp>
      <p:cxnSp>
        <p:nvCxnSpPr>
          <p:cNvPr id="9" name="Straight Arrow Connector 8"/>
          <p:cNvCxnSpPr>
            <a:stCxn id="5" idx="3"/>
            <a:endCxn id="6" idx="1"/>
          </p:cNvCxnSpPr>
          <p:nvPr/>
        </p:nvCxnSpPr>
        <p:spPr>
          <a:xfrm>
            <a:off x="2590800" y="2324100"/>
            <a:ext cx="457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a:off x="4343400" y="23241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81800" y="1905000"/>
            <a:ext cx="1143000" cy="838200"/>
          </a:xfrm>
          <a:prstGeom prst="rect">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Database</a:t>
            </a:r>
            <a:endParaRPr lang="en-US" sz="1400" b="1" dirty="0"/>
          </a:p>
        </p:txBody>
      </p:sp>
      <p:sp>
        <p:nvSpPr>
          <p:cNvPr id="13" name="Oval 12"/>
          <p:cNvSpPr/>
          <p:nvPr/>
        </p:nvSpPr>
        <p:spPr>
          <a:xfrm>
            <a:off x="6781800" y="1676400"/>
            <a:ext cx="1143000" cy="457200"/>
          </a:xfrm>
          <a:prstGeom prst="ellipse">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7" idx="3"/>
            <a:endCxn id="12" idx="1"/>
          </p:cNvCxnSpPr>
          <p:nvPr/>
        </p:nvCxnSpPr>
        <p:spPr>
          <a:xfrm>
            <a:off x="6248400" y="2324100"/>
            <a:ext cx="5334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3429000"/>
            <a:ext cx="12954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Extract Silhouettes</a:t>
            </a:r>
            <a:endParaRPr lang="en-US" sz="1400" b="1" dirty="0"/>
          </a:p>
        </p:txBody>
      </p:sp>
      <p:sp>
        <p:nvSpPr>
          <p:cNvPr id="21" name="Rectangle 7"/>
          <p:cNvSpPr>
            <a:spLocks noGrp="1" noChangeArrowheads="1"/>
          </p:cNvSpPr>
          <p:nvPr>
            <p:ph type="title"/>
          </p:nvPr>
        </p:nvSpPr>
        <p:spPr>
          <a:xfrm>
            <a:off x="747712" y="228600"/>
            <a:ext cx="8015288" cy="1066800"/>
          </a:xfrm>
        </p:spPr>
        <p:txBody>
          <a:bodyPr>
            <a:noAutofit/>
          </a:bodyPr>
          <a:lstStyle/>
          <a:p>
            <a:r>
              <a:rPr lang="en-US" sz="4000" dirty="0" smtClean="0"/>
              <a:t>Gait Recognition : Traditional Approach</a:t>
            </a:r>
            <a:endParaRPr lang="en-IN" sz="4000" dirty="0">
              <a:solidFill>
                <a:schemeClr val="accent1">
                  <a:satMod val="150000"/>
                </a:schemeClr>
              </a:solidFill>
              <a:cs typeface="Arial" pitchFamily="34" charset="0"/>
            </a:endParaRPr>
          </a:p>
        </p:txBody>
      </p:sp>
      <p:pic>
        <p:nvPicPr>
          <p:cNvPr id="22"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2" name="Rectangle 61"/>
          <p:cNvSpPr/>
          <p:nvPr/>
        </p:nvSpPr>
        <p:spPr>
          <a:xfrm>
            <a:off x="5181600" y="3352800"/>
            <a:ext cx="12954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Gait  Feature Computation</a:t>
            </a:r>
            <a:endParaRPr lang="en-US" sz="1400" b="1" dirty="0"/>
          </a:p>
        </p:txBody>
      </p:sp>
      <p:sp>
        <p:nvSpPr>
          <p:cNvPr id="67" name="Rectangle 66"/>
          <p:cNvSpPr/>
          <p:nvPr/>
        </p:nvSpPr>
        <p:spPr>
          <a:xfrm>
            <a:off x="6781800" y="3276600"/>
            <a:ext cx="1219200" cy="838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Classification</a:t>
            </a:r>
            <a:endParaRPr lang="en-US" sz="1400" b="1" dirty="0"/>
          </a:p>
        </p:txBody>
      </p:sp>
      <p:cxnSp>
        <p:nvCxnSpPr>
          <p:cNvPr id="69" name="Straight Arrow Connector 68"/>
          <p:cNvCxnSpPr>
            <a:stCxn id="62" idx="3"/>
            <a:endCxn id="67" idx="1"/>
          </p:cNvCxnSpPr>
          <p:nvPr/>
        </p:nvCxnSpPr>
        <p:spPr>
          <a:xfrm>
            <a:off x="6477000" y="3695700"/>
            <a:ext cx="304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219200" y="1524000"/>
            <a:ext cx="5257800" cy="1295400"/>
          </a:xfrm>
          <a:prstGeom prst="rect">
            <a:avLst/>
          </a:prstGeom>
          <a:noFill/>
          <a:ln w="38100" cmpd="sng">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219200" y="3048000"/>
            <a:ext cx="6858000" cy="1447800"/>
          </a:xfrm>
          <a:prstGeom prst="rect">
            <a:avLst/>
          </a:prstGeom>
          <a:noFill/>
          <a:ln w="38100" cmpd="sng">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0" y="2020669"/>
            <a:ext cx="1143000" cy="215444"/>
          </a:xfrm>
          <a:prstGeom prst="rect">
            <a:avLst/>
          </a:prstGeom>
          <a:noFill/>
        </p:spPr>
        <p:txBody>
          <a:bodyPr wrap="square" lIns="0" tIns="0" rIns="0" bIns="0" rtlCol="0">
            <a:spAutoFit/>
          </a:bodyPr>
          <a:lstStyle/>
          <a:p>
            <a:pPr algn="ctr"/>
            <a:r>
              <a:rPr lang="en-US" sz="1400" b="1" dirty="0" smtClean="0"/>
              <a:t>Training video</a:t>
            </a:r>
            <a:endParaRPr lang="en-US" sz="1400" b="1" dirty="0"/>
          </a:p>
        </p:txBody>
      </p:sp>
      <p:cxnSp>
        <p:nvCxnSpPr>
          <p:cNvPr id="78" name="Straight Arrow Connector 77"/>
          <p:cNvCxnSpPr>
            <a:endCxn id="5" idx="1"/>
          </p:cNvCxnSpPr>
          <p:nvPr/>
        </p:nvCxnSpPr>
        <p:spPr>
          <a:xfrm flipV="1">
            <a:off x="1143000" y="2324100"/>
            <a:ext cx="304800" cy="16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6200" y="3145536"/>
            <a:ext cx="990600" cy="215444"/>
          </a:xfrm>
          <a:prstGeom prst="rect">
            <a:avLst/>
          </a:prstGeom>
          <a:noFill/>
        </p:spPr>
        <p:txBody>
          <a:bodyPr wrap="square" lIns="0" tIns="0" rIns="0" bIns="0" rtlCol="0">
            <a:spAutoFit/>
          </a:bodyPr>
          <a:lstStyle/>
          <a:p>
            <a:pPr algn="ctr"/>
            <a:r>
              <a:rPr lang="en-US" sz="1400" b="1" dirty="0" smtClean="0"/>
              <a:t>Test video</a:t>
            </a:r>
            <a:endParaRPr lang="en-US" sz="1400" b="1" dirty="0"/>
          </a:p>
        </p:txBody>
      </p:sp>
      <p:cxnSp>
        <p:nvCxnSpPr>
          <p:cNvPr id="81" name="Straight Arrow Connector 80"/>
          <p:cNvCxnSpPr>
            <a:endCxn id="16" idx="1"/>
          </p:cNvCxnSpPr>
          <p:nvPr/>
        </p:nvCxnSpPr>
        <p:spPr>
          <a:xfrm flipV="1">
            <a:off x="1066800" y="3771900"/>
            <a:ext cx="304800" cy="16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229601" y="3505200"/>
            <a:ext cx="914399" cy="430887"/>
          </a:xfrm>
          <a:prstGeom prst="rect">
            <a:avLst/>
          </a:prstGeom>
          <a:noFill/>
        </p:spPr>
        <p:txBody>
          <a:bodyPr wrap="square" lIns="0" tIns="0" rIns="0" bIns="0" rtlCol="0">
            <a:spAutoFit/>
          </a:bodyPr>
          <a:lstStyle/>
          <a:p>
            <a:pPr algn="ctr"/>
            <a:r>
              <a:rPr lang="en-US" sz="1400" b="1" dirty="0" smtClean="0"/>
              <a:t>Recognition Result</a:t>
            </a:r>
            <a:endParaRPr lang="en-US" sz="1400" b="1" dirty="0"/>
          </a:p>
        </p:txBody>
      </p:sp>
      <p:cxnSp>
        <p:nvCxnSpPr>
          <p:cNvPr id="85" name="Straight Arrow Connector 84"/>
          <p:cNvCxnSpPr>
            <a:stCxn id="67" idx="3"/>
            <a:endCxn id="83" idx="1"/>
          </p:cNvCxnSpPr>
          <p:nvPr/>
        </p:nvCxnSpPr>
        <p:spPr>
          <a:xfrm>
            <a:off x="8001000" y="3695700"/>
            <a:ext cx="228601" cy="249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295400" y="1524000"/>
            <a:ext cx="1095172" cy="369332"/>
          </a:xfrm>
          <a:prstGeom prst="rect">
            <a:avLst/>
          </a:prstGeom>
          <a:noFill/>
        </p:spPr>
        <p:txBody>
          <a:bodyPr wrap="none" rtlCol="0">
            <a:spAutoFit/>
          </a:bodyPr>
          <a:lstStyle/>
          <a:p>
            <a:r>
              <a:rPr lang="en-US" b="1" i="1" dirty="0" smtClean="0">
                <a:solidFill>
                  <a:srgbClr val="FF0000"/>
                </a:solidFill>
              </a:rPr>
              <a:t>Learning</a:t>
            </a:r>
            <a:endParaRPr lang="en-US" b="1" i="1" dirty="0">
              <a:solidFill>
                <a:srgbClr val="FF0000"/>
              </a:solidFill>
            </a:endParaRPr>
          </a:p>
        </p:txBody>
      </p:sp>
      <p:sp>
        <p:nvSpPr>
          <p:cNvPr id="103" name="TextBox 102"/>
          <p:cNvSpPr txBox="1"/>
          <p:nvPr/>
        </p:nvSpPr>
        <p:spPr>
          <a:xfrm>
            <a:off x="1295400" y="3048000"/>
            <a:ext cx="1364476" cy="369332"/>
          </a:xfrm>
          <a:prstGeom prst="rect">
            <a:avLst/>
          </a:prstGeom>
          <a:noFill/>
        </p:spPr>
        <p:txBody>
          <a:bodyPr wrap="none" rtlCol="0">
            <a:spAutoFit/>
          </a:bodyPr>
          <a:lstStyle/>
          <a:p>
            <a:r>
              <a:rPr lang="en-US" b="1" i="1" dirty="0" smtClean="0">
                <a:solidFill>
                  <a:srgbClr val="FF0000"/>
                </a:solidFill>
              </a:rPr>
              <a:t>Recognition</a:t>
            </a:r>
            <a:endParaRPr lang="en-US" b="1" i="1" dirty="0">
              <a:solidFill>
                <a:srgbClr val="FF0000"/>
              </a:solidFill>
            </a:endParaRPr>
          </a:p>
        </p:txBody>
      </p:sp>
      <p:cxnSp>
        <p:nvCxnSpPr>
          <p:cNvPr id="106" name="Straight Arrow Connector 105"/>
          <p:cNvCxnSpPr>
            <a:stCxn id="12" idx="2"/>
            <a:endCxn id="67" idx="0"/>
          </p:cNvCxnSpPr>
          <p:nvPr/>
        </p:nvCxnSpPr>
        <p:spPr>
          <a:xfrm rot="16200000" flipH="1">
            <a:off x="7105650" y="2990850"/>
            <a:ext cx="533400" cy="38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76600" y="3429000"/>
            <a:ext cx="12954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Segment Gait Cycles</a:t>
            </a:r>
            <a:endParaRPr lang="en-US" sz="1400" b="1" dirty="0"/>
          </a:p>
        </p:txBody>
      </p:sp>
      <p:cxnSp>
        <p:nvCxnSpPr>
          <p:cNvPr id="47" name="Straight Arrow Connector 46"/>
          <p:cNvCxnSpPr>
            <a:endCxn id="42" idx="1"/>
          </p:cNvCxnSpPr>
          <p:nvPr/>
        </p:nvCxnSpPr>
        <p:spPr>
          <a:xfrm>
            <a:off x="2667000" y="3733800"/>
            <a:ext cx="609600" cy="381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572000" y="37338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ox(in)">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2"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linds(horizont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ntr" presetSubtype="1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par>
                                <p:cTn id="48" presetID="3" presetClass="entr" presetSubtype="1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linds(horizont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ox(in)">
                                      <p:cBhvr>
                                        <p:cTn id="55" dur="500"/>
                                        <p:tgtEl>
                                          <p:spTgt spid="67"/>
                                        </p:tgtEl>
                                      </p:cBhvr>
                                    </p:animEffect>
                                  </p:childTnLst>
                                </p:cTn>
                              </p:par>
                              <p:par>
                                <p:cTn id="56" presetID="4" presetClass="entr" presetSubtype="16"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box(in)">
                                      <p:cBhvr>
                                        <p:cTn id="58" dur="500"/>
                                        <p:tgtEl>
                                          <p:spTgt spid="6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box(in)">
                                      <p:cBhvr>
                                        <p:cTn id="61" dur="500"/>
                                        <p:tgtEl>
                                          <p:spTgt spid="83"/>
                                        </p:tgtEl>
                                      </p:cBhvr>
                                    </p:animEffect>
                                  </p:childTnLst>
                                </p:cTn>
                              </p:par>
                              <p:par>
                                <p:cTn id="62" presetID="4" presetClass="entr" presetSubtype="16"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box(in)">
                                      <p:cBhvr>
                                        <p:cTn id="64" dur="500"/>
                                        <p:tgtEl>
                                          <p:spTgt spid="85"/>
                                        </p:tgtEl>
                                      </p:cBhvr>
                                    </p:animEffect>
                                  </p:childTnLst>
                                </p:cTn>
                              </p:par>
                              <p:par>
                                <p:cTn id="65" presetID="4" presetClass="entr" presetSubtype="16"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box(in)">
                                      <p:cBhvr>
                                        <p:cTn id="6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2" animBg="1"/>
      <p:bldP spid="16" grpId="0" animBg="1"/>
      <p:bldP spid="62" grpId="0" animBg="1"/>
      <p:bldP spid="67" grpId="0" animBg="1"/>
      <p:bldP spid="83"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lide Number Placeholder 5"/>
          <p:cNvSpPr>
            <a:spLocks noGrp="1"/>
          </p:cNvSpPr>
          <p:nvPr>
            <p:ph type="sldNum" sz="quarter" idx="12"/>
          </p:nvPr>
        </p:nvSpPr>
        <p:spPr/>
        <p:txBody>
          <a:bodyPr/>
          <a:lstStyle/>
          <a:p>
            <a:pPr>
              <a:defRPr/>
            </a:pPr>
            <a:fld id="{71CF11EE-4216-40E9-A5FC-34948AA7E2C0}" type="slidenum">
              <a:rPr lang="en-US"/>
              <a:pPr>
                <a:defRPr/>
              </a:pPr>
              <a:t>11</a:t>
            </a:fld>
            <a:endParaRPr lang="en-US"/>
          </a:p>
        </p:txBody>
      </p:sp>
      <p:sp>
        <p:nvSpPr>
          <p:cNvPr id="1038" name="Rectangle 2"/>
          <p:cNvSpPr>
            <a:spLocks noGrp="1" noChangeArrowheads="1"/>
          </p:cNvSpPr>
          <p:nvPr>
            <p:ph type="title"/>
          </p:nvPr>
        </p:nvSpPr>
        <p:spPr>
          <a:xfrm>
            <a:off x="685800" y="304800"/>
            <a:ext cx="7696200" cy="990600"/>
          </a:xfrm>
        </p:spPr>
        <p:txBody>
          <a:bodyPr/>
          <a:lstStyle/>
          <a:p>
            <a:pPr fontAlgn="auto">
              <a:spcAft>
                <a:spcPts val="0"/>
              </a:spcAft>
              <a:defRPr/>
            </a:pPr>
            <a:r>
              <a:rPr lang="en-US" dirty="0" smtClean="0">
                <a:solidFill>
                  <a:schemeClr val="accent1">
                    <a:satMod val="150000"/>
                  </a:schemeClr>
                </a:solidFill>
              </a:rPr>
              <a:t>Existing Approaches</a:t>
            </a:r>
          </a:p>
        </p:txBody>
      </p:sp>
      <p:graphicFrame>
        <p:nvGraphicFramePr>
          <p:cNvPr id="6" name="Diagram 5"/>
          <p:cNvGraphicFramePr/>
          <p:nvPr/>
        </p:nvGraphicFramePr>
        <p:xfrm>
          <a:off x="228600" y="16002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9" name="Picture 5" descr="iit_logo"/>
          <p:cNvPicPr>
            <a:picLocks noChangeAspect="1" noChangeArrowheads="1"/>
          </p:cNvPicPr>
          <p:nvPr/>
        </p:nvPicPr>
        <p:blipFill>
          <a:blip r:embed="rId6" cstate="print"/>
          <a:srcRect/>
          <a:stretch>
            <a:fillRect/>
          </a:stretch>
        </p:blipFill>
        <p:spPr bwMode="auto">
          <a:xfrm>
            <a:off x="0" y="0"/>
            <a:ext cx="6667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8015288" cy="914400"/>
          </a:xfrm>
        </p:spPr>
        <p:txBody>
          <a:bodyPr/>
          <a:lstStyle/>
          <a:p>
            <a:pPr fontAlgn="auto">
              <a:spcAft>
                <a:spcPts val="0"/>
              </a:spcAft>
              <a:defRPr/>
            </a:pPr>
            <a:r>
              <a:rPr lang="en-US" dirty="0" smtClean="0">
                <a:solidFill>
                  <a:schemeClr val="accent1">
                    <a:satMod val="150000"/>
                  </a:schemeClr>
                </a:solidFill>
                <a:cs typeface="Arial" pitchFamily="34" charset="0"/>
              </a:rPr>
              <a:t>Gait Cycle and GEI</a:t>
            </a:r>
            <a:endParaRPr lang="en-IN" dirty="0">
              <a:solidFill>
                <a:schemeClr val="accent1">
                  <a:satMod val="150000"/>
                </a:schemeClr>
              </a:solidFill>
              <a:cs typeface="Arial" pitchFamily="34" charset="0"/>
            </a:endParaRPr>
          </a:p>
        </p:txBody>
      </p:sp>
      <p:pic>
        <p:nvPicPr>
          <p:cNvPr id="30724"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0CD0CA2-24AA-4607-9F34-EA3077AE315E}" type="slidenum">
              <a:rPr lang="en-US"/>
              <a:pPr>
                <a:defRPr/>
              </a:pPr>
              <a:t>12</a:t>
            </a:fld>
            <a:endParaRPr lang="en-US"/>
          </a:p>
        </p:txBody>
      </p:sp>
      <p:pic>
        <p:nvPicPr>
          <p:cNvPr id="129026" name="Picture 2"/>
          <p:cNvPicPr>
            <a:picLocks noChangeAspect="1" noChangeArrowheads="1"/>
          </p:cNvPicPr>
          <p:nvPr/>
        </p:nvPicPr>
        <p:blipFill>
          <a:blip r:embed="rId3" cstate="print"/>
          <a:srcRect/>
          <a:stretch>
            <a:fillRect/>
          </a:stretch>
        </p:blipFill>
        <p:spPr bwMode="auto">
          <a:xfrm>
            <a:off x="609600" y="1447800"/>
            <a:ext cx="8008333" cy="3363926"/>
          </a:xfrm>
          <a:prstGeom prst="rect">
            <a:avLst/>
          </a:prstGeom>
          <a:noFill/>
          <a:ln w="9525">
            <a:noFill/>
            <a:miter lim="800000"/>
            <a:headEnd/>
            <a:tailEnd/>
          </a:ln>
          <a:effectLst/>
        </p:spPr>
      </p:pic>
      <p:pic>
        <p:nvPicPr>
          <p:cNvPr id="129027" name="Picture 3"/>
          <p:cNvPicPr>
            <a:picLocks noChangeAspect="1" noChangeArrowheads="1"/>
          </p:cNvPicPr>
          <p:nvPr/>
        </p:nvPicPr>
        <p:blipFill>
          <a:blip r:embed="rId4" cstate="print"/>
          <a:srcRect/>
          <a:stretch>
            <a:fillRect/>
          </a:stretch>
        </p:blipFill>
        <p:spPr bwMode="auto">
          <a:xfrm>
            <a:off x="4038600" y="2362200"/>
            <a:ext cx="953384" cy="1390650"/>
          </a:xfrm>
          <a:prstGeom prst="rect">
            <a:avLst/>
          </a:prstGeom>
          <a:noFill/>
          <a:ln w="9525">
            <a:noFill/>
            <a:miter lim="800000"/>
            <a:headEnd/>
            <a:tailEnd/>
          </a:ln>
        </p:spPr>
      </p:pic>
      <p:sp>
        <p:nvSpPr>
          <p:cNvPr id="11" name="Rectangle 10"/>
          <p:cNvSpPr/>
          <p:nvPr/>
        </p:nvSpPr>
        <p:spPr>
          <a:xfrm>
            <a:off x="304800" y="4876800"/>
            <a:ext cx="8534400" cy="892552"/>
          </a:xfrm>
          <a:prstGeom prst="rect">
            <a:avLst/>
          </a:prstGeom>
        </p:spPr>
        <p:txBody>
          <a:bodyPr wrap="square">
            <a:spAutoFit/>
          </a:bodyPr>
          <a:lstStyle/>
          <a:p>
            <a:pPr>
              <a:buClr>
                <a:srgbClr val="EC623C"/>
              </a:buClr>
              <a:buFont typeface="Wingdings" pitchFamily="2" charset="2"/>
              <a:buChar char="Ø"/>
            </a:pPr>
            <a:r>
              <a:rPr lang="en-IN" dirty="0" smtClean="0">
                <a:cs typeface="Arial" charset="0"/>
              </a:rPr>
              <a:t>   </a:t>
            </a:r>
            <a:r>
              <a:rPr lang="en-IN" sz="1700" dirty="0" smtClean="0">
                <a:cs typeface="Arial" pitchFamily="34" charset="0"/>
              </a:rPr>
              <a:t>Temporal template based gait feature [</a:t>
            </a:r>
            <a:r>
              <a:rPr lang="en-US" sz="1400" dirty="0" smtClean="0">
                <a:latin typeface="Century" pitchFamily="18" charset="0"/>
                <a:ea typeface="Arial Unicode MS" pitchFamily="34" charset="-128"/>
                <a:cs typeface="Arial Unicode MS" pitchFamily="34" charset="-128"/>
              </a:rPr>
              <a:t>PAMI’06, SP’08, SP’10, TIP’12</a:t>
            </a:r>
            <a:r>
              <a:rPr lang="en-IN" sz="1700" dirty="0" smtClean="0">
                <a:cs typeface="Arial" pitchFamily="34" charset="0"/>
              </a:rPr>
              <a:t>]        simple, robust representation, good recognition accuracy</a:t>
            </a:r>
          </a:p>
          <a:p>
            <a:pPr>
              <a:buClr>
                <a:srgbClr val="EC623C"/>
              </a:buClr>
              <a:buFont typeface="Wingdings" pitchFamily="2" charset="2"/>
              <a:buChar char="Ø"/>
            </a:pPr>
            <a:r>
              <a:rPr lang="en-IN" sz="1700" dirty="0" smtClean="0">
                <a:cs typeface="Arial" pitchFamily="34" charset="0"/>
              </a:rPr>
              <a:t>    </a:t>
            </a:r>
            <a:r>
              <a:rPr lang="en-IN" sz="1700" dirty="0" smtClean="0">
                <a:cs typeface="Arial" charset="0"/>
              </a:rPr>
              <a:t>Intrinsic dynamic information is not preserved properly        less discriminative</a:t>
            </a:r>
          </a:p>
        </p:txBody>
      </p:sp>
      <p:sp>
        <p:nvSpPr>
          <p:cNvPr id="15" name="Right Arrow 14"/>
          <p:cNvSpPr/>
          <p:nvPr/>
        </p:nvSpPr>
        <p:spPr>
          <a:xfrm>
            <a:off x="5669280" y="5577840"/>
            <a:ext cx="22860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ight Arrow 15"/>
          <p:cNvSpPr/>
          <p:nvPr/>
        </p:nvSpPr>
        <p:spPr>
          <a:xfrm>
            <a:off x="6705600" y="5059681"/>
            <a:ext cx="22860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blinds(horizontal)">
                                      <p:cBhvr>
                                        <p:cTn id="7" dur="500"/>
                                        <p:tgtEl>
                                          <p:spTgt spid="129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13</a:t>
            </a:fld>
            <a:endParaRPr lang="en-US"/>
          </a:p>
        </p:txBody>
      </p:sp>
      <p:sp>
        <p:nvSpPr>
          <p:cNvPr id="5" name="Rectangle 4"/>
          <p:cNvSpPr/>
          <p:nvPr/>
        </p:nvSpPr>
        <p:spPr>
          <a:xfrm>
            <a:off x="1447800" y="1981200"/>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Key Pose Estimation</a:t>
            </a:r>
            <a:endParaRPr lang="en-US" sz="1400" b="1" dirty="0"/>
          </a:p>
        </p:txBody>
      </p:sp>
      <p:sp>
        <p:nvSpPr>
          <p:cNvPr id="6" name="Rectangle 5"/>
          <p:cNvSpPr/>
          <p:nvPr/>
        </p:nvSpPr>
        <p:spPr>
          <a:xfrm>
            <a:off x="3048000" y="1981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Silhouette Classification</a:t>
            </a:r>
            <a:endParaRPr lang="en-US" sz="1400" b="1" dirty="0"/>
          </a:p>
        </p:txBody>
      </p:sp>
      <p:sp>
        <p:nvSpPr>
          <p:cNvPr id="7" name="Rectangle 6"/>
          <p:cNvSpPr/>
          <p:nvPr/>
        </p:nvSpPr>
        <p:spPr>
          <a:xfrm>
            <a:off x="4953000" y="1981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Gait  Feature Computation</a:t>
            </a:r>
            <a:endParaRPr lang="en-US" sz="1400" b="1" dirty="0"/>
          </a:p>
        </p:txBody>
      </p:sp>
      <p:cxnSp>
        <p:nvCxnSpPr>
          <p:cNvPr id="9" name="Straight Arrow Connector 8"/>
          <p:cNvCxnSpPr>
            <a:stCxn id="5" idx="3"/>
            <a:endCxn id="6" idx="1"/>
          </p:cNvCxnSpPr>
          <p:nvPr/>
        </p:nvCxnSpPr>
        <p:spPr>
          <a:xfrm>
            <a:off x="2590800" y="2324100"/>
            <a:ext cx="457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a:off x="4343400" y="23241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81800" y="1905000"/>
            <a:ext cx="1143000" cy="838200"/>
          </a:xfrm>
          <a:prstGeom prst="rect">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Database</a:t>
            </a:r>
            <a:endParaRPr lang="en-US" sz="1400" b="1" dirty="0"/>
          </a:p>
        </p:txBody>
      </p:sp>
      <p:sp>
        <p:nvSpPr>
          <p:cNvPr id="13" name="Oval 12"/>
          <p:cNvSpPr/>
          <p:nvPr/>
        </p:nvSpPr>
        <p:spPr>
          <a:xfrm>
            <a:off x="6781800" y="1676400"/>
            <a:ext cx="1143000" cy="457200"/>
          </a:xfrm>
          <a:prstGeom prst="ellipse">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7" idx="3"/>
            <a:endCxn id="12" idx="1"/>
          </p:cNvCxnSpPr>
          <p:nvPr/>
        </p:nvCxnSpPr>
        <p:spPr>
          <a:xfrm>
            <a:off x="6248400" y="2324100"/>
            <a:ext cx="5334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3429000"/>
            <a:ext cx="12954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Silhouette Classification</a:t>
            </a:r>
            <a:endParaRPr lang="en-US" sz="1400" b="1" dirty="0"/>
          </a:p>
        </p:txBody>
      </p:sp>
      <p:sp>
        <p:nvSpPr>
          <p:cNvPr id="17" name="Rectangle 16"/>
          <p:cNvSpPr/>
          <p:nvPr/>
        </p:nvSpPr>
        <p:spPr>
          <a:xfrm>
            <a:off x="2895600" y="3429000"/>
            <a:ext cx="19050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Clean and Unclean Gait  Cycle Detection</a:t>
            </a:r>
            <a:endParaRPr lang="en-US" sz="1400" b="1" dirty="0"/>
          </a:p>
        </p:txBody>
      </p:sp>
      <p:sp>
        <p:nvSpPr>
          <p:cNvPr id="18" name="Flowchart: Decision 17"/>
          <p:cNvSpPr/>
          <p:nvPr/>
        </p:nvSpPr>
        <p:spPr>
          <a:xfrm>
            <a:off x="2743200" y="4343400"/>
            <a:ext cx="2209800" cy="990600"/>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t>Clean Gait Cycle Present?</a:t>
            </a:r>
            <a:endParaRPr lang="en-US" sz="1400" b="1" dirty="0"/>
          </a:p>
        </p:txBody>
      </p:sp>
      <p:sp>
        <p:nvSpPr>
          <p:cNvPr id="19" name="Flowchart: Process 18"/>
          <p:cNvSpPr/>
          <p:nvPr/>
        </p:nvSpPr>
        <p:spPr>
          <a:xfrm>
            <a:off x="2819400" y="5562600"/>
            <a:ext cx="2057400" cy="685800"/>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Reconstruction of  Occluded Silhouettes by GPDM</a:t>
            </a:r>
            <a:endParaRPr lang="en-US" sz="1400" b="1" dirty="0"/>
          </a:p>
        </p:txBody>
      </p:sp>
      <p:sp>
        <p:nvSpPr>
          <p:cNvPr id="21" name="Rectangle 7"/>
          <p:cNvSpPr>
            <a:spLocks noGrp="1" noChangeArrowheads="1"/>
          </p:cNvSpPr>
          <p:nvPr>
            <p:ph type="title"/>
          </p:nvPr>
        </p:nvSpPr>
        <p:spPr>
          <a:xfrm>
            <a:off x="747712" y="228600"/>
            <a:ext cx="8015288" cy="914400"/>
          </a:xfrm>
        </p:spPr>
        <p:txBody>
          <a:bodyPr>
            <a:noAutofit/>
          </a:bodyPr>
          <a:lstStyle/>
          <a:p>
            <a:r>
              <a:rPr lang="en-US" sz="4000" dirty="0" smtClean="0"/>
              <a:t>Gait Recognition in the Presence of Occlusion</a:t>
            </a:r>
            <a:endParaRPr lang="en-IN" sz="4000" dirty="0">
              <a:solidFill>
                <a:schemeClr val="accent1">
                  <a:satMod val="150000"/>
                </a:schemeClr>
              </a:solidFill>
              <a:cs typeface="Arial" pitchFamily="34" charset="0"/>
            </a:endParaRPr>
          </a:p>
        </p:txBody>
      </p:sp>
      <p:pic>
        <p:nvPicPr>
          <p:cNvPr id="22"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23" name="Rectangle 22"/>
          <p:cNvSpPr/>
          <p:nvPr/>
        </p:nvSpPr>
        <p:spPr>
          <a:xfrm>
            <a:off x="381000" y="6412468"/>
            <a:ext cx="8382000" cy="338554"/>
          </a:xfrm>
          <a:prstGeom prst="rect">
            <a:avLst/>
          </a:prstGeom>
        </p:spPr>
        <p:txBody>
          <a:bodyPr wrap="square">
            <a:spAutoFit/>
          </a:bodyPr>
          <a:lstStyle/>
          <a:p>
            <a:r>
              <a:rPr lang="en-US" sz="1600" b="1" dirty="0" smtClean="0"/>
              <a:t>Block diagram of the overall approach for gait recognition in the presence of occlusion</a:t>
            </a:r>
            <a:endParaRPr lang="en-US" sz="1600" b="1" dirty="0"/>
          </a:p>
        </p:txBody>
      </p:sp>
      <p:cxnSp>
        <p:nvCxnSpPr>
          <p:cNvPr id="25" name="Straight Arrow Connector 24"/>
          <p:cNvCxnSpPr>
            <a:stCxn id="16" idx="3"/>
            <a:endCxn id="17" idx="1"/>
          </p:cNvCxnSpPr>
          <p:nvPr/>
        </p:nvCxnSpPr>
        <p:spPr>
          <a:xfrm>
            <a:off x="2667000" y="3771900"/>
            <a:ext cx="228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a:endCxn id="18" idx="0"/>
          </p:cNvCxnSpPr>
          <p:nvPr/>
        </p:nvCxnSpPr>
        <p:spPr>
          <a:xfrm>
            <a:off x="3848100" y="4114800"/>
            <a:ext cx="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2"/>
            <a:endCxn id="19" idx="0"/>
          </p:cNvCxnSpPr>
          <p:nvPr/>
        </p:nvCxnSpPr>
        <p:spPr>
          <a:xfrm>
            <a:off x="3848100" y="5334000"/>
            <a:ext cx="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181600" y="4495800"/>
            <a:ext cx="12954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Gait  Feature Computation</a:t>
            </a:r>
            <a:endParaRPr lang="en-US" sz="1400" b="1" dirty="0"/>
          </a:p>
        </p:txBody>
      </p:sp>
      <p:cxnSp>
        <p:nvCxnSpPr>
          <p:cNvPr id="64" name="Straight Arrow Connector 63"/>
          <p:cNvCxnSpPr>
            <a:stCxn id="18" idx="3"/>
            <a:endCxn id="62" idx="1"/>
          </p:cNvCxnSpPr>
          <p:nvPr/>
        </p:nvCxnSpPr>
        <p:spPr>
          <a:xfrm>
            <a:off x="4953000" y="4838700"/>
            <a:ext cx="228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705600" y="4419600"/>
            <a:ext cx="1219200" cy="838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Nearest Neighbor Classification</a:t>
            </a:r>
            <a:endParaRPr lang="en-US" sz="1400" b="1" dirty="0"/>
          </a:p>
        </p:txBody>
      </p:sp>
      <p:cxnSp>
        <p:nvCxnSpPr>
          <p:cNvPr id="69" name="Straight Arrow Connector 68"/>
          <p:cNvCxnSpPr>
            <a:stCxn id="62" idx="3"/>
            <a:endCxn id="67" idx="1"/>
          </p:cNvCxnSpPr>
          <p:nvPr/>
        </p:nvCxnSpPr>
        <p:spPr>
          <a:xfrm>
            <a:off x="6477000" y="4838700"/>
            <a:ext cx="228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219200" y="1524000"/>
            <a:ext cx="5257800" cy="1295400"/>
          </a:xfrm>
          <a:prstGeom prst="rect">
            <a:avLst/>
          </a:prstGeom>
          <a:noFill/>
          <a:ln w="38100" cmpd="sng">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219200" y="3048000"/>
            <a:ext cx="6858000" cy="3352800"/>
          </a:xfrm>
          <a:prstGeom prst="rect">
            <a:avLst/>
          </a:prstGeom>
          <a:noFill/>
          <a:ln w="38100" cmpd="sng">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0" y="2020669"/>
            <a:ext cx="1143000" cy="646331"/>
          </a:xfrm>
          <a:prstGeom prst="rect">
            <a:avLst/>
          </a:prstGeom>
          <a:noFill/>
        </p:spPr>
        <p:txBody>
          <a:bodyPr wrap="square" lIns="0" tIns="0" rIns="0" bIns="0" rtlCol="0">
            <a:spAutoFit/>
          </a:bodyPr>
          <a:lstStyle/>
          <a:p>
            <a:pPr algn="ctr"/>
            <a:r>
              <a:rPr lang="en-US" sz="1400" b="1" dirty="0" smtClean="0"/>
              <a:t>Training Silhouette Sequence</a:t>
            </a:r>
            <a:endParaRPr lang="en-US" sz="1400" b="1" dirty="0"/>
          </a:p>
        </p:txBody>
      </p:sp>
      <p:cxnSp>
        <p:nvCxnSpPr>
          <p:cNvPr id="78" name="Straight Arrow Connector 77"/>
          <p:cNvCxnSpPr>
            <a:endCxn id="5" idx="1"/>
          </p:cNvCxnSpPr>
          <p:nvPr/>
        </p:nvCxnSpPr>
        <p:spPr>
          <a:xfrm flipV="1">
            <a:off x="1143000" y="2324100"/>
            <a:ext cx="304800" cy="16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6200" y="3145536"/>
            <a:ext cx="990600" cy="646331"/>
          </a:xfrm>
          <a:prstGeom prst="rect">
            <a:avLst/>
          </a:prstGeom>
          <a:noFill/>
        </p:spPr>
        <p:txBody>
          <a:bodyPr wrap="square" lIns="0" tIns="0" rIns="0" bIns="0" rtlCol="0">
            <a:spAutoFit/>
          </a:bodyPr>
          <a:lstStyle/>
          <a:p>
            <a:pPr algn="ctr"/>
            <a:r>
              <a:rPr lang="en-US" sz="1400" b="1" dirty="0" smtClean="0"/>
              <a:t>Test Silhouette Sequence</a:t>
            </a:r>
            <a:endParaRPr lang="en-US" sz="1400" b="1" dirty="0"/>
          </a:p>
        </p:txBody>
      </p:sp>
      <p:cxnSp>
        <p:nvCxnSpPr>
          <p:cNvPr id="81" name="Straight Arrow Connector 80"/>
          <p:cNvCxnSpPr>
            <a:endCxn id="16" idx="1"/>
          </p:cNvCxnSpPr>
          <p:nvPr/>
        </p:nvCxnSpPr>
        <p:spPr>
          <a:xfrm flipV="1">
            <a:off x="1066800" y="3771900"/>
            <a:ext cx="304800" cy="16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153400" y="4648200"/>
            <a:ext cx="914399" cy="430887"/>
          </a:xfrm>
          <a:prstGeom prst="rect">
            <a:avLst/>
          </a:prstGeom>
          <a:noFill/>
        </p:spPr>
        <p:txBody>
          <a:bodyPr wrap="square" lIns="0" tIns="0" rIns="0" bIns="0" rtlCol="0">
            <a:spAutoFit/>
          </a:bodyPr>
          <a:lstStyle/>
          <a:p>
            <a:pPr algn="ctr"/>
            <a:r>
              <a:rPr lang="en-US" sz="1400" b="1" dirty="0" smtClean="0"/>
              <a:t>Recognition Result</a:t>
            </a:r>
            <a:endParaRPr lang="en-US" sz="1400" b="1" dirty="0"/>
          </a:p>
        </p:txBody>
      </p:sp>
      <p:cxnSp>
        <p:nvCxnSpPr>
          <p:cNvPr id="85" name="Straight Arrow Connector 84"/>
          <p:cNvCxnSpPr>
            <a:stCxn id="67" idx="3"/>
            <a:endCxn id="83" idx="1"/>
          </p:cNvCxnSpPr>
          <p:nvPr/>
        </p:nvCxnSpPr>
        <p:spPr>
          <a:xfrm>
            <a:off x="7924800" y="4838700"/>
            <a:ext cx="228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9" idx="3"/>
          </p:cNvCxnSpPr>
          <p:nvPr/>
        </p:nvCxnSpPr>
        <p:spPr>
          <a:xfrm>
            <a:off x="4876800" y="59055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62" idx="2"/>
          </p:cNvCxnSpPr>
          <p:nvPr/>
        </p:nvCxnSpPr>
        <p:spPr>
          <a:xfrm flipV="1">
            <a:off x="5791200" y="5181600"/>
            <a:ext cx="0" cy="731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853522" y="4569023"/>
            <a:ext cx="404278" cy="307777"/>
          </a:xfrm>
          <a:prstGeom prst="rect">
            <a:avLst/>
          </a:prstGeom>
          <a:noFill/>
        </p:spPr>
        <p:txBody>
          <a:bodyPr wrap="none" rtlCol="0">
            <a:spAutoFit/>
          </a:bodyPr>
          <a:lstStyle/>
          <a:p>
            <a:r>
              <a:rPr lang="en-US" sz="1400" b="1" dirty="0" smtClean="0"/>
              <a:t>No</a:t>
            </a:r>
            <a:endParaRPr lang="en-US" sz="1400" b="1" dirty="0"/>
          </a:p>
        </p:txBody>
      </p:sp>
      <p:sp>
        <p:nvSpPr>
          <p:cNvPr id="101" name="TextBox 100"/>
          <p:cNvSpPr txBox="1"/>
          <p:nvPr/>
        </p:nvSpPr>
        <p:spPr>
          <a:xfrm>
            <a:off x="3821885" y="5331023"/>
            <a:ext cx="445315" cy="307777"/>
          </a:xfrm>
          <a:prstGeom prst="rect">
            <a:avLst/>
          </a:prstGeom>
          <a:noFill/>
        </p:spPr>
        <p:txBody>
          <a:bodyPr wrap="none" rtlCol="0">
            <a:spAutoFit/>
          </a:bodyPr>
          <a:lstStyle/>
          <a:p>
            <a:r>
              <a:rPr lang="en-US" sz="1400" b="1" dirty="0" smtClean="0"/>
              <a:t>Yes</a:t>
            </a:r>
            <a:endParaRPr lang="en-US" sz="1400" b="1" dirty="0"/>
          </a:p>
        </p:txBody>
      </p:sp>
      <p:sp>
        <p:nvSpPr>
          <p:cNvPr id="102" name="TextBox 101"/>
          <p:cNvSpPr txBox="1"/>
          <p:nvPr/>
        </p:nvSpPr>
        <p:spPr>
          <a:xfrm>
            <a:off x="3581400" y="1535668"/>
            <a:ext cx="1095172" cy="369332"/>
          </a:xfrm>
          <a:prstGeom prst="rect">
            <a:avLst/>
          </a:prstGeom>
          <a:noFill/>
        </p:spPr>
        <p:txBody>
          <a:bodyPr wrap="none" rtlCol="0">
            <a:spAutoFit/>
          </a:bodyPr>
          <a:lstStyle/>
          <a:p>
            <a:r>
              <a:rPr lang="en-US" b="1" i="1" dirty="0" smtClean="0">
                <a:solidFill>
                  <a:srgbClr val="FF0000"/>
                </a:solidFill>
              </a:rPr>
              <a:t>Learning</a:t>
            </a:r>
            <a:endParaRPr lang="en-US" b="1" i="1" dirty="0">
              <a:solidFill>
                <a:srgbClr val="FF0000"/>
              </a:solidFill>
            </a:endParaRPr>
          </a:p>
        </p:txBody>
      </p:sp>
      <p:sp>
        <p:nvSpPr>
          <p:cNvPr id="103" name="TextBox 102"/>
          <p:cNvSpPr txBox="1"/>
          <p:nvPr/>
        </p:nvSpPr>
        <p:spPr>
          <a:xfrm>
            <a:off x="3505200" y="3048000"/>
            <a:ext cx="1364476" cy="369332"/>
          </a:xfrm>
          <a:prstGeom prst="rect">
            <a:avLst/>
          </a:prstGeom>
          <a:noFill/>
        </p:spPr>
        <p:txBody>
          <a:bodyPr wrap="none" rtlCol="0">
            <a:spAutoFit/>
          </a:bodyPr>
          <a:lstStyle/>
          <a:p>
            <a:r>
              <a:rPr lang="en-US" b="1" i="1" dirty="0" smtClean="0">
                <a:solidFill>
                  <a:srgbClr val="FF0000"/>
                </a:solidFill>
              </a:rPr>
              <a:t>Recognition</a:t>
            </a:r>
            <a:endParaRPr lang="en-US" b="1" i="1" dirty="0">
              <a:solidFill>
                <a:srgbClr val="FF0000"/>
              </a:solidFill>
            </a:endParaRPr>
          </a:p>
        </p:txBody>
      </p:sp>
      <p:cxnSp>
        <p:nvCxnSpPr>
          <p:cNvPr id="106" name="Straight Arrow Connector 105"/>
          <p:cNvCxnSpPr>
            <a:stCxn id="12" idx="2"/>
            <a:endCxn id="67" idx="0"/>
          </p:cNvCxnSpPr>
          <p:nvPr/>
        </p:nvCxnSpPr>
        <p:spPr>
          <a:xfrm flipH="1">
            <a:off x="7315200" y="27432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 idx="2"/>
            <a:endCxn id="16" idx="0"/>
          </p:cNvCxnSpPr>
          <p:nvPr/>
        </p:nvCxnSpPr>
        <p:spPr>
          <a:xfrm>
            <a:off x="2019300" y="26670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linds(horizontal)">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blinds(horizontal)">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blinds(horizontal)">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ox(in)">
                                      <p:cBhvr>
                                        <p:cTn id="50" dur="500"/>
                                        <p:tgtEl>
                                          <p:spTgt spid="1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par>
                                <p:cTn id="54" presetID="4"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ox(in)">
                                      <p:cBhvr>
                                        <p:cTn id="56" dur="500"/>
                                        <p:tgtEl>
                                          <p:spTgt spid="25"/>
                                        </p:tgtEl>
                                      </p:cBhvr>
                                    </p:animEffect>
                                  </p:childTnLst>
                                </p:cTn>
                              </p:par>
                              <p:par>
                                <p:cTn id="57" presetID="4" presetClass="entr" presetSubtype="16"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500"/>
                                        <p:tgtEl>
                                          <p:spTgt spid="27"/>
                                        </p:tgtEl>
                                      </p:cBhvr>
                                    </p:animEffect>
                                  </p:childTnLst>
                                </p:cTn>
                              </p:par>
                              <p:par>
                                <p:cTn id="60" presetID="4"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ox(in)">
                                      <p:cBhvr>
                                        <p:cTn id="62" dur="500"/>
                                        <p:tgtEl>
                                          <p:spTgt spid="29"/>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box(in)">
                                      <p:cBhvr>
                                        <p:cTn id="65" dur="500"/>
                                        <p:tgtEl>
                                          <p:spTgt spid="62"/>
                                        </p:tgtEl>
                                      </p:cBhvr>
                                    </p:animEffect>
                                  </p:childTnLst>
                                </p:cTn>
                              </p:par>
                              <p:par>
                                <p:cTn id="66" presetID="4" presetClass="entr" presetSubtype="16" fill="hold"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box(in)">
                                      <p:cBhvr>
                                        <p:cTn id="68" dur="500"/>
                                        <p:tgtEl>
                                          <p:spTgt spid="64"/>
                                        </p:tgtEl>
                                      </p:cBhvr>
                                    </p:animEffect>
                                  </p:childTnLst>
                                </p:cTn>
                              </p:par>
                              <p:par>
                                <p:cTn id="69" presetID="4" presetClass="entr" presetSubtype="16" fill="hold"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box(in)">
                                      <p:cBhvr>
                                        <p:cTn id="71" dur="500"/>
                                        <p:tgtEl>
                                          <p:spTgt spid="95"/>
                                        </p:tgtEl>
                                      </p:cBhvr>
                                    </p:animEffect>
                                  </p:childTnLst>
                                </p:cTn>
                              </p:par>
                              <p:par>
                                <p:cTn id="72" presetID="4" presetClass="entr" presetSubtype="16"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box(in)">
                                      <p:cBhvr>
                                        <p:cTn id="74" dur="500"/>
                                        <p:tgtEl>
                                          <p:spTgt spid="97"/>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box(in)">
                                      <p:cBhvr>
                                        <p:cTn id="77" dur="500"/>
                                        <p:tgtEl>
                                          <p:spTgt spid="10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box(in)">
                                      <p:cBhvr>
                                        <p:cTn id="80" dur="500"/>
                                        <p:tgtEl>
                                          <p:spTgt spid="10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blinds(horizontal)">
                                      <p:cBhvr>
                                        <p:cTn id="85" dur="500"/>
                                        <p:tgtEl>
                                          <p:spTgt spid="67"/>
                                        </p:tgtEl>
                                      </p:cBhvr>
                                    </p:animEffect>
                                  </p:childTnLst>
                                </p:cTn>
                              </p:par>
                              <p:par>
                                <p:cTn id="86" presetID="3" presetClass="entr" presetSubtype="10" fill="hold"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linds(horizontal)">
                                      <p:cBhvr>
                                        <p:cTn id="88" dur="500"/>
                                        <p:tgtEl>
                                          <p:spTgt spid="6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blinds(horizontal)">
                                      <p:cBhvr>
                                        <p:cTn id="91" dur="500"/>
                                        <p:tgtEl>
                                          <p:spTgt spid="83"/>
                                        </p:tgtEl>
                                      </p:cBhvr>
                                    </p:animEffect>
                                  </p:childTnLst>
                                </p:cTn>
                              </p:par>
                              <p:par>
                                <p:cTn id="92" presetID="3" presetClass="entr" presetSubtype="10"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blinds(horizontal)">
                                      <p:cBhvr>
                                        <p:cTn id="94" dur="500"/>
                                        <p:tgtEl>
                                          <p:spTgt spid="85"/>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blinds(horizontal)">
                                      <p:cBhvr>
                                        <p:cTn id="9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P spid="19" grpId="0" animBg="1"/>
      <p:bldP spid="62" grpId="0" animBg="1"/>
      <p:bldP spid="67" grpId="0" animBg="1"/>
      <p:bldP spid="83"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fontAlgn="auto">
              <a:spcAft>
                <a:spcPts val="0"/>
              </a:spcAft>
              <a:defRPr/>
            </a:pPr>
            <a:r>
              <a:rPr lang="en-US" dirty="0" smtClean="0">
                <a:solidFill>
                  <a:schemeClr val="accent1">
                    <a:satMod val="150000"/>
                  </a:schemeClr>
                </a:solidFill>
              </a:rPr>
              <a:t>Key poses</a:t>
            </a:r>
            <a:endParaRPr lang="en-US" dirty="0">
              <a:solidFill>
                <a:schemeClr val="accent1">
                  <a:satMod val="150000"/>
                </a:schemeClr>
              </a:solidFill>
            </a:endParaRPr>
          </a:p>
        </p:txBody>
      </p:sp>
      <p:sp>
        <p:nvSpPr>
          <p:cNvPr id="46084" name="TextBox 4"/>
          <p:cNvSpPr txBox="1">
            <a:spLocks noChangeArrowheads="1"/>
          </p:cNvSpPr>
          <p:nvPr/>
        </p:nvSpPr>
        <p:spPr bwMode="auto">
          <a:xfrm>
            <a:off x="152400" y="5410200"/>
            <a:ext cx="8839200" cy="584775"/>
          </a:xfrm>
          <a:prstGeom prst="rect">
            <a:avLst/>
          </a:prstGeom>
          <a:noFill/>
          <a:ln w="9525">
            <a:noFill/>
            <a:miter lim="800000"/>
            <a:headEnd/>
            <a:tailEnd/>
          </a:ln>
        </p:spPr>
        <p:txBody>
          <a:bodyPr wrap="square">
            <a:spAutoFit/>
          </a:bodyPr>
          <a:lstStyle/>
          <a:p>
            <a:pPr algn="ctr"/>
            <a:r>
              <a:rPr lang="en-US" sz="1600" b="1" dirty="0" smtClean="0">
                <a:latin typeface="Times New Roman" pitchFamily="18" charset="0"/>
              </a:rPr>
              <a:t>Silhouette </a:t>
            </a:r>
            <a:r>
              <a:rPr lang="en-US" sz="1600" b="1" dirty="0">
                <a:latin typeface="Times New Roman" pitchFamily="18" charset="0"/>
              </a:rPr>
              <a:t>count for key pose classes 1-16 is </a:t>
            </a:r>
            <a:endParaRPr lang="en-US" sz="1600" b="1" dirty="0" smtClean="0">
              <a:latin typeface="Times New Roman" pitchFamily="18" charset="0"/>
            </a:endParaRPr>
          </a:p>
          <a:p>
            <a:pPr algn="ctr"/>
            <a:r>
              <a:rPr lang="en-US" sz="1600" b="1" dirty="0" smtClean="0">
                <a:latin typeface="Times New Roman" pitchFamily="18" charset="0"/>
              </a:rPr>
              <a:t>[</a:t>
            </a:r>
            <a:r>
              <a:rPr lang="en-US" sz="1600" b="1" dirty="0">
                <a:latin typeface="Times New Roman" pitchFamily="18" charset="0"/>
              </a:rPr>
              <a:t>3 1 1 1 6 1 3 3 1 1 1 3 5 1 2 3].</a:t>
            </a:r>
          </a:p>
        </p:txBody>
      </p:sp>
      <p:sp>
        <p:nvSpPr>
          <p:cNvPr id="6" name="Slide Number Placeholder 5"/>
          <p:cNvSpPr>
            <a:spLocks noGrp="1"/>
          </p:cNvSpPr>
          <p:nvPr>
            <p:ph type="sldNum" sz="quarter" idx="12"/>
          </p:nvPr>
        </p:nvSpPr>
        <p:spPr/>
        <p:txBody>
          <a:bodyPr/>
          <a:lstStyle/>
          <a:p>
            <a:fld id="{9B7A5F41-D9DB-493F-AD9F-ACCAFCAA1D30}" type="slidenum">
              <a:rPr lang="en-US" smtClean="0"/>
              <a:pPr/>
              <a:t>14</a:t>
            </a:fld>
            <a:endParaRPr lang="en-US"/>
          </a:p>
        </p:txBody>
      </p:sp>
      <p:pic>
        <p:nvPicPr>
          <p:cNvPr id="136193" name="Picture 1"/>
          <p:cNvPicPr>
            <a:picLocks noChangeAspect="1" noChangeArrowheads="1"/>
          </p:cNvPicPr>
          <p:nvPr/>
        </p:nvPicPr>
        <p:blipFill>
          <a:blip r:embed="rId2" cstate="print"/>
          <a:srcRect/>
          <a:stretch>
            <a:fillRect/>
          </a:stretch>
        </p:blipFill>
        <p:spPr bwMode="auto">
          <a:xfrm>
            <a:off x="533400" y="1447800"/>
            <a:ext cx="7924800" cy="3980672"/>
          </a:xfrm>
          <a:prstGeom prst="rect">
            <a:avLst/>
          </a:prstGeom>
          <a:noFill/>
          <a:ln w="9525">
            <a:noFill/>
            <a:miter lim="800000"/>
            <a:headEnd/>
            <a:tailEnd/>
          </a:ln>
          <a:effectLst/>
        </p:spPr>
      </p:pic>
      <p:sp>
        <p:nvSpPr>
          <p:cNvPr id="7" name="Rectangle 6"/>
          <p:cNvSpPr/>
          <p:nvPr/>
        </p:nvSpPr>
        <p:spPr>
          <a:xfrm>
            <a:off x="1752600" y="2819400"/>
            <a:ext cx="5105400" cy="1231106"/>
          </a:xfrm>
          <a:prstGeom prst="rect">
            <a:avLst/>
          </a:prstGeom>
        </p:spPr>
        <p:txBody>
          <a:bodyPr wrap="square">
            <a:spAutoFit/>
          </a:bodyPr>
          <a:lstStyle/>
          <a:p>
            <a:pPr lvl="2" algn="just"/>
            <a:r>
              <a:rPr lang="en-US" dirty="0" smtClean="0">
                <a:solidFill>
                  <a:srgbClr val="FF0000"/>
                </a:solidFill>
                <a:cs typeface="Arial" charset="0"/>
              </a:rPr>
              <a:t>Pose Kinematics  </a:t>
            </a:r>
            <a:r>
              <a:rPr lang="en-US" dirty="0" smtClean="0">
                <a:solidFill>
                  <a:srgbClr val="0000FF"/>
                </a:solidFill>
                <a:cs typeface="Arial" charset="0"/>
              </a:rPr>
              <a:t>captures pure dynamics</a:t>
            </a:r>
          </a:p>
          <a:p>
            <a:pPr lvl="2" algn="just"/>
            <a:r>
              <a:rPr lang="en-US" dirty="0" smtClean="0">
                <a:solidFill>
                  <a:srgbClr val="FF0000"/>
                </a:solidFill>
                <a:cs typeface="Arial" charset="0"/>
              </a:rPr>
              <a:t>Pose Energy Image (PEI) </a:t>
            </a:r>
            <a:r>
              <a:rPr lang="en-US" dirty="0" smtClean="0">
                <a:solidFill>
                  <a:srgbClr val="0000FF"/>
                </a:solidFill>
                <a:cs typeface="Arial" charset="0"/>
              </a:rPr>
              <a:t>captures change of shape in different key poses </a:t>
            </a:r>
          </a:p>
          <a:p>
            <a:pPr>
              <a:buFont typeface="Wingdings" pitchFamily="2" charset="2"/>
              <a:buNone/>
            </a:pPr>
            <a:r>
              <a:rPr lang="en-US" sz="2000" dirty="0" smtClean="0"/>
              <a:t> </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smtClean="0">
                <a:cs typeface="Arial" pitchFamily="34" charset="0"/>
              </a:rPr>
              <a:t>Pose Kinematics (PK)</a:t>
            </a:r>
            <a:endParaRPr lang="en-IN" dirty="0">
              <a:solidFill>
                <a:schemeClr val="accent1">
                  <a:satMod val="150000"/>
                </a:schemeClr>
              </a:solidFill>
              <a:cs typeface="Arial" pitchFamily="34" charset="0"/>
            </a:endParaRPr>
          </a:p>
        </p:txBody>
      </p:sp>
      <p:sp>
        <p:nvSpPr>
          <p:cNvPr id="49156" name="Rectangle 7"/>
          <p:cNvSpPr>
            <a:spLocks noGrp="1" noChangeArrowheads="1"/>
          </p:cNvSpPr>
          <p:nvPr>
            <p:ph idx="1"/>
          </p:nvPr>
        </p:nvSpPr>
        <p:spPr>
          <a:xfrm>
            <a:off x="457200" y="1600200"/>
            <a:ext cx="7923213" cy="2908300"/>
          </a:xfrm>
        </p:spPr>
        <p:txBody>
          <a:bodyPr/>
          <a:lstStyle/>
          <a:p>
            <a:pPr algn="ctr">
              <a:lnSpc>
                <a:spcPct val="80000"/>
              </a:lnSpc>
              <a:buFont typeface="Wingdings" pitchFamily="2" charset="2"/>
              <a:buNone/>
            </a:pPr>
            <a:endParaRPr lang="en-US" sz="2800" dirty="0" smtClean="0">
              <a:cs typeface="Arial" pitchFamily="34" charset="0"/>
            </a:endParaRPr>
          </a:p>
          <a:p>
            <a:pPr algn="just">
              <a:spcBef>
                <a:spcPts val="1200"/>
              </a:spcBef>
            </a:pPr>
            <a:r>
              <a:rPr lang="en-US" sz="2400" dirty="0" smtClean="0">
                <a:cs typeface="Arial" pitchFamily="34" charset="0"/>
              </a:rPr>
              <a:t>Percentage of time (Gait Cycle Period) spent in different key pose states.</a:t>
            </a:r>
          </a:p>
          <a:p>
            <a:pPr algn="just">
              <a:spcBef>
                <a:spcPts val="1200"/>
              </a:spcBef>
            </a:pPr>
            <a:r>
              <a:rPr lang="en-IN" sz="2400" dirty="0" smtClean="0">
                <a:cs typeface="Arial" pitchFamily="34" charset="0"/>
              </a:rPr>
              <a:t>The </a:t>
            </a:r>
            <a:r>
              <a:rPr lang="en-IN" sz="2400" i="1" dirty="0" err="1" smtClean="0">
                <a:cs typeface="Arial" pitchFamily="34" charset="0"/>
              </a:rPr>
              <a:t>i</a:t>
            </a:r>
            <a:r>
              <a:rPr lang="en-IN" sz="2400" i="1" baseline="30000" dirty="0" err="1" smtClean="0">
                <a:cs typeface="Arial" pitchFamily="34" charset="0"/>
              </a:rPr>
              <a:t>th</a:t>
            </a:r>
            <a:r>
              <a:rPr lang="en-IN" sz="2400" i="1" dirty="0" smtClean="0">
                <a:cs typeface="Arial" pitchFamily="34" charset="0"/>
              </a:rPr>
              <a:t> </a:t>
            </a:r>
            <a:r>
              <a:rPr lang="en-IN" sz="2400" dirty="0" smtClean="0">
                <a:cs typeface="Arial" pitchFamily="34" charset="0"/>
              </a:rPr>
              <a:t>element (</a:t>
            </a:r>
            <a:r>
              <a:rPr lang="en-IN" sz="2400" i="1" dirty="0" err="1" smtClean="0">
                <a:cs typeface="Arial" pitchFamily="34" charset="0"/>
              </a:rPr>
              <a:t>PK</a:t>
            </a:r>
            <a:r>
              <a:rPr lang="en-IN" sz="2400" i="1" baseline="-25000" dirty="0" err="1" smtClean="0">
                <a:cs typeface="Arial" pitchFamily="34" charset="0"/>
              </a:rPr>
              <a:t>i</a:t>
            </a:r>
            <a:r>
              <a:rPr lang="en-IN" sz="2400" dirty="0" smtClean="0">
                <a:cs typeface="Arial" pitchFamily="34" charset="0"/>
              </a:rPr>
              <a:t>) of the vector represents the fraction of time </a:t>
            </a:r>
            <a:r>
              <a:rPr lang="en-IN" sz="2400" i="1" dirty="0" err="1" smtClean="0">
                <a:cs typeface="Arial" pitchFamily="34" charset="0"/>
              </a:rPr>
              <a:t>i</a:t>
            </a:r>
            <a:r>
              <a:rPr lang="en-IN" sz="2400" i="1" baseline="30000" dirty="0" err="1" smtClean="0">
                <a:cs typeface="Arial" pitchFamily="34" charset="0"/>
              </a:rPr>
              <a:t>th</a:t>
            </a:r>
            <a:r>
              <a:rPr lang="en-IN" sz="2400" i="1" dirty="0" smtClean="0">
                <a:cs typeface="Arial" pitchFamily="34" charset="0"/>
              </a:rPr>
              <a:t> </a:t>
            </a:r>
            <a:r>
              <a:rPr lang="en-IN" sz="2400" dirty="0" smtClean="0">
                <a:cs typeface="Arial" pitchFamily="34" charset="0"/>
              </a:rPr>
              <a:t>pose (</a:t>
            </a:r>
            <a:r>
              <a:rPr lang="en-IN" sz="2400" i="1" dirty="0" smtClean="0">
                <a:cs typeface="Arial" pitchFamily="34" charset="0"/>
              </a:rPr>
              <a:t>P</a:t>
            </a:r>
            <a:r>
              <a:rPr lang="en-IN" sz="2400" i="1" baseline="-25000" dirty="0" smtClean="0">
                <a:cs typeface="Arial" pitchFamily="34" charset="0"/>
              </a:rPr>
              <a:t>i</a:t>
            </a:r>
            <a:r>
              <a:rPr lang="en-IN" sz="2400" dirty="0" smtClean="0">
                <a:cs typeface="Arial" pitchFamily="34" charset="0"/>
              </a:rPr>
              <a:t>) occurred in a complete gait cycle</a:t>
            </a:r>
          </a:p>
          <a:p>
            <a:pPr algn="just">
              <a:lnSpc>
                <a:spcPct val="80000"/>
              </a:lnSpc>
            </a:pPr>
            <a:endParaRPr lang="en-IN" sz="2800" dirty="0" smtClean="0"/>
          </a:p>
        </p:txBody>
      </p:sp>
      <p:sp>
        <p:nvSpPr>
          <p:cNvPr id="49157" name="Rectangle 8"/>
          <p:cNvSpPr>
            <a:spLocks noChangeArrowheads="1"/>
          </p:cNvSpPr>
          <p:nvPr/>
        </p:nvSpPr>
        <p:spPr bwMode="auto">
          <a:xfrm>
            <a:off x="838200" y="5048250"/>
            <a:ext cx="7632700" cy="1200150"/>
          </a:xfrm>
          <a:prstGeom prst="rect">
            <a:avLst/>
          </a:prstGeom>
          <a:noFill/>
          <a:ln w="9525">
            <a:noFill/>
            <a:miter lim="800000"/>
            <a:headEnd/>
            <a:tailEnd/>
          </a:ln>
        </p:spPr>
        <p:txBody>
          <a:bodyPr>
            <a:spAutoFit/>
          </a:bodyPr>
          <a:lstStyle/>
          <a:p>
            <a:pPr algn="just"/>
            <a:r>
              <a:rPr lang="en-IN" sz="2400" dirty="0">
                <a:latin typeface="Times New Roman" pitchFamily="18" charset="0"/>
              </a:rPr>
              <a:t>where GC is the number of frames in the complete gait cycle, </a:t>
            </a:r>
            <a:r>
              <a:rPr lang="en-IN" sz="2400" i="1" dirty="0">
                <a:latin typeface="Times New Roman" pitchFamily="18" charset="0"/>
              </a:rPr>
              <a:t>F</a:t>
            </a:r>
            <a:r>
              <a:rPr lang="en-IN" sz="2400" i="1" baseline="-25000" dirty="0">
                <a:latin typeface="Times New Roman" pitchFamily="18" charset="0"/>
              </a:rPr>
              <a:t>t </a:t>
            </a:r>
            <a:r>
              <a:rPr lang="en-IN" sz="2400" dirty="0">
                <a:latin typeface="Times New Roman" pitchFamily="18" charset="0"/>
              </a:rPr>
              <a:t>is the </a:t>
            </a:r>
            <a:r>
              <a:rPr lang="en-IN" sz="2400" i="1" dirty="0" err="1">
                <a:latin typeface="Times New Roman" pitchFamily="18" charset="0"/>
              </a:rPr>
              <a:t>t</a:t>
            </a:r>
            <a:r>
              <a:rPr lang="en-IN" sz="2400" i="1" baseline="30000" dirty="0" err="1">
                <a:latin typeface="Times New Roman" pitchFamily="18" charset="0"/>
              </a:rPr>
              <a:t>th</a:t>
            </a:r>
            <a:r>
              <a:rPr lang="en-IN" sz="2400" i="1" baseline="30000" dirty="0">
                <a:latin typeface="Times New Roman" pitchFamily="18" charset="0"/>
              </a:rPr>
              <a:t> </a:t>
            </a:r>
            <a:r>
              <a:rPr lang="en-IN" sz="2400" dirty="0">
                <a:latin typeface="Times New Roman" pitchFamily="18" charset="0"/>
              </a:rPr>
              <a:t>frame in the sequence and </a:t>
            </a:r>
            <a:r>
              <a:rPr lang="en-IN" sz="2400" i="1" dirty="0">
                <a:latin typeface="Times New Roman" pitchFamily="18" charset="0"/>
              </a:rPr>
              <a:t>P</a:t>
            </a:r>
            <a:r>
              <a:rPr lang="en-IN" sz="2400" i="1" baseline="-25000" dirty="0">
                <a:latin typeface="Times New Roman" pitchFamily="18" charset="0"/>
              </a:rPr>
              <a:t>i</a:t>
            </a:r>
            <a:r>
              <a:rPr lang="en-IN" sz="2400" i="1" dirty="0">
                <a:latin typeface="Times New Roman" pitchFamily="18" charset="0"/>
              </a:rPr>
              <a:t> </a:t>
            </a:r>
            <a:r>
              <a:rPr lang="en-IN" sz="2400" dirty="0">
                <a:latin typeface="Times New Roman" pitchFamily="18" charset="0"/>
              </a:rPr>
              <a:t>is the </a:t>
            </a:r>
            <a:r>
              <a:rPr lang="en-IN" sz="2400" i="1" dirty="0" err="1">
                <a:latin typeface="Times New Roman" pitchFamily="18" charset="0"/>
              </a:rPr>
              <a:t>i</a:t>
            </a:r>
            <a:r>
              <a:rPr lang="en-IN" sz="2400" i="1" baseline="30000" dirty="0" err="1">
                <a:latin typeface="Times New Roman" pitchFamily="18" charset="0"/>
              </a:rPr>
              <a:t>th</a:t>
            </a:r>
            <a:r>
              <a:rPr lang="en-IN" sz="2400" i="1" dirty="0">
                <a:latin typeface="Times New Roman" pitchFamily="18" charset="0"/>
              </a:rPr>
              <a:t> </a:t>
            </a:r>
            <a:r>
              <a:rPr lang="en-IN" sz="2400" dirty="0">
                <a:latin typeface="Times New Roman" pitchFamily="18" charset="0"/>
              </a:rPr>
              <a:t>key pose</a:t>
            </a:r>
          </a:p>
        </p:txBody>
      </p:sp>
      <p:pic>
        <p:nvPicPr>
          <p:cNvPr id="49158" name="Picture 9"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B7A5F41-D9DB-493F-AD9F-ACCAFCAA1D30}" type="slidenum">
              <a:rPr lang="en-US" smtClean="0"/>
              <a:pPr/>
              <a:t>15</a:t>
            </a:fld>
            <a:endParaRPr lang="en-US"/>
          </a:p>
        </p:txBody>
      </p:sp>
      <p:pic>
        <p:nvPicPr>
          <p:cNvPr id="99329" name="Picture 1"/>
          <p:cNvPicPr>
            <a:picLocks noChangeAspect="1" noChangeArrowheads="1"/>
          </p:cNvPicPr>
          <p:nvPr/>
        </p:nvPicPr>
        <p:blipFill>
          <a:blip r:embed="rId3" cstate="print"/>
          <a:srcRect/>
          <a:stretch>
            <a:fillRect/>
          </a:stretch>
        </p:blipFill>
        <p:spPr bwMode="auto">
          <a:xfrm>
            <a:off x="2971800" y="3886200"/>
            <a:ext cx="3028950" cy="76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733425" y="228600"/>
            <a:ext cx="8015288" cy="914400"/>
          </a:xfrm>
        </p:spPr>
        <p:txBody>
          <a:bodyPr/>
          <a:lstStyle/>
          <a:p>
            <a:pPr fontAlgn="auto">
              <a:spcAft>
                <a:spcPts val="0"/>
              </a:spcAft>
              <a:defRPr/>
            </a:pPr>
            <a:r>
              <a:rPr lang="en-US" sz="4800" dirty="0" smtClean="0">
                <a:cs typeface="Arial" pitchFamily="34" charset="0"/>
              </a:rPr>
              <a:t>Pose Energy Image (PEI)</a:t>
            </a:r>
            <a:endParaRPr lang="en-IN" dirty="0">
              <a:solidFill>
                <a:schemeClr val="accent1">
                  <a:satMod val="150000"/>
                </a:schemeClr>
              </a:solidFill>
              <a:cs typeface="Arial" pitchFamily="34" charset="0"/>
            </a:endParaRPr>
          </a:p>
        </p:txBody>
      </p:sp>
      <p:sp>
        <p:nvSpPr>
          <p:cNvPr id="23555" name="Rectangle 3"/>
          <p:cNvSpPr>
            <a:spLocks noGrp="1" noChangeArrowheads="1"/>
          </p:cNvSpPr>
          <p:nvPr>
            <p:ph idx="1"/>
          </p:nvPr>
        </p:nvSpPr>
        <p:spPr>
          <a:xfrm>
            <a:off x="304800" y="1484313"/>
            <a:ext cx="8280400" cy="4230687"/>
          </a:xfrm>
        </p:spPr>
        <p:txBody>
          <a:bodyPr rtlCol="0">
            <a:normAutofit/>
          </a:bodyPr>
          <a:lstStyle/>
          <a:p>
            <a:pPr marL="438912" indent="-438912" algn="ctr" fontAlgn="auto">
              <a:spcBef>
                <a:spcPts val="48"/>
              </a:spcBef>
              <a:spcAft>
                <a:spcPts val="0"/>
              </a:spcAft>
              <a:buFont typeface="Wingdings" pitchFamily="2" charset="2"/>
              <a:buNone/>
              <a:defRPr/>
            </a:pPr>
            <a:endParaRPr lang="en-US" sz="2400" dirty="0">
              <a:cs typeface="Arial" pitchFamily="34" charset="0"/>
            </a:endParaRPr>
          </a:p>
          <a:p>
            <a:pPr marL="438912" indent="-438912" algn="just" fontAlgn="auto">
              <a:spcBef>
                <a:spcPts val="600"/>
              </a:spcBef>
              <a:spcAft>
                <a:spcPts val="0"/>
              </a:spcAft>
              <a:buFont typeface="Wingdings 2"/>
              <a:buChar char=""/>
              <a:defRPr/>
            </a:pPr>
            <a:r>
              <a:rPr lang="en-US" sz="2400" dirty="0">
                <a:cs typeface="Arial" pitchFamily="34" charset="0"/>
              </a:rPr>
              <a:t>A Pose Energy Image (PEI) is the average image of all the silhouettes in a gait cycle which belong to a particular pose state</a:t>
            </a:r>
          </a:p>
          <a:p>
            <a:pPr marL="438912" indent="-438912" algn="just" fontAlgn="auto">
              <a:spcBef>
                <a:spcPts val="600"/>
              </a:spcBef>
              <a:spcAft>
                <a:spcPts val="0"/>
              </a:spcAft>
              <a:buFont typeface="Wingdings 2"/>
              <a:buChar char=""/>
              <a:defRPr/>
            </a:pPr>
            <a:r>
              <a:rPr lang="en-US" sz="2400" dirty="0" smtClean="0">
                <a:cs typeface="Arial" pitchFamily="34" charset="0"/>
              </a:rPr>
              <a:t>Given </a:t>
            </a:r>
            <a:r>
              <a:rPr lang="en-US" sz="2400" dirty="0">
                <a:cs typeface="Arial" pitchFamily="34" charset="0"/>
              </a:rPr>
              <a:t>the silhouette image </a:t>
            </a:r>
            <a:r>
              <a:rPr lang="en-US" sz="2400" i="1" dirty="0">
                <a:cs typeface="Arial" pitchFamily="34" charset="0"/>
              </a:rPr>
              <a:t>I</a:t>
            </a:r>
            <a:r>
              <a:rPr lang="en-US" sz="2400" i="1" baseline="-25000" dirty="0">
                <a:cs typeface="Arial" pitchFamily="34" charset="0"/>
              </a:rPr>
              <a:t>t</a:t>
            </a:r>
            <a:r>
              <a:rPr lang="en-US" sz="2400" dirty="0">
                <a:cs typeface="Arial" pitchFamily="34" charset="0"/>
              </a:rPr>
              <a:t>(</a:t>
            </a:r>
            <a:r>
              <a:rPr lang="en-US" sz="2400" i="1" dirty="0">
                <a:cs typeface="Arial" pitchFamily="34" charset="0"/>
              </a:rPr>
              <a:t>x; y</a:t>
            </a:r>
            <a:r>
              <a:rPr lang="en-US" sz="2400" dirty="0">
                <a:cs typeface="Arial" pitchFamily="34" charset="0"/>
              </a:rPr>
              <a:t>) corresponding to frame </a:t>
            </a:r>
            <a:r>
              <a:rPr lang="en-US" sz="2400" i="1" dirty="0">
                <a:cs typeface="Arial" pitchFamily="34" charset="0"/>
              </a:rPr>
              <a:t>F</a:t>
            </a:r>
            <a:r>
              <a:rPr lang="en-US" sz="2400" i="1" baseline="-25000" dirty="0">
                <a:cs typeface="Arial" pitchFamily="34" charset="0"/>
              </a:rPr>
              <a:t>t</a:t>
            </a:r>
            <a:r>
              <a:rPr lang="en-US" sz="2400" i="1" dirty="0">
                <a:cs typeface="Arial" pitchFamily="34" charset="0"/>
              </a:rPr>
              <a:t> </a:t>
            </a:r>
            <a:r>
              <a:rPr lang="en-US" sz="2400" dirty="0">
                <a:cs typeface="Arial" pitchFamily="34" charset="0"/>
              </a:rPr>
              <a:t>at time t in a sequence, </a:t>
            </a:r>
            <a:r>
              <a:rPr lang="en-US" sz="2400" i="1" dirty="0">
                <a:cs typeface="Arial" pitchFamily="34" charset="0"/>
              </a:rPr>
              <a:t>i</a:t>
            </a:r>
            <a:r>
              <a:rPr lang="en-US" sz="2400" i="1" baseline="30000" dirty="0">
                <a:cs typeface="Arial" pitchFamily="34" charset="0"/>
              </a:rPr>
              <a:t>th</a:t>
            </a:r>
            <a:r>
              <a:rPr lang="en-US" sz="2400" i="1" dirty="0">
                <a:cs typeface="Arial" pitchFamily="34" charset="0"/>
              </a:rPr>
              <a:t> </a:t>
            </a:r>
            <a:r>
              <a:rPr lang="en-US" sz="2400" dirty="0">
                <a:cs typeface="Arial" pitchFamily="34" charset="0"/>
              </a:rPr>
              <a:t>gray-level pose energy image (</a:t>
            </a:r>
            <a:r>
              <a:rPr lang="en-US" sz="2400" i="1" dirty="0" err="1">
                <a:cs typeface="Arial" pitchFamily="34" charset="0"/>
              </a:rPr>
              <a:t>PEI</a:t>
            </a:r>
            <a:r>
              <a:rPr lang="en-US" sz="2400" i="1" baseline="-25000" dirty="0" err="1">
                <a:cs typeface="Arial" pitchFamily="34" charset="0"/>
              </a:rPr>
              <a:t>i</a:t>
            </a:r>
            <a:r>
              <a:rPr lang="en-US" sz="2400" dirty="0">
                <a:cs typeface="Arial" pitchFamily="34" charset="0"/>
              </a:rPr>
              <a:t>) is defined as follows:</a:t>
            </a:r>
          </a:p>
        </p:txBody>
      </p:sp>
      <p:pic>
        <p:nvPicPr>
          <p:cNvPr id="50181" name="Picture 8"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B7A5F41-D9DB-493F-AD9F-ACCAFCAA1D30}" type="slidenum">
              <a:rPr lang="en-US" smtClean="0"/>
              <a:pPr/>
              <a:t>16</a:t>
            </a:fld>
            <a:endParaRPr lang="en-US"/>
          </a:p>
        </p:txBody>
      </p:sp>
      <p:pic>
        <p:nvPicPr>
          <p:cNvPr id="98305" name="Picture 1"/>
          <p:cNvPicPr>
            <a:picLocks noChangeAspect="1" noChangeArrowheads="1"/>
          </p:cNvPicPr>
          <p:nvPr/>
        </p:nvPicPr>
        <p:blipFill>
          <a:blip r:embed="rId3" cstate="print"/>
          <a:srcRect/>
          <a:stretch>
            <a:fillRect/>
          </a:stretch>
        </p:blipFill>
        <p:spPr bwMode="auto">
          <a:xfrm>
            <a:off x="1981200" y="4800600"/>
            <a:ext cx="4953000" cy="828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457200" y="4797425"/>
            <a:ext cx="8382000" cy="1508105"/>
          </a:xfrm>
          <a:prstGeom prst="rect">
            <a:avLst/>
          </a:prstGeom>
          <a:solidFill>
            <a:schemeClr val="bg1"/>
          </a:solidFill>
          <a:ln w="9525">
            <a:noFill/>
            <a:miter lim="800000"/>
            <a:headEnd/>
            <a:tailEnd/>
          </a:ln>
        </p:spPr>
        <p:txBody>
          <a:bodyPr>
            <a:spAutoFit/>
          </a:bodyPr>
          <a:lstStyle/>
          <a:p>
            <a:r>
              <a:rPr lang="en-US" dirty="0"/>
              <a:t>				</a:t>
            </a:r>
            <a:endParaRPr lang="en-IN" sz="1400" dirty="0"/>
          </a:p>
          <a:p>
            <a:pPr algn="ctr"/>
            <a:r>
              <a:rPr lang="en-IN" b="1" dirty="0" smtClean="0">
                <a:latin typeface="Times New Roman" pitchFamily="18" charset="0"/>
              </a:rPr>
              <a:t>PEI </a:t>
            </a:r>
            <a:r>
              <a:rPr lang="en-IN" b="1" dirty="0">
                <a:latin typeface="Times New Roman" pitchFamily="18" charset="0"/>
              </a:rPr>
              <a:t>images obtained from t</a:t>
            </a:r>
            <a:r>
              <a:rPr lang="en-US" b="1" dirty="0">
                <a:latin typeface="Times New Roman" pitchFamily="18" charset="0"/>
              </a:rPr>
              <a:t>he </a:t>
            </a:r>
            <a:r>
              <a:rPr lang="en-US" b="1" dirty="0" smtClean="0">
                <a:latin typeface="Times New Roman" pitchFamily="18" charset="0"/>
              </a:rPr>
              <a:t>sequence</a:t>
            </a:r>
            <a:r>
              <a:rPr lang="en-IN" b="1" dirty="0" smtClean="0">
                <a:latin typeface="Times New Roman" pitchFamily="18" charset="0"/>
              </a:rPr>
              <a:t>. </a:t>
            </a:r>
            <a:r>
              <a:rPr lang="en-IN" b="1" dirty="0">
                <a:latin typeface="Times New Roman" pitchFamily="18" charset="0"/>
              </a:rPr>
              <a:t>Corresponding Pose Kinematics </a:t>
            </a:r>
            <a:r>
              <a:rPr lang="en-US" b="1" dirty="0">
                <a:latin typeface="Times New Roman" pitchFamily="18" charset="0"/>
              </a:rPr>
              <a:t>feature vector </a:t>
            </a:r>
            <a:r>
              <a:rPr lang="nl-NL" b="1" dirty="0">
                <a:latin typeface="Times New Roman" pitchFamily="18" charset="0"/>
              </a:rPr>
              <a:t>is {0.0833, 0.0278, 0.0278, 0.0278, 0.1667, 0.0278, 0.0833, 0.0833, 0.0278, 0.0278, </a:t>
            </a:r>
            <a:r>
              <a:rPr lang="en-US" b="1" dirty="0">
                <a:latin typeface="Times New Roman" pitchFamily="18" charset="0"/>
              </a:rPr>
              <a:t>0.0278, 0.0833, 0.1389, 0.0278, 0.0556, 0.0833}.</a:t>
            </a:r>
          </a:p>
          <a:p>
            <a:pPr algn="ctr"/>
            <a:endParaRPr lang="en-IN" sz="2000" dirty="0">
              <a:latin typeface="Times New Roman" pitchFamily="18" charset="0"/>
            </a:endParaRPr>
          </a:p>
        </p:txBody>
      </p:sp>
      <p:pic>
        <p:nvPicPr>
          <p:cNvPr id="51203" name="Picture 2"/>
          <p:cNvPicPr>
            <a:picLocks noChangeAspect="1" noChangeArrowheads="1"/>
          </p:cNvPicPr>
          <p:nvPr/>
        </p:nvPicPr>
        <p:blipFill>
          <a:blip r:embed="rId2" cstate="print"/>
          <a:srcRect/>
          <a:stretch>
            <a:fillRect/>
          </a:stretch>
        </p:blipFill>
        <p:spPr bwMode="auto">
          <a:xfrm>
            <a:off x="0" y="1600200"/>
            <a:ext cx="9144000" cy="3276600"/>
          </a:xfrm>
          <a:prstGeom prst="rect">
            <a:avLst/>
          </a:prstGeom>
          <a:noFill/>
          <a:ln w="9525">
            <a:noFill/>
            <a:miter lim="800000"/>
            <a:headEnd/>
            <a:tailEnd/>
          </a:ln>
        </p:spPr>
      </p:pic>
      <p:sp>
        <p:nvSpPr>
          <p:cNvPr id="5"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smtClean="0">
                <a:solidFill>
                  <a:schemeClr val="accent1">
                    <a:satMod val="150000"/>
                  </a:schemeClr>
                </a:solidFill>
                <a:cs typeface="Arial" pitchFamily="34" charset="0"/>
              </a:rPr>
              <a:t>PEI Images</a:t>
            </a:r>
            <a:endParaRPr lang="en-IN" dirty="0">
              <a:solidFill>
                <a:schemeClr val="accent1">
                  <a:satMod val="150000"/>
                </a:schemeClr>
              </a:solidFill>
              <a:cs typeface="Arial" pitchFamily="34" charset="0"/>
            </a:endParaRPr>
          </a:p>
        </p:txBody>
      </p:sp>
      <p:pic>
        <p:nvPicPr>
          <p:cNvPr id="6" name="Picture 9" descr="iit_logo"/>
          <p:cNvPicPr>
            <a:picLocks noChangeAspect="1" noChangeArrowheads="1"/>
          </p:cNvPicPr>
          <p:nvPr/>
        </p:nvPicPr>
        <p:blipFill>
          <a:blip r:embed="rId3" cstate="print"/>
          <a:srcRect/>
          <a:stretch>
            <a:fillRect/>
          </a:stretch>
        </p:blipFill>
        <p:spPr bwMode="auto">
          <a:xfrm>
            <a:off x="0" y="0"/>
            <a:ext cx="666750" cy="704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B7A5F41-D9DB-493F-AD9F-ACCAFCAA1D30}"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8229600" cy="1252728"/>
          </a:xfrm>
        </p:spPr>
        <p:txBody>
          <a:bodyPr>
            <a:noAutofit/>
          </a:bodyPr>
          <a:lstStyle/>
          <a:p>
            <a:pPr fontAlgn="auto">
              <a:spcAft>
                <a:spcPts val="0"/>
              </a:spcAft>
              <a:defRPr/>
            </a:pPr>
            <a:r>
              <a:rPr lang="en-US" sz="4400" dirty="0" smtClean="0">
                <a:solidFill>
                  <a:schemeClr val="accent1">
                    <a:satMod val="150000"/>
                  </a:schemeClr>
                </a:solidFill>
                <a:cs typeface="Arial" pitchFamily="34" charset="0"/>
              </a:rPr>
              <a:t>Key Pose Estimation and Silhouette Classification</a:t>
            </a:r>
            <a:endParaRPr lang="en-IN" sz="4400" dirty="0">
              <a:solidFill>
                <a:schemeClr val="accent1">
                  <a:satMod val="150000"/>
                </a:schemeClr>
              </a:solidFill>
              <a:cs typeface="Arial" pitchFamily="34" charset="0"/>
            </a:endParaRPr>
          </a:p>
        </p:txBody>
      </p:sp>
      <p:sp>
        <p:nvSpPr>
          <p:cNvPr id="27" name="Slide Number Placeholder 5"/>
          <p:cNvSpPr>
            <a:spLocks noGrp="1"/>
          </p:cNvSpPr>
          <p:nvPr>
            <p:ph type="sldNum" sz="quarter" idx="12"/>
          </p:nvPr>
        </p:nvSpPr>
        <p:spPr/>
        <p:txBody>
          <a:bodyPr/>
          <a:lstStyle/>
          <a:p>
            <a:pPr>
              <a:defRPr/>
            </a:pPr>
            <a:fld id="{D255F58D-A26B-47AC-952B-8DD8D13C095D}" type="slidenum">
              <a:rPr lang="en-IN"/>
              <a:pPr>
                <a:defRPr/>
              </a:pPr>
              <a:t>18</a:t>
            </a:fld>
            <a:endParaRPr lang="en-IN"/>
          </a:p>
        </p:txBody>
      </p:sp>
      <p:pic>
        <p:nvPicPr>
          <p:cNvPr id="36868" name="Picture 5"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36869" name="Rectangle 6"/>
          <p:cNvSpPr>
            <a:spLocks noChangeArrowheads="1"/>
          </p:cNvSpPr>
          <p:nvPr/>
        </p:nvSpPr>
        <p:spPr bwMode="auto">
          <a:xfrm>
            <a:off x="1501775" y="2289175"/>
            <a:ext cx="1406525" cy="758825"/>
          </a:xfrm>
          <a:prstGeom prst="rect">
            <a:avLst/>
          </a:prstGeom>
          <a:solidFill>
            <a:schemeClr val="accent1"/>
          </a:solidFill>
          <a:ln w="28575">
            <a:solidFill>
              <a:schemeClr val="accent1">
                <a:lumMod val="75000"/>
              </a:schemeClr>
            </a:solidFill>
            <a:miter lim="800000"/>
            <a:headEnd/>
            <a:tailEnd/>
          </a:ln>
        </p:spPr>
        <p:txBody>
          <a:bodyPr wrap="none" anchor="ctr"/>
          <a:lstStyle/>
          <a:p>
            <a:pPr algn="ctr"/>
            <a:r>
              <a:rPr lang="en-US" sz="1400" b="1" dirty="0">
                <a:solidFill>
                  <a:schemeClr val="bg1"/>
                </a:solidFill>
                <a:latin typeface="Times New Roman" pitchFamily="18" charset="0"/>
              </a:rPr>
              <a:t>Eigen Space </a:t>
            </a:r>
          </a:p>
          <a:p>
            <a:pPr algn="ctr"/>
            <a:r>
              <a:rPr lang="en-US" sz="1400" b="1" dirty="0">
                <a:solidFill>
                  <a:schemeClr val="bg1"/>
                </a:solidFill>
                <a:latin typeface="Times New Roman" pitchFamily="18" charset="0"/>
              </a:rPr>
              <a:t>Projection</a:t>
            </a:r>
            <a:endParaRPr lang="en-IN" sz="1400" b="1" dirty="0">
              <a:solidFill>
                <a:schemeClr val="bg1"/>
              </a:solidFill>
              <a:latin typeface="Times New Roman" pitchFamily="18" charset="0"/>
            </a:endParaRPr>
          </a:p>
        </p:txBody>
      </p:sp>
      <p:sp>
        <p:nvSpPr>
          <p:cNvPr id="36870" name="Rectangle 8"/>
          <p:cNvSpPr>
            <a:spLocks noChangeArrowheads="1"/>
          </p:cNvSpPr>
          <p:nvPr/>
        </p:nvSpPr>
        <p:spPr bwMode="auto">
          <a:xfrm>
            <a:off x="3681413" y="2365375"/>
            <a:ext cx="2033587" cy="682625"/>
          </a:xfrm>
          <a:prstGeom prst="rect">
            <a:avLst/>
          </a:prstGeom>
          <a:solidFill>
            <a:schemeClr val="accent1"/>
          </a:solidFill>
          <a:ln w="28575">
            <a:solidFill>
              <a:schemeClr val="accent1">
                <a:lumMod val="75000"/>
              </a:schemeClr>
            </a:solidFill>
            <a:miter lim="800000"/>
            <a:headEnd/>
            <a:tailEnd/>
          </a:ln>
        </p:spPr>
        <p:txBody>
          <a:bodyPr wrap="none" anchor="ctr"/>
          <a:lstStyle/>
          <a:p>
            <a:pPr algn="ctr"/>
            <a:r>
              <a:rPr lang="en-US" sz="1400" b="1" dirty="0">
                <a:solidFill>
                  <a:schemeClr val="bg1"/>
                </a:solidFill>
                <a:latin typeface="Times New Roman" pitchFamily="18" charset="0"/>
              </a:rPr>
              <a:t>K-means Clustering</a:t>
            </a:r>
            <a:endParaRPr lang="en-IN" sz="1400" b="1" dirty="0">
              <a:solidFill>
                <a:schemeClr val="bg1"/>
              </a:solidFill>
              <a:latin typeface="Times New Roman" pitchFamily="18" charset="0"/>
            </a:endParaRPr>
          </a:p>
        </p:txBody>
      </p:sp>
      <p:sp>
        <p:nvSpPr>
          <p:cNvPr id="36871" name="Rectangle 10"/>
          <p:cNvSpPr>
            <a:spLocks noChangeArrowheads="1"/>
          </p:cNvSpPr>
          <p:nvPr/>
        </p:nvSpPr>
        <p:spPr bwMode="auto">
          <a:xfrm>
            <a:off x="6553200" y="2493962"/>
            <a:ext cx="1447800" cy="1316038"/>
          </a:xfrm>
          <a:prstGeom prst="rect">
            <a:avLst/>
          </a:prstGeom>
          <a:solidFill>
            <a:schemeClr val="accent3">
              <a:lumMod val="60000"/>
              <a:lumOff val="40000"/>
            </a:schemeClr>
          </a:solidFill>
          <a:ln w="28575">
            <a:solidFill>
              <a:srgbClr val="0070C0"/>
            </a:solidFill>
            <a:miter lim="800000"/>
            <a:headEnd/>
            <a:tailEnd/>
          </a:ln>
        </p:spPr>
        <p:txBody>
          <a:bodyPr wrap="none" anchor="ctr"/>
          <a:lstStyle/>
          <a:p>
            <a:pPr algn="ctr"/>
            <a:r>
              <a:rPr lang="en-US" sz="1400" b="1" dirty="0">
                <a:solidFill>
                  <a:schemeClr val="bg1"/>
                </a:solidFill>
                <a:latin typeface="Times New Roman" pitchFamily="18" charset="0"/>
              </a:rPr>
              <a:t>Database</a:t>
            </a:r>
            <a:endParaRPr lang="en-IN" sz="1400" b="1" dirty="0">
              <a:solidFill>
                <a:schemeClr val="bg1"/>
              </a:solidFill>
              <a:latin typeface="Times New Roman" pitchFamily="18" charset="0"/>
            </a:endParaRPr>
          </a:p>
        </p:txBody>
      </p:sp>
      <p:sp>
        <p:nvSpPr>
          <p:cNvPr id="36872" name="Oval 11"/>
          <p:cNvSpPr>
            <a:spLocks noChangeArrowheads="1"/>
          </p:cNvSpPr>
          <p:nvPr/>
        </p:nvSpPr>
        <p:spPr bwMode="auto">
          <a:xfrm>
            <a:off x="6553200" y="2276475"/>
            <a:ext cx="1447800" cy="358775"/>
          </a:xfrm>
          <a:prstGeom prst="ellipse">
            <a:avLst/>
          </a:prstGeom>
          <a:solidFill>
            <a:schemeClr val="accent3">
              <a:lumMod val="60000"/>
              <a:lumOff val="40000"/>
            </a:schemeClr>
          </a:solidFill>
          <a:ln w="28575">
            <a:solidFill>
              <a:srgbClr val="0070C0"/>
            </a:solidFill>
            <a:round/>
            <a:headEnd/>
            <a:tailEnd/>
          </a:ln>
        </p:spPr>
        <p:txBody>
          <a:bodyPr wrap="none" anchor="ctr"/>
          <a:lstStyle/>
          <a:p>
            <a:endParaRPr lang="en-US">
              <a:latin typeface="Times New Roman" pitchFamily="18" charset="0"/>
            </a:endParaRPr>
          </a:p>
        </p:txBody>
      </p:sp>
      <p:sp>
        <p:nvSpPr>
          <p:cNvPr id="36873" name="Rectangle 12"/>
          <p:cNvSpPr>
            <a:spLocks noChangeArrowheads="1"/>
          </p:cNvSpPr>
          <p:nvPr/>
        </p:nvSpPr>
        <p:spPr bwMode="auto">
          <a:xfrm>
            <a:off x="3529013" y="4435475"/>
            <a:ext cx="1665287" cy="822325"/>
          </a:xfrm>
          <a:prstGeom prst="rect">
            <a:avLst/>
          </a:prstGeom>
          <a:solidFill>
            <a:srgbClr val="92D050"/>
          </a:solidFill>
          <a:ln w="28575">
            <a:solidFill>
              <a:srgbClr val="00B050"/>
            </a:solidFill>
            <a:miter lim="800000"/>
            <a:headEnd/>
            <a:tailEnd/>
          </a:ln>
        </p:spPr>
        <p:txBody>
          <a:bodyPr wrap="none" anchor="ctr"/>
          <a:lstStyle/>
          <a:p>
            <a:pPr algn="ctr"/>
            <a:r>
              <a:rPr lang="en-US" sz="1400" b="1" dirty="0">
                <a:solidFill>
                  <a:schemeClr val="bg1"/>
                </a:solidFill>
                <a:latin typeface="Times New Roman" pitchFamily="18" charset="0"/>
              </a:rPr>
              <a:t>Match Score </a:t>
            </a:r>
          </a:p>
          <a:p>
            <a:pPr algn="ctr"/>
            <a:r>
              <a:rPr lang="en-US" sz="1400" b="1" dirty="0">
                <a:solidFill>
                  <a:schemeClr val="bg1"/>
                </a:solidFill>
                <a:latin typeface="Times New Roman" pitchFamily="18" charset="0"/>
              </a:rPr>
              <a:t>Computation</a:t>
            </a:r>
            <a:endParaRPr lang="en-IN" sz="1400" b="1" dirty="0">
              <a:solidFill>
                <a:schemeClr val="bg1"/>
              </a:solidFill>
              <a:latin typeface="Times New Roman" pitchFamily="18" charset="0"/>
            </a:endParaRPr>
          </a:p>
        </p:txBody>
      </p:sp>
      <p:sp>
        <p:nvSpPr>
          <p:cNvPr id="36874" name="Rectangle 13"/>
          <p:cNvSpPr>
            <a:spLocks noChangeArrowheads="1"/>
          </p:cNvSpPr>
          <p:nvPr/>
        </p:nvSpPr>
        <p:spPr bwMode="auto">
          <a:xfrm>
            <a:off x="5727700" y="4359275"/>
            <a:ext cx="1676400" cy="898525"/>
          </a:xfrm>
          <a:prstGeom prst="rect">
            <a:avLst/>
          </a:prstGeom>
          <a:solidFill>
            <a:srgbClr val="92D050"/>
          </a:solidFill>
          <a:ln w="28575">
            <a:solidFill>
              <a:srgbClr val="00B050"/>
            </a:solidFill>
            <a:miter lim="800000"/>
            <a:headEnd/>
            <a:tailEnd/>
          </a:ln>
        </p:spPr>
        <p:txBody>
          <a:bodyPr wrap="none" anchor="ctr"/>
          <a:lstStyle/>
          <a:p>
            <a:pPr algn="ctr"/>
            <a:r>
              <a:rPr lang="en-US" sz="1400" b="1" dirty="0">
                <a:solidFill>
                  <a:schemeClr val="bg1"/>
                </a:solidFill>
                <a:latin typeface="Times New Roman" pitchFamily="18" charset="0"/>
              </a:rPr>
              <a:t>Most Probable </a:t>
            </a:r>
          </a:p>
          <a:p>
            <a:pPr algn="ctr"/>
            <a:r>
              <a:rPr lang="en-US" sz="1400" b="1" dirty="0">
                <a:solidFill>
                  <a:schemeClr val="bg1"/>
                </a:solidFill>
                <a:latin typeface="Times New Roman" pitchFamily="18" charset="0"/>
              </a:rPr>
              <a:t>Path Search</a:t>
            </a:r>
            <a:endParaRPr lang="en-IN" sz="1400" b="1" dirty="0">
              <a:solidFill>
                <a:schemeClr val="bg1"/>
              </a:solidFill>
              <a:latin typeface="Times New Roman" pitchFamily="18" charset="0"/>
            </a:endParaRPr>
          </a:p>
        </p:txBody>
      </p:sp>
      <p:sp>
        <p:nvSpPr>
          <p:cNvPr id="36875" name="Line 15"/>
          <p:cNvSpPr>
            <a:spLocks noChangeShapeType="1"/>
          </p:cNvSpPr>
          <p:nvPr/>
        </p:nvSpPr>
        <p:spPr bwMode="auto">
          <a:xfrm flipV="1">
            <a:off x="1143000" y="2576513"/>
            <a:ext cx="358775" cy="0"/>
          </a:xfrm>
          <a:prstGeom prst="line">
            <a:avLst/>
          </a:prstGeom>
          <a:noFill/>
          <a:ln w="28575">
            <a:solidFill>
              <a:schemeClr val="tx1"/>
            </a:solidFill>
            <a:round/>
            <a:headEnd/>
            <a:tailEnd type="triangle" w="med" len="med"/>
          </a:ln>
        </p:spPr>
        <p:txBody>
          <a:bodyPr/>
          <a:lstStyle/>
          <a:p>
            <a:endParaRPr lang="en-US"/>
          </a:p>
        </p:txBody>
      </p:sp>
      <p:sp>
        <p:nvSpPr>
          <p:cNvPr id="36876" name="Line 16"/>
          <p:cNvSpPr>
            <a:spLocks noChangeShapeType="1"/>
          </p:cNvSpPr>
          <p:nvPr/>
        </p:nvSpPr>
        <p:spPr bwMode="auto">
          <a:xfrm flipV="1">
            <a:off x="1143000" y="4724400"/>
            <a:ext cx="358775" cy="0"/>
          </a:xfrm>
          <a:prstGeom prst="line">
            <a:avLst/>
          </a:prstGeom>
          <a:noFill/>
          <a:ln w="28575">
            <a:solidFill>
              <a:schemeClr val="tx1"/>
            </a:solidFill>
            <a:round/>
            <a:headEnd/>
            <a:tailEnd type="triangle" w="med" len="med"/>
          </a:ln>
        </p:spPr>
        <p:txBody>
          <a:bodyPr/>
          <a:lstStyle/>
          <a:p>
            <a:endParaRPr lang="en-US"/>
          </a:p>
        </p:txBody>
      </p:sp>
      <p:sp>
        <p:nvSpPr>
          <p:cNvPr id="36877" name="Line 18"/>
          <p:cNvSpPr>
            <a:spLocks noChangeShapeType="1"/>
          </p:cNvSpPr>
          <p:nvPr/>
        </p:nvSpPr>
        <p:spPr bwMode="auto">
          <a:xfrm flipV="1">
            <a:off x="2755900" y="4876800"/>
            <a:ext cx="777875" cy="0"/>
          </a:xfrm>
          <a:prstGeom prst="line">
            <a:avLst/>
          </a:prstGeom>
          <a:noFill/>
          <a:ln w="28575">
            <a:solidFill>
              <a:schemeClr val="tx1"/>
            </a:solidFill>
            <a:round/>
            <a:headEnd/>
            <a:tailEnd type="triangle" w="med" len="med"/>
          </a:ln>
        </p:spPr>
        <p:txBody>
          <a:bodyPr/>
          <a:lstStyle/>
          <a:p>
            <a:endParaRPr lang="en-US"/>
          </a:p>
        </p:txBody>
      </p:sp>
      <p:sp>
        <p:nvSpPr>
          <p:cNvPr id="36878" name="Line 19"/>
          <p:cNvSpPr>
            <a:spLocks noChangeShapeType="1"/>
          </p:cNvSpPr>
          <p:nvPr/>
        </p:nvSpPr>
        <p:spPr bwMode="auto">
          <a:xfrm flipV="1">
            <a:off x="5730875" y="2743200"/>
            <a:ext cx="822325" cy="0"/>
          </a:xfrm>
          <a:prstGeom prst="line">
            <a:avLst/>
          </a:prstGeom>
          <a:noFill/>
          <a:ln w="28575">
            <a:solidFill>
              <a:schemeClr val="tx1"/>
            </a:solidFill>
            <a:round/>
            <a:headEnd/>
            <a:tailEnd type="triangle" w="med" len="med"/>
          </a:ln>
        </p:spPr>
        <p:txBody>
          <a:bodyPr/>
          <a:lstStyle/>
          <a:p>
            <a:endParaRPr lang="en-US"/>
          </a:p>
        </p:txBody>
      </p:sp>
      <p:sp>
        <p:nvSpPr>
          <p:cNvPr id="36879" name="Line 20"/>
          <p:cNvSpPr>
            <a:spLocks noChangeShapeType="1"/>
          </p:cNvSpPr>
          <p:nvPr/>
        </p:nvSpPr>
        <p:spPr bwMode="auto">
          <a:xfrm flipV="1">
            <a:off x="5181600" y="4876800"/>
            <a:ext cx="546100" cy="0"/>
          </a:xfrm>
          <a:prstGeom prst="line">
            <a:avLst/>
          </a:prstGeom>
          <a:noFill/>
          <a:ln w="28575">
            <a:solidFill>
              <a:schemeClr val="tx1"/>
            </a:solidFill>
            <a:round/>
            <a:headEnd/>
            <a:tailEnd type="triangle" w="med" len="med"/>
          </a:ln>
        </p:spPr>
        <p:txBody>
          <a:bodyPr/>
          <a:lstStyle/>
          <a:p>
            <a:endParaRPr lang="en-US"/>
          </a:p>
        </p:txBody>
      </p:sp>
      <p:sp>
        <p:nvSpPr>
          <p:cNvPr id="36880" name="Line 23"/>
          <p:cNvSpPr>
            <a:spLocks noChangeShapeType="1"/>
          </p:cNvSpPr>
          <p:nvPr/>
        </p:nvSpPr>
        <p:spPr bwMode="auto">
          <a:xfrm>
            <a:off x="4343400" y="3657600"/>
            <a:ext cx="0" cy="777875"/>
          </a:xfrm>
          <a:prstGeom prst="line">
            <a:avLst/>
          </a:prstGeom>
          <a:noFill/>
          <a:ln w="28575">
            <a:solidFill>
              <a:schemeClr val="tx1"/>
            </a:solidFill>
            <a:round/>
            <a:headEnd/>
            <a:tailEnd type="triangle" w="med" len="med"/>
          </a:ln>
        </p:spPr>
        <p:txBody>
          <a:bodyPr/>
          <a:lstStyle/>
          <a:p>
            <a:endParaRPr lang="en-US"/>
          </a:p>
        </p:txBody>
      </p:sp>
      <p:sp>
        <p:nvSpPr>
          <p:cNvPr id="36881" name="Line 24"/>
          <p:cNvSpPr>
            <a:spLocks noChangeShapeType="1"/>
          </p:cNvSpPr>
          <p:nvPr/>
        </p:nvSpPr>
        <p:spPr bwMode="auto">
          <a:xfrm>
            <a:off x="4343400" y="3657600"/>
            <a:ext cx="2209800" cy="0"/>
          </a:xfrm>
          <a:prstGeom prst="line">
            <a:avLst/>
          </a:prstGeom>
          <a:noFill/>
          <a:ln w="28575">
            <a:solidFill>
              <a:schemeClr val="tx1"/>
            </a:solidFill>
            <a:round/>
            <a:headEnd/>
            <a:tailEnd/>
          </a:ln>
        </p:spPr>
        <p:txBody>
          <a:bodyPr/>
          <a:lstStyle/>
          <a:p>
            <a:endParaRPr lang="en-US"/>
          </a:p>
        </p:txBody>
      </p:sp>
      <p:sp>
        <p:nvSpPr>
          <p:cNvPr id="36882" name="Line 25"/>
          <p:cNvSpPr>
            <a:spLocks noChangeShapeType="1"/>
          </p:cNvSpPr>
          <p:nvPr/>
        </p:nvSpPr>
        <p:spPr bwMode="auto">
          <a:xfrm>
            <a:off x="7391400" y="4876800"/>
            <a:ext cx="1524000" cy="0"/>
          </a:xfrm>
          <a:prstGeom prst="line">
            <a:avLst/>
          </a:prstGeom>
          <a:noFill/>
          <a:ln w="28575">
            <a:solidFill>
              <a:schemeClr val="tx1"/>
            </a:solidFill>
            <a:round/>
            <a:headEnd/>
            <a:tailEnd type="triangle" w="med" len="med"/>
          </a:ln>
        </p:spPr>
        <p:txBody>
          <a:bodyPr/>
          <a:lstStyle/>
          <a:p>
            <a:endParaRPr lang="en-US"/>
          </a:p>
        </p:txBody>
      </p:sp>
      <p:sp>
        <p:nvSpPr>
          <p:cNvPr id="36883" name="Text Box 26"/>
          <p:cNvSpPr txBox="1">
            <a:spLocks noChangeArrowheads="1"/>
          </p:cNvSpPr>
          <p:nvPr/>
        </p:nvSpPr>
        <p:spPr bwMode="auto">
          <a:xfrm>
            <a:off x="88165" y="4304437"/>
            <a:ext cx="995785" cy="784830"/>
          </a:xfrm>
          <a:prstGeom prst="rect">
            <a:avLst/>
          </a:prstGeom>
          <a:noFill/>
          <a:ln w="9525">
            <a:noFill/>
            <a:miter lim="800000"/>
            <a:headEnd/>
            <a:tailEnd/>
          </a:ln>
        </p:spPr>
        <p:txBody>
          <a:bodyPr wrap="none">
            <a:spAutoFit/>
          </a:bodyPr>
          <a:lstStyle/>
          <a:p>
            <a:pPr algn="ctr"/>
            <a:r>
              <a:rPr lang="en-US" sz="1400" b="1" dirty="0">
                <a:latin typeface="Times New Roman" pitchFamily="18" charset="0"/>
              </a:rPr>
              <a:t>Test </a:t>
            </a:r>
          </a:p>
          <a:p>
            <a:pPr algn="ctr"/>
            <a:r>
              <a:rPr lang="en-US" sz="1400" b="1" dirty="0">
                <a:latin typeface="Times New Roman" pitchFamily="18" charset="0"/>
              </a:rPr>
              <a:t>Silhouette </a:t>
            </a:r>
          </a:p>
          <a:p>
            <a:pPr algn="ctr"/>
            <a:r>
              <a:rPr lang="en-US" sz="1400" b="1" dirty="0">
                <a:latin typeface="Times New Roman" pitchFamily="18" charset="0"/>
              </a:rPr>
              <a:t>Sequenc</a:t>
            </a:r>
            <a:r>
              <a:rPr lang="en-US" sz="1700" b="1" dirty="0">
                <a:latin typeface="Times New Roman" pitchFamily="18" charset="0"/>
              </a:rPr>
              <a:t>e</a:t>
            </a:r>
            <a:endParaRPr lang="en-IN" sz="1700" b="1" dirty="0">
              <a:latin typeface="Times New Roman" pitchFamily="18" charset="0"/>
            </a:endParaRPr>
          </a:p>
        </p:txBody>
      </p:sp>
      <p:sp>
        <p:nvSpPr>
          <p:cNvPr id="36884" name="Text Box 27"/>
          <p:cNvSpPr txBox="1">
            <a:spLocks noChangeArrowheads="1"/>
          </p:cNvSpPr>
          <p:nvPr/>
        </p:nvSpPr>
        <p:spPr bwMode="auto">
          <a:xfrm>
            <a:off x="88165" y="2144713"/>
            <a:ext cx="995785" cy="738664"/>
          </a:xfrm>
          <a:prstGeom prst="rect">
            <a:avLst/>
          </a:prstGeom>
          <a:noFill/>
          <a:ln w="9525">
            <a:noFill/>
            <a:miter lim="800000"/>
            <a:headEnd/>
            <a:tailEnd/>
          </a:ln>
        </p:spPr>
        <p:txBody>
          <a:bodyPr wrap="none">
            <a:spAutoFit/>
          </a:bodyPr>
          <a:lstStyle/>
          <a:p>
            <a:pPr algn="ctr"/>
            <a:r>
              <a:rPr lang="en-US" sz="1400" b="1" dirty="0">
                <a:latin typeface="Times New Roman" pitchFamily="18" charset="0"/>
              </a:rPr>
              <a:t>Training </a:t>
            </a:r>
          </a:p>
          <a:p>
            <a:pPr algn="ctr"/>
            <a:r>
              <a:rPr lang="en-US" sz="1400" b="1" dirty="0">
                <a:latin typeface="Times New Roman" pitchFamily="18" charset="0"/>
              </a:rPr>
              <a:t>Silhouette </a:t>
            </a:r>
          </a:p>
          <a:p>
            <a:pPr algn="ctr"/>
            <a:r>
              <a:rPr lang="en-US" sz="1400" b="1" dirty="0">
                <a:latin typeface="Times New Roman" pitchFamily="18" charset="0"/>
              </a:rPr>
              <a:t>Sequence</a:t>
            </a:r>
            <a:endParaRPr lang="en-IN" sz="1400" b="1" dirty="0">
              <a:latin typeface="Times New Roman" pitchFamily="18" charset="0"/>
            </a:endParaRPr>
          </a:p>
        </p:txBody>
      </p:sp>
      <p:sp>
        <p:nvSpPr>
          <p:cNvPr id="36885" name="Text Box 32"/>
          <p:cNvSpPr txBox="1">
            <a:spLocks noChangeArrowheads="1"/>
          </p:cNvSpPr>
          <p:nvPr/>
        </p:nvSpPr>
        <p:spPr bwMode="auto">
          <a:xfrm>
            <a:off x="7470087" y="4876800"/>
            <a:ext cx="1460656" cy="738664"/>
          </a:xfrm>
          <a:prstGeom prst="rect">
            <a:avLst/>
          </a:prstGeom>
          <a:noFill/>
          <a:ln w="9525">
            <a:noFill/>
            <a:miter lim="800000"/>
            <a:headEnd/>
            <a:tailEnd/>
          </a:ln>
        </p:spPr>
        <p:txBody>
          <a:bodyPr wrap="none">
            <a:spAutoFit/>
          </a:bodyPr>
          <a:lstStyle/>
          <a:p>
            <a:pPr algn="ctr"/>
            <a:r>
              <a:rPr lang="en-US" sz="1400" b="1" dirty="0">
                <a:latin typeface="Times New Roman" pitchFamily="18" charset="0"/>
              </a:rPr>
              <a:t>Classification of </a:t>
            </a:r>
          </a:p>
          <a:p>
            <a:pPr algn="ctr"/>
            <a:r>
              <a:rPr lang="en-US" sz="1400" b="1" dirty="0">
                <a:latin typeface="Times New Roman" pitchFamily="18" charset="0"/>
              </a:rPr>
              <a:t>Silhouettes into </a:t>
            </a:r>
          </a:p>
          <a:p>
            <a:pPr algn="ctr"/>
            <a:r>
              <a:rPr lang="en-US" sz="1400" b="1" dirty="0">
                <a:latin typeface="Times New Roman" pitchFamily="18" charset="0"/>
              </a:rPr>
              <a:t>Key poses</a:t>
            </a:r>
            <a:endParaRPr lang="en-IN" sz="1400" b="1" dirty="0">
              <a:latin typeface="Times New Roman" pitchFamily="18" charset="0"/>
            </a:endParaRPr>
          </a:p>
        </p:txBody>
      </p:sp>
      <p:cxnSp>
        <p:nvCxnSpPr>
          <p:cNvPr id="29" name="Straight Arrow Connector 28"/>
          <p:cNvCxnSpPr>
            <a:stCxn id="36869" idx="2"/>
            <a:endCxn id="36887" idx="0"/>
          </p:cNvCxnSpPr>
          <p:nvPr/>
        </p:nvCxnSpPr>
        <p:spPr>
          <a:xfrm>
            <a:off x="2205038" y="3048000"/>
            <a:ext cx="0" cy="1400175"/>
          </a:xfrm>
          <a:prstGeom prst="straightConnector1">
            <a:avLst/>
          </a:prstGeom>
          <a:ln w="22225">
            <a:solidFill>
              <a:schemeClr val="tx1"/>
            </a:solidFill>
            <a:headEnd type="none" w="sm" len="sm"/>
            <a:tailEnd type="triangle" w="med" len="med"/>
          </a:ln>
        </p:spPr>
        <p:style>
          <a:lnRef idx="1">
            <a:schemeClr val="accent1"/>
          </a:lnRef>
          <a:fillRef idx="0">
            <a:schemeClr val="accent1"/>
          </a:fillRef>
          <a:effectRef idx="0">
            <a:schemeClr val="accent1"/>
          </a:effectRef>
          <a:fontRef idx="minor">
            <a:schemeClr val="tx1"/>
          </a:fontRef>
        </p:style>
      </p:cxnSp>
      <p:sp>
        <p:nvSpPr>
          <p:cNvPr id="36887" name="Rectangle 6"/>
          <p:cNvSpPr>
            <a:spLocks noChangeArrowheads="1"/>
          </p:cNvSpPr>
          <p:nvPr/>
        </p:nvSpPr>
        <p:spPr bwMode="auto">
          <a:xfrm>
            <a:off x="1501775" y="4448175"/>
            <a:ext cx="1406525" cy="809625"/>
          </a:xfrm>
          <a:prstGeom prst="rect">
            <a:avLst/>
          </a:prstGeom>
          <a:solidFill>
            <a:srgbClr val="92D050"/>
          </a:solidFill>
          <a:ln w="28575">
            <a:solidFill>
              <a:srgbClr val="00B050"/>
            </a:solidFill>
            <a:miter lim="800000"/>
            <a:headEnd/>
            <a:tailEnd/>
          </a:ln>
        </p:spPr>
        <p:txBody>
          <a:bodyPr wrap="none" anchor="ctr"/>
          <a:lstStyle/>
          <a:p>
            <a:pPr algn="ctr"/>
            <a:r>
              <a:rPr lang="en-US" sz="1400" b="1" dirty="0">
                <a:solidFill>
                  <a:schemeClr val="bg1"/>
                </a:solidFill>
                <a:latin typeface="Times New Roman" pitchFamily="18" charset="0"/>
              </a:rPr>
              <a:t>Eigen Space </a:t>
            </a:r>
          </a:p>
          <a:p>
            <a:pPr algn="ctr"/>
            <a:r>
              <a:rPr lang="en-US" sz="1400" b="1" dirty="0">
                <a:solidFill>
                  <a:schemeClr val="bg1"/>
                </a:solidFill>
                <a:latin typeface="Times New Roman" pitchFamily="18" charset="0"/>
              </a:rPr>
              <a:t>Projection</a:t>
            </a:r>
            <a:endParaRPr lang="en-IN" sz="1400" b="1" dirty="0">
              <a:solidFill>
                <a:schemeClr val="bg1"/>
              </a:solidFill>
              <a:latin typeface="Times New Roman" pitchFamily="18" charset="0"/>
            </a:endParaRPr>
          </a:p>
        </p:txBody>
      </p:sp>
      <p:sp>
        <p:nvSpPr>
          <p:cNvPr id="36888" name="Line 18"/>
          <p:cNvSpPr>
            <a:spLocks noChangeShapeType="1"/>
          </p:cNvSpPr>
          <p:nvPr/>
        </p:nvSpPr>
        <p:spPr bwMode="auto">
          <a:xfrm flipV="1">
            <a:off x="2895600" y="2667000"/>
            <a:ext cx="777875" cy="0"/>
          </a:xfrm>
          <a:prstGeom prst="line">
            <a:avLst/>
          </a:prstGeom>
          <a:noFill/>
          <a:ln w="28575">
            <a:solidFill>
              <a:schemeClr val="tx1"/>
            </a:solidFill>
            <a:round/>
            <a:headEnd/>
            <a:tailEnd type="triangle" w="med" len="med"/>
          </a:ln>
        </p:spPr>
        <p:txBody>
          <a:bodyPr/>
          <a:lstStyle/>
          <a:p>
            <a:endParaRPr lang="en-US"/>
          </a:p>
        </p:txBody>
      </p:sp>
      <p:sp>
        <p:nvSpPr>
          <p:cNvPr id="36889" name="TextBox 39"/>
          <p:cNvSpPr txBox="1">
            <a:spLocks noChangeArrowheads="1"/>
          </p:cNvSpPr>
          <p:nvPr/>
        </p:nvSpPr>
        <p:spPr bwMode="auto">
          <a:xfrm>
            <a:off x="2152302" y="3200400"/>
            <a:ext cx="1397627" cy="523220"/>
          </a:xfrm>
          <a:prstGeom prst="rect">
            <a:avLst/>
          </a:prstGeom>
          <a:noFill/>
          <a:ln w="9525">
            <a:noFill/>
            <a:miter lim="800000"/>
            <a:headEnd/>
            <a:tailEnd/>
          </a:ln>
        </p:spPr>
        <p:txBody>
          <a:bodyPr wrap="none">
            <a:spAutoFit/>
          </a:bodyPr>
          <a:lstStyle/>
          <a:p>
            <a:r>
              <a:rPr lang="en-US" sz="1400" b="1" dirty="0">
                <a:latin typeface="Times New Roman" pitchFamily="18" charset="0"/>
              </a:rPr>
              <a:t>Transformation</a:t>
            </a:r>
          </a:p>
          <a:p>
            <a:r>
              <a:rPr lang="en-US" sz="1400" b="1" dirty="0">
                <a:latin typeface="Times New Roman" pitchFamily="18" charset="0"/>
              </a:rPr>
              <a:t>Matrix</a:t>
            </a:r>
          </a:p>
        </p:txBody>
      </p:sp>
      <p:sp>
        <p:nvSpPr>
          <p:cNvPr id="36890" name="TextBox 40"/>
          <p:cNvSpPr txBox="1">
            <a:spLocks noChangeArrowheads="1"/>
          </p:cNvSpPr>
          <p:nvPr/>
        </p:nvSpPr>
        <p:spPr bwMode="auto">
          <a:xfrm>
            <a:off x="304800" y="6019800"/>
            <a:ext cx="8382000" cy="646113"/>
          </a:xfrm>
          <a:prstGeom prst="rect">
            <a:avLst/>
          </a:prstGeom>
          <a:noFill/>
          <a:ln w="9525">
            <a:noFill/>
            <a:miter lim="800000"/>
            <a:headEnd/>
            <a:tailEnd/>
          </a:ln>
        </p:spPr>
        <p:txBody>
          <a:bodyPr>
            <a:spAutoFit/>
          </a:bodyPr>
          <a:lstStyle/>
          <a:p>
            <a:pPr algn="ctr"/>
            <a:r>
              <a:rPr lang="en-US" b="1" dirty="0" smtClean="0">
                <a:latin typeface="Times New Roman" pitchFamily="18" charset="0"/>
              </a:rPr>
              <a:t>Block </a:t>
            </a:r>
            <a:r>
              <a:rPr lang="en-US" b="1" dirty="0">
                <a:latin typeface="Times New Roman" pitchFamily="18" charset="0"/>
              </a:rPr>
              <a:t>diagram of key pose estimation and silhouette classification into the estimated key pose classes</a:t>
            </a:r>
          </a:p>
        </p:txBody>
      </p:sp>
      <p:sp>
        <p:nvSpPr>
          <p:cNvPr id="28" name="Rectangle 27"/>
          <p:cNvSpPr/>
          <p:nvPr/>
        </p:nvSpPr>
        <p:spPr>
          <a:xfrm>
            <a:off x="1295400" y="1600200"/>
            <a:ext cx="4572000" cy="1600200"/>
          </a:xfrm>
          <a:prstGeom prst="rect">
            <a:avLst/>
          </a:prstGeom>
          <a:noFill/>
          <a:ln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590800" y="1676400"/>
            <a:ext cx="2121093" cy="369332"/>
          </a:xfrm>
          <a:prstGeom prst="rect">
            <a:avLst/>
          </a:prstGeom>
          <a:noFill/>
        </p:spPr>
        <p:txBody>
          <a:bodyPr wrap="none" rtlCol="0">
            <a:spAutoFit/>
          </a:bodyPr>
          <a:lstStyle/>
          <a:p>
            <a:r>
              <a:rPr lang="en-US" dirty="0" smtClean="0">
                <a:solidFill>
                  <a:srgbClr val="FF0000"/>
                </a:solidFill>
                <a:hlinkClick r:id="" action="ppaction://customshow?id=7&amp;return=true"/>
              </a:rPr>
              <a:t>Key Pose Estimation</a:t>
            </a:r>
            <a:endParaRPr lang="en-US" dirty="0">
              <a:solidFill>
                <a:srgbClr val="FF0000"/>
              </a:solidFill>
            </a:endParaRPr>
          </a:p>
        </p:txBody>
      </p:sp>
      <p:sp>
        <p:nvSpPr>
          <p:cNvPr id="31" name="Rectangle 30"/>
          <p:cNvSpPr/>
          <p:nvPr/>
        </p:nvSpPr>
        <p:spPr>
          <a:xfrm>
            <a:off x="1295400" y="4191000"/>
            <a:ext cx="6172200" cy="1676400"/>
          </a:xfrm>
          <a:prstGeom prst="rect">
            <a:avLst/>
          </a:prstGeom>
          <a:noFill/>
          <a:ln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48000" y="5410200"/>
            <a:ext cx="2448106" cy="369332"/>
          </a:xfrm>
          <a:prstGeom prst="rect">
            <a:avLst/>
          </a:prstGeom>
          <a:noFill/>
        </p:spPr>
        <p:txBody>
          <a:bodyPr wrap="none" rtlCol="0">
            <a:spAutoFit/>
          </a:bodyPr>
          <a:lstStyle/>
          <a:p>
            <a:r>
              <a:rPr lang="en-US" dirty="0" smtClean="0">
                <a:solidFill>
                  <a:srgbClr val="FF0000"/>
                </a:solidFill>
                <a:hlinkClick r:id="" action="ppaction://customshow?id=8&amp;return=true"/>
              </a:rPr>
              <a:t>Silhouette Classification</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ox(in)">
                                      <p:cBhvr>
                                        <p:cTn id="7" dur="500"/>
                                        <p:tgtEl>
                                          <p:spTgt spid="3687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76"/>
                                        </p:tgtEl>
                                        <p:attrNameLst>
                                          <p:attrName>style.visibility</p:attrName>
                                        </p:attrNameLst>
                                      </p:cBhvr>
                                      <p:to>
                                        <p:strVal val="visible"/>
                                      </p:to>
                                    </p:set>
                                    <p:animEffect transition="in" filter="box(in)">
                                      <p:cBhvr>
                                        <p:cTn id="10" dur="500"/>
                                        <p:tgtEl>
                                          <p:spTgt spid="3687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6877"/>
                                        </p:tgtEl>
                                        <p:attrNameLst>
                                          <p:attrName>style.visibility</p:attrName>
                                        </p:attrNameLst>
                                      </p:cBhvr>
                                      <p:to>
                                        <p:strVal val="visible"/>
                                      </p:to>
                                    </p:set>
                                    <p:animEffect transition="in" filter="box(in)">
                                      <p:cBhvr>
                                        <p:cTn id="13" dur="500"/>
                                        <p:tgtEl>
                                          <p:spTgt spid="3687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6887"/>
                                        </p:tgtEl>
                                        <p:attrNameLst>
                                          <p:attrName>style.visibility</p:attrName>
                                        </p:attrNameLst>
                                      </p:cBhvr>
                                      <p:to>
                                        <p:strVal val="visible"/>
                                      </p:to>
                                    </p:set>
                                    <p:animEffect transition="in" filter="box(in)">
                                      <p:cBhvr>
                                        <p:cTn id="16" dur="500"/>
                                        <p:tgtEl>
                                          <p:spTgt spid="3688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6889"/>
                                        </p:tgtEl>
                                        <p:attrNameLst>
                                          <p:attrName>style.visibility</p:attrName>
                                        </p:attrNameLst>
                                      </p:cBhvr>
                                      <p:to>
                                        <p:strVal val="visible"/>
                                      </p:to>
                                    </p:set>
                                    <p:animEffect transition="in" filter="blinds(horizontal)">
                                      <p:cBhvr>
                                        <p:cTn id="24" dur="500"/>
                                        <p:tgtEl>
                                          <p:spTgt spid="3688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6880"/>
                                        </p:tgtEl>
                                        <p:attrNameLst>
                                          <p:attrName>style.visibility</p:attrName>
                                        </p:attrNameLst>
                                      </p:cBhvr>
                                      <p:to>
                                        <p:strVal val="visible"/>
                                      </p:to>
                                    </p:set>
                                    <p:animEffect transition="in" filter="blinds(horizontal)">
                                      <p:cBhvr>
                                        <p:cTn id="29" dur="500"/>
                                        <p:tgtEl>
                                          <p:spTgt spid="3688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6881"/>
                                        </p:tgtEl>
                                        <p:attrNameLst>
                                          <p:attrName>style.visibility</p:attrName>
                                        </p:attrNameLst>
                                      </p:cBhvr>
                                      <p:to>
                                        <p:strVal val="visible"/>
                                      </p:to>
                                    </p:set>
                                    <p:animEffect transition="in" filter="blinds(horizontal)">
                                      <p:cBhvr>
                                        <p:cTn id="32" dur="500"/>
                                        <p:tgtEl>
                                          <p:spTgt spid="3688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874"/>
                                        </p:tgtEl>
                                        <p:attrNameLst>
                                          <p:attrName>style.visibility</p:attrName>
                                        </p:attrNameLst>
                                      </p:cBhvr>
                                      <p:to>
                                        <p:strVal val="visible"/>
                                      </p:to>
                                    </p:set>
                                    <p:animEffect transition="in" filter="box(in)">
                                      <p:cBhvr>
                                        <p:cTn id="37" dur="500"/>
                                        <p:tgtEl>
                                          <p:spTgt spid="3687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6879"/>
                                        </p:tgtEl>
                                        <p:attrNameLst>
                                          <p:attrName>style.visibility</p:attrName>
                                        </p:attrNameLst>
                                      </p:cBhvr>
                                      <p:to>
                                        <p:strVal val="visible"/>
                                      </p:to>
                                    </p:set>
                                    <p:animEffect transition="in" filter="box(in)">
                                      <p:cBhvr>
                                        <p:cTn id="40" dur="500"/>
                                        <p:tgtEl>
                                          <p:spTgt spid="3687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6882"/>
                                        </p:tgtEl>
                                        <p:attrNameLst>
                                          <p:attrName>style.visibility</p:attrName>
                                        </p:attrNameLst>
                                      </p:cBhvr>
                                      <p:to>
                                        <p:strVal val="visible"/>
                                      </p:to>
                                    </p:set>
                                    <p:animEffect transition="in" filter="box(in)">
                                      <p:cBhvr>
                                        <p:cTn id="43" dur="500"/>
                                        <p:tgtEl>
                                          <p:spTgt spid="3688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6885"/>
                                        </p:tgtEl>
                                        <p:attrNameLst>
                                          <p:attrName>style.visibility</p:attrName>
                                        </p:attrNameLst>
                                      </p:cBhvr>
                                      <p:to>
                                        <p:strVal val="visible"/>
                                      </p:to>
                                    </p:set>
                                    <p:animEffect transition="in" filter="box(in)">
                                      <p:cBhvr>
                                        <p:cTn id="46" dur="5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74" grpId="0" animBg="1"/>
      <p:bldP spid="36876" grpId="0" animBg="1"/>
      <p:bldP spid="36877" grpId="0" animBg="1"/>
      <p:bldP spid="36879" grpId="0" animBg="1"/>
      <p:bldP spid="36880" grpId="0" animBg="1"/>
      <p:bldP spid="36881" grpId="0" animBg="1"/>
      <p:bldP spid="36882" grpId="0" animBg="1"/>
      <p:bldP spid="36885" grpId="0"/>
      <p:bldP spid="36887" grpId="0" animBg="1"/>
      <p:bldP spid="368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252728"/>
          </a:xfrm>
        </p:spPr>
        <p:txBody>
          <a:bodyPr>
            <a:normAutofit/>
          </a:bodyPr>
          <a:lstStyle/>
          <a:p>
            <a:r>
              <a:rPr lang="en-US" sz="4400" dirty="0" smtClean="0"/>
              <a:t>Key Pose Estimation</a:t>
            </a:r>
            <a:endParaRPr lang="en-US" sz="4400"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19</a:t>
            </a:fld>
            <a:endParaRPr lang="en-US"/>
          </a:p>
        </p:txBody>
      </p:sp>
      <p:pic>
        <p:nvPicPr>
          <p:cNvPr id="130050" name="Picture 2" descr="E:\Aditi\MY_CODE\SS_DATASET\id001_1\output_normsil2\op_id001_1-100135.jpeg"/>
          <p:cNvPicPr>
            <a:picLocks noChangeAspect="1" noChangeArrowheads="1"/>
          </p:cNvPicPr>
          <p:nvPr/>
        </p:nvPicPr>
        <p:blipFill>
          <a:blip r:embed="rId2" cstate="print"/>
          <a:srcRect/>
          <a:stretch>
            <a:fillRect/>
          </a:stretch>
        </p:blipFill>
        <p:spPr bwMode="auto">
          <a:xfrm>
            <a:off x="533399" y="2667000"/>
            <a:ext cx="370904" cy="539496"/>
          </a:xfrm>
          <a:prstGeom prst="rect">
            <a:avLst/>
          </a:prstGeom>
          <a:noFill/>
        </p:spPr>
      </p:pic>
      <p:pic>
        <p:nvPicPr>
          <p:cNvPr id="130051" name="Picture 3" descr="E:\Aditi\MY_CODE\SS_DATASET\id001_1\output_normsil2\op_id001_1-100138.jpeg"/>
          <p:cNvPicPr>
            <a:picLocks noChangeAspect="1" noChangeArrowheads="1"/>
          </p:cNvPicPr>
          <p:nvPr/>
        </p:nvPicPr>
        <p:blipFill>
          <a:blip r:embed="rId3" cstate="print"/>
          <a:srcRect/>
          <a:stretch>
            <a:fillRect/>
          </a:stretch>
        </p:blipFill>
        <p:spPr bwMode="auto">
          <a:xfrm>
            <a:off x="838199" y="2667000"/>
            <a:ext cx="370904" cy="539496"/>
          </a:xfrm>
          <a:prstGeom prst="rect">
            <a:avLst/>
          </a:prstGeom>
          <a:noFill/>
        </p:spPr>
      </p:pic>
      <p:pic>
        <p:nvPicPr>
          <p:cNvPr id="130052" name="Picture 4" descr="E:\Aditi\MY_CODE\SS_DATASET\id001_1\output_normsil2\op_id001_1-100141.jpeg"/>
          <p:cNvPicPr>
            <a:picLocks noChangeAspect="1" noChangeArrowheads="1"/>
          </p:cNvPicPr>
          <p:nvPr/>
        </p:nvPicPr>
        <p:blipFill>
          <a:blip r:embed="rId4" cstate="print"/>
          <a:srcRect/>
          <a:stretch>
            <a:fillRect/>
          </a:stretch>
        </p:blipFill>
        <p:spPr bwMode="auto">
          <a:xfrm>
            <a:off x="1157286" y="2667000"/>
            <a:ext cx="370904" cy="539496"/>
          </a:xfrm>
          <a:prstGeom prst="rect">
            <a:avLst/>
          </a:prstGeom>
          <a:noFill/>
        </p:spPr>
      </p:pic>
      <p:pic>
        <p:nvPicPr>
          <p:cNvPr id="130053" name="Picture 5" descr="E:\Aditi\MY_CODE\SS_DATASET\id001_1\output_normsil2\op_id001_1-100145.jpeg"/>
          <p:cNvPicPr>
            <a:picLocks noChangeAspect="1" noChangeArrowheads="1"/>
          </p:cNvPicPr>
          <p:nvPr/>
        </p:nvPicPr>
        <p:blipFill>
          <a:blip r:embed="rId5" cstate="print"/>
          <a:srcRect/>
          <a:stretch>
            <a:fillRect/>
          </a:stretch>
        </p:blipFill>
        <p:spPr bwMode="auto">
          <a:xfrm>
            <a:off x="1464182" y="2670048"/>
            <a:ext cx="364618" cy="530352"/>
          </a:xfrm>
          <a:prstGeom prst="rect">
            <a:avLst/>
          </a:prstGeom>
          <a:noFill/>
        </p:spPr>
      </p:pic>
      <p:pic>
        <p:nvPicPr>
          <p:cNvPr id="130054" name="Picture 6" descr="E:\Aditi\MY_CODE\SS_DATASET\id001_1\output_normsil2\op_id001_1-100149.jpeg"/>
          <p:cNvPicPr>
            <a:picLocks noChangeAspect="1" noChangeArrowheads="1"/>
          </p:cNvPicPr>
          <p:nvPr/>
        </p:nvPicPr>
        <p:blipFill>
          <a:blip r:embed="rId6" cstate="print"/>
          <a:srcRect/>
          <a:stretch>
            <a:fillRect/>
          </a:stretch>
        </p:blipFill>
        <p:spPr bwMode="auto">
          <a:xfrm>
            <a:off x="1762696" y="2667000"/>
            <a:ext cx="370904" cy="539496"/>
          </a:xfrm>
          <a:prstGeom prst="rect">
            <a:avLst/>
          </a:prstGeom>
          <a:noFill/>
        </p:spPr>
      </p:pic>
      <p:pic>
        <p:nvPicPr>
          <p:cNvPr id="130055" name="Picture 7" descr="E:\Aditi\MY_CODE\SS_DATASET\id001_1\output_normsil2\op_id001_1-100152.jpeg"/>
          <p:cNvPicPr>
            <a:picLocks noChangeAspect="1" noChangeArrowheads="1"/>
          </p:cNvPicPr>
          <p:nvPr/>
        </p:nvPicPr>
        <p:blipFill>
          <a:blip r:embed="rId7" cstate="print"/>
          <a:srcRect/>
          <a:stretch>
            <a:fillRect/>
          </a:stretch>
        </p:blipFill>
        <p:spPr bwMode="auto">
          <a:xfrm>
            <a:off x="2067496" y="2667000"/>
            <a:ext cx="370904" cy="539496"/>
          </a:xfrm>
          <a:prstGeom prst="rect">
            <a:avLst/>
          </a:prstGeom>
          <a:noFill/>
        </p:spPr>
      </p:pic>
      <p:pic>
        <p:nvPicPr>
          <p:cNvPr id="130056" name="Picture 8" descr="E:\Aditi\MY_CODE\SS_DATASET\id001_1\output_normsil2\op_id001_1-100156.jpeg"/>
          <p:cNvPicPr>
            <a:picLocks noChangeAspect="1" noChangeArrowheads="1"/>
          </p:cNvPicPr>
          <p:nvPr/>
        </p:nvPicPr>
        <p:blipFill>
          <a:blip r:embed="rId8" cstate="print"/>
          <a:srcRect/>
          <a:stretch>
            <a:fillRect/>
          </a:stretch>
        </p:blipFill>
        <p:spPr bwMode="auto">
          <a:xfrm>
            <a:off x="2372296" y="2667000"/>
            <a:ext cx="370904" cy="539496"/>
          </a:xfrm>
          <a:prstGeom prst="rect">
            <a:avLst/>
          </a:prstGeom>
          <a:noFill/>
        </p:spPr>
      </p:pic>
      <p:pic>
        <p:nvPicPr>
          <p:cNvPr id="130057" name="Picture 9" descr="E:\Aditi\MY_CODE\SS_DATASET\id001_1\output_normsil2\op_id001_1-100161.jpeg"/>
          <p:cNvPicPr>
            <a:picLocks noChangeAspect="1" noChangeArrowheads="1"/>
          </p:cNvPicPr>
          <p:nvPr/>
        </p:nvPicPr>
        <p:blipFill>
          <a:blip r:embed="rId9" cstate="print"/>
          <a:srcRect/>
          <a:stretch>
            <a:fillRect/>
          </a:stretch>
        </p:blipFill>
        <p:spPr bwMode="auto">
          <a:xfrm>
            <a:off x="2677096" y="2667000"/>
            <a:ext cx="370904" cy="539496"/>
          </a:xfrm>
          <a:prstGeom prst="rect">
            <a:avLst/>
          </a:prstGeom>
          <a:noFill/>
        </p:spPr>
      </p:pic>
      <p:pic>
        <p:nvPicPr>
          <p:cNvPr id="130058" name="Picture 10" descr="E:\Aditi\MY_CODE\SS_DATASET\id001_1\output_normsil2\op_id001_1-100165.jpeg"/>
          <p:cNvPicPr>
            <a:picLocks noChangeAspect="1" noChangeArrowheads="1"/>
          </p:cNvPicPr>
          <p:nvPr/>
        </p:nvPicPr>
        <p:blipFill>
          <a:blip r:embed="rId10" cstate="print"/>
          <a:srcRect/>
          <a:stretch>
            <a:fillRect/>
          </a:stretch>
        </p:blipFill>
        <p:spPr bwMode="auto">
          <a:xfrm>
            <a:off x="2971800" y="2667000"/>
            <a:ext cx="370904" cy="539496"/>
          </a:xfrm>
          <a:prstGeom prst="rect">
            <a:avLst/>
          </a:prstGeom>
          <a:noFill/>
        </p:spPr>
      </p:pic>
      <p:pic>
        <p:nvPicPr>
          <p:cNvPr id="130059" name="Picture 11" descr="E:\Aditi\MY_CODE\SS_DATASET\id012_1\output_normsil2\op_id012_1-100091.jpeg"/>
          <p:cNvPicPr>
            <a:picLocks noChangeAspect="1" noChangeArrowheads="1"/>
          </p:cNvPicPr>
          <p:nvPr/>
        </p:nvPicPr>
        <p:blipFill>
          <a:blip r:embed="rId11" cstate="print"/>
          <a:srcRect/>
          <a:stretch>
            <a:fillRect/>
          </a:stretch>
        </p:blipFill>
        <p:spPr bwMode="auto">
          <a:xfrm>
            <a:off x="543496" y="4337304"/>
            <a:ext cx="370904" cy="539496"/>
          </a:xfrm>
          <a:prstGeom prst="rect">
            <a:avLst/>
          </a:prstGeom>
          <a:noFill/>
        </p:spPr>
      </p:pic>
      <p:pic>
        <p:nvPicPr>
          <p:cNvPr id="130060" name="Picture 12" descr="E:\Aditi\MY_CODE\SS_DATASET\id012_1\output_normsil2\op_id012_1-100095.jpeg"/>
          <p:cNvPicPr>
            <a:picLocks noChangeAspect="1" noChangeArrowheads="1"/>
          </p:cNvPicPr>
          <p:nvPr/>
        </p:nvPicPr>
        <p:blipFill>
          <a:blip r:embed="rId12" cstate="print"/>
          <a:srcRect/>
          <a:stretch>
            <a:fillRect/>
          </a:stretch>
        </p:blipFill>
        <p:spPr bwMode="auto">
          <a:xfrm>
            <a:off x="848296" y="4337304"/>
            <a:ext cx="370904" cy="539496"/>
          </a:xfrm>
          <a:prstGeom prst="rect">
            <a:avLst/>
          </a:prstGeom>
          <a:noFill/>
        </p:spPr>
      </p:pic>
      <p:pic>
        <p:nvPicPr>
          <p:cNvPr id="130061" name="Picture 13" descr="E:\Aditi\MY_CODE\SS_DATASET\id012_1\output_normsil2\op_id012_1-100099.jpeg"/>
          <p:cNvPicPr>
            <a:picLocks noChangeAspect="1" noChangeArrowheads="1"/>
          </p:cNvPicPr>
          <p:nvPr/>
        </p:nvPicPr>
        <p:blipFill>
          <a:blip r:embed="rId13" cstate="print"/>
          <a:srcRect/>
          <a:stretch>
            <a:fillRect/>
          </a:stretch>
        </p:blipFill>
        <p:spPr bwMode="auto">
          <a:xfrm>
            <a:off x="1143000" y="4337304"/>
            <a:ext cx="370904" cy="539496"/>
          </a:xfrm>
          <a:prstGeom prst="rect">
            <a:avLst/>
          </a:prstGeom>
          <a:noFill/>
        </p:spPr>
      </p:pic>
      <p:pic>
        <p:nvPicPr>
          <p:cNvPr id="130062" name="Picture 14" descr="E:\Aditi\MY_CODE\SS_DATASET\id012_1\output_normsil2\op_id012_1-100103.jpeg"/>
          <p:cNvPicPr>
            <a:picLocks noChangeAspect="1" noChangeArrowheads="1"/>
          </p:cNvPicPr>
          <p:nvPr/>
        </p:nvPicPr>
        <p:blipFill>
          <a:blip r:embed="rId14" cstate="print"/>
          <a:srcRect/>
          <a:stretch>
            <a:fillRect/>
          </a:stretch>
        </p:blipFill>
        <p:spPr bwMode="auto">
          <a:xfrm>
            <a:off x="1447800" y="4337304"/>
            <a:ext cx="370904" cy="539496"/>
          </a:xfrm>
          <a:prstGeom prst="rect">
            <a:avLst/>
          </a:prstGeom>
          <a:noFill/>
        </p:spPr>
      </p:pic>
      <p:pic>
        <p:nvPicPr>
          <p:cNvPr id="130063" name="Picture 15" descr="E:\Aditi\MY_CODE\SS_DATASET\id012_1\output_normsil2\op_id012_1-100106.jpeg"/>
          <p:cNvPicPr>
            <a:picLocks noChangeAspect="1" noChangeArrowheads="1"/>
          </p:cNvPicPr>
          <p:nvPr/>
        </p:nvPicPr>
        <p:blipFill>
          <a:blip r:embed="rId15" cstate="print"/>
          <a:srcRect/>
          <a:stretch>
            <a:fillRect/>
          </a:stretch>
        </p:blipFill>
        <p:spPr bwMode="auto">
          <a:xfrm>
            <a:off x="1762696" y="4337304"/>
            <a:ext cx="370904" cy="539496"/>
          </a:xfrm>
          <a:prstGeom prst="rect">
            <a:avLst/>
          </a:prstGeom>
          <a:noFill/>
        </p:spPr>
      </p:pic>
      <p:pic>
        <p:nvPicPr>
          <p:cNvPr id="130064" name="Picture 16" descr="E:\Aditi\MY_CODE\SS_DATASET\id012_1\output_normsil2\op_id012_1-100109.jpeg"/>
          <p:cNvPicPr>
            <a:picLocks noChangeAspect="1" noChangeArrowheads="1"/>
          </p:cNvPicPr>
          <p:nvPr/>
        </p:nvPicPr>
        <p:blipFill>
          <a:blip r:embed="rId16" cstate="print"/>
          <a:srcRect/>
          <a:stretch>
            <a:fillRect/>
          </a:stretch>
        </p:blipFill>
        <p:spPr bwMode="auto">
          <a:xfrm>
            <a:off x="2067496" y="4337304"/>
            <a:ext cx="370904" cy="539496"/>
          </a:xfrm>
          <a:prstGeom prst="rect">
            <a:avLst/>
          </a:prstGeom>
          <a:noFill/>
        </p:spPr>
      </p:pic>
      <p:pic>
        <p:nvPicPr>
          <p:cNvPr id="130065" name="Picture 17" descr="E:\Aditi\MY_CODE\SS_DATASET\id012_1\output_normsil2\op_id012_1-100113.jpeg"/>
          <p:cNvPicPr>
            <a:picLocks noChangeAspect="1" noChangeArrowheads="1"/>
          </p:cNvPicPr>
          <p:nvPr/>
        </p:nvPicPr>
        <p:blipFill>
          <a:blip r:embed="rId17" cstate="print"/>
          <a:srcRect/>
          <a:stretch>
            <a:fillRect/>
          </a:stretch>
        </p:blipFill>
        <p:spPr bwMode="auto">
          <a:xfrm>
            <a:off x="2362200" y="4337304"/>
            <a:ext cx="370904" cy="539496"/>
          </a:xfrm>
          <a:prstGeom prst="rect">
            <a:avLst/>
          </a:prstGeom>
          <a:noFill/>
        </p:spPr>
      </p:pic>
      <p:pic>
        <p:nvPicPr>
          <p:cNvPr id="130066" name="Picture 18" descr="E:\Aditi\MY_CODE\SS_DATASET\id012_1\output_normsil2\op_id012_1-100118.jpeg"/>
          <p:cNvPicPr>
            <a:picLocks noChangeAspect="1" noChangeArrowheads="1"/>
          </p:cNvPicPr>
          <p:nvPr/>
        </p:nvPicPr>
        <p:blipFill>
          <a:blip r:embed="rId18" cstate="print"/>
          <a:srcRect/>
          <a:stretch>
            <a:fillRect/>
          </a:stretch>
        </p:blipFill>
        <p:spPr bwMode="auto">
          <a:xfrm>
            <a:off x="2667000" y="4337304"/>
            <a:ext cx="370904" cy="539496"/>
          </a:xfrm>
          <a:prstGeom prst="rect">
            <a:avLst/>
          </a:prstGeom>
          <a:noFill/>
        </p:spPr>
      </p:pic>
      <p:pic>
        <p:nvPicPr>
          <p:cNvPr id="130067" name="Picture 19" descr="E:\Aditi\MY_CODE\SS_DATASET\id012_1\output_normsil2\op_id012_1-100122.jpeg"/>
          <p:cNvPicPr>
            <a:picLocks noChangeAspect="1" noChangeArrowheads="1"/>
          </p:cNvPicPr>
          <p:nvPr/>
        </p:nvPicPr>
        <p:blipFill>
          <a:blip r:embed="rId19" cstate="print"/>
          <a:srcRect/>
          <a:stretch>
            <a:fillRect/>
          </a:stretch>
        </p:blipFill>
        <p:spPr bwMode="auto">
          <a:xfrm>
            <a:off x="2981896" y="4337304"/>
            <a:ext cx="370904" cy="539496"/>
          </a:xfrm>
          <a:prstGeom prst="rect">
            <a:avLst/>
          </a:prstGeom>
          <a:noFill/>
        </p:spPr>
      </p:pic>
      <p:sp>
        <p:nvSpPr>
          <p:cNvPr id="23" name="TextBox 22"/>
          <p:cNvSpPr txBox="1"/>
          <p:nvPr/>
        </p:nvSpPr>
        <p:spPr>
          <a:xfrm>
            <a:off x="1676400" y="3124200"/>
            <a:ext cx="228600" cy="1200329"/>
          </a:xfrm>
          <a:prstGeom prst="rect">
            <a:avLst/>
          </a:prstGeom>
          <a:noFill/>
        </p:spPr>
        <p:txBody>
          <a:bodyPr wrap="square" rtlCol="0">
            <a:spAutoFit/>
          </a:bodyPr>
          <a:lstStyle/>
          <a:p>
            <a:r>
              <a:rPr lang="en-US" sz="2400" b="1" dirty="0" smtClean="0"/>
              <a:t>.</a:t>
            </a:r>
          </a:p>
          <a:p>
            <a:r>
              <a:rPr lang="en-US" sz="2400" b="1" dirty="0" smtClean="0"/>
              <a:t>.</a:t>
            </a:r>
          </a:p>
          <a:p>
            <a:r>
              <a:rPr lang="en-US" sz="2400" b="1" dirty="0" smtClean="0"/>
              <a:t>.</a:t>
            </a:r>
            <a:endParaRPr lang="en-US" sz="2400" b="1" dirty="0"/>
          </a:p>
        </p:txBody>
      </p:sp>
      <p:pic>
        <p:nvPicPr>
          <p:cNvPr id="3075" name="Picture 3"/>
          <p:cNvPicPr>
            <a:picLocks noChangeAspect="1" noChangeArrowheads="1"/>
          </p:cNvPicPr>
          <p:nvPr/>
        </p:nvPicPr>
        <p:blipFill>
          <a:blip r:embed="rId20" cstate="print"/>
          <a:srcRect/>
          <a:stretch>
            <a:fillRect/>
          </a:stretch>
        </p:blipFill>
        <p:spPr bwMode="auto">
          <a:xfrm>
            <a:off x="5181600" y="2362200"/>
            <a:ext cx="3810000" cy="2516536"/>
          </a:xfrm>
          <a:prstGeom prst="rect">
            <a:avLst/>
          </a:prstGeom>
          <a:noFill/>
          <a:ln w="9525">
            <a:noFill/>
            <a:miter lim="800000"/>
            <a:headEnd/>
            <a:tailEnd/>
          </a:ln>
        </p:spPr>
      </p:pic>
      <p:pic>
        <p:nvPicPr>
          <p:cNvPr id="28" name="Picture 2"/>
          <p:cNvPicPr>
            <a:picLocks noChangeAspect="1" noChangeArrowheads="1"/>
          </p:cNvPicPr>
          <p:nvPr/>
        </p:nvPicPr>
        <p:blipFill>
          <a:blip r:embed="rId21" cstate="print"/>
          <a:srcRect/>
          <a:stretch>
            <a:fillRect/>
          </a:stretch>
        </p:blipFill>
        <p:spPr bwMode="auto">
          <a:xfrm>
            <a:off x="5151843" y="2389632"/>
            <a:ext cx="3948606" cy="2487168"/>
          </a:xfrm>
          <a:prstGeom prst="rect">
            <a:avLst/>
          </a:prstGeom>
          <a:noFill/>
          <a:ln w="9525">
            <a:noFill/>
            <a:miter lim="800000"/>
            <a:headEnd/>
            <a:tailEnd/>
          </a:ln>
        </p:spPr>
      </p:pic>
      <p:pic>
        <p:nvPicPr>
          <p:cNvPr id="3077" name="Picture 5"/>
          <p:cNvPicPr>
            <a:picLocks noChangeAspect="1" noChangeArrowheads="1"/>
          </p:cNvPicPr>
          <p:nvPr/>
        </p:nvPicPr>
        <p:blipFill>
          <a:blip r:embed="rId22" cstate="print"/>
          <a:srcRect/>
          <a:stretch>
            <a:fillRect/>
          </a:stretch>
        </p:blipFill>
        <p:spPr bwMode="auto">
          <a:xfrm>
            <a:off x="5120640" y="2423160"/>
            <a:ext cx="3931322" cy="2395728"/>
          </a:xfrm>
          <a:prstGeom prst="rect">
            <a:avLst/>
          </a:prstGeom>
          <a:noFill/>
          <a:ln w="9525">
            <a:noFill/>
            <a:miter lim="800000"/>
            <a:headEnd/>
            <a:tailEnd/>
          </a:ln>
        </p:spPr>
      </p:pic>
      <p:sp>
        <p:nvSpPr>
          <p:cNvPr id="34" name="Right Arrow Callout 33"/>
          <p:cNvSpPr/>
          <p:nvPr/>
        </p:nvSpPr>
        <p:spPr>
          <a:xfrm>
            <a:off x="3429000" y="2819400"/>
            <a:ext cx="2133600" cy="1905000"/>
          </a:xfrm>
          <a:prstGeom prst="rightArrowCallout">
            <a:avLst>
              <a:gd name="adj1" fmla="val 25000"/>
              <a:gd name="adj2" fmla="val 25000"/>
              <a:gd name="adj3" fmla="val 25000"/>
              <a:gd name="adj4" fmla="val 12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352800" y="3538728"/>
            <a:ext cx="2339102" cy="369332"/>
          </a:xfrm>
          <a:prstGeom prst="rect">
            <a:avLst/>
          </a:prstGeom>
          <a:noFill/>
        </p:spPr>
        <p:txBody>
          <a:bodyPr wrap="none" rtlCol="0">
            <a:spAutoFit/>
          </a:bodyPr>
          <a:lstStyle/>
          <a:p>
            <a:r>
              <a:rPr lang="en-US" dirty="0" smtClean="0"/>
              <a:t>Eigen Space Projection</a:t>
            </a:r>
            <a:endParaRPr lang="en-US" dirty="0"/>
          </a:p>
        </p:txBody>
      </p:sp>
      <p:pic>
        <p:nvPicPr>
          <p:cNvPr id="36" name="Picture 5" descr="iit_logo"/>
          <p:cNvPicPr>
            <a:picLocks noChangeAspect="1" noChangeArrowheads="1"/>
          </p:cNvPicPr>
          <p:nvPr/>
        </p:nvPicPr>
        <p:blipFill>
          <a:blip r:embed="rId23" cstate="print"/>
          <a:srcRect/>
          <a:stretch>
            <a:fillRect/>
          </a:stretch>
        </p:blipFill>
        <p:spPr bwMode="auto">
          <a:xfrm>
            <a:off x="0" y="0"/>
            <a:ext cx="666750" cy="704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Collaborators</a:t>
            </a:r>
            <a:endParaRPr lang="en-IN" dirty="0"/>
          </a:p>
        </p:txBody>
      </p:sp>
      <p:sp>
        <p:nvSpPr>
          <p:cNvPr id="3" name="Content Placeholder 2"/>
          <p:cNvSpPr>
            <a:spLocks noGrp="1"/>
          </p:cNvSpPr>
          <p:nvPr>
            <p:ph idx="1"/>
          </p:nvPr>
        </p:nvSpPr>
        <p:spPr/>
        <p:txBody>
          <a:bodyPr/>
          <a:lstStyle/>
          <a:p>
            <a:r>
              <a:rPr lang="en-IN" dirty="0" smtClean="0"/>
              <a:t>Dr. </a:t>
            </a:r>
            <a:r>
              <a:rPr lang="en-IN" dirty="0" err="1" smtClean="0"/>
              <a:t>Aditi</a:t>
            </a:r>
            <a:r>
              <a:rPr lang="en-IN" dirty="0" smtClean="0"/>
              <a:t> Roy</a:t>
            </a:r>
          </a:p>
          <a:p>
            <a:r>
              <a:rPr lang="en-IN" dirty="0" smtClean="0"/>
              <a:t>Prof. </a:t>
            </a:r>
            <a:r>
              <a:rPr lang="en-IN" dirty="0" err="1" smtClean="0"/>
              <a:t>Shamik</a:t>
            </a:r>
            <a:r>
              <a:rPr lang="en-IN" dirty="0" smtClean="0"/>
              <a:t> </a:t>
            </a:r>
            <a:r>
              <a:rPr lang="en-IN" dirty="0" err="1" smtClean="0"/>
              <a:t>Sural</a:t>
            </a:r>
            <a:endParaRPr lang="en-IN"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8015288" cy="914400"/>
          </a:xfrm>
        </p:spPr>
        <p:txBody>
          <a:bodyPr>
            <a:noAutofit/>
          </a:bodyPr>
          <a:lstStyle/>
          <a:p>
            <a:pPr fontAlgn="auto">
              <a:spcAft>
                <a:spcPts val="0"/>
              </a:spcAft>
              <a:defRPr/>
            </a:pPr>
            <a:r>
              <a:rPr lang="en-US" sz="4400" dirty="0" smtClean="0"/>
              <a:t>Key Pose Estimation</a:t>
            </a:r>
            <a:r>
              <a:rPr lang="en-IN" sz="3600" dirty="0">
                <a:solidFill>
                  <a:schemeClr val="accent1">
                    <a:satMod val="150000"/>
                  </a:schemeClr>
                </a:solidFill>
                <a:cs typeface="Arial" pitchFamily="34" charset="0"/>
              </a:rPr>
              <a:t/>
            </a:r>
            <a:br>
              <a:rPr lang="en-IN" sz="3600" dirty="0">
                <a:solidFill>
                  <a:schemeClr val="accent1">
                    <a:satMod val="150000"/>
                  </a:schemeClr>
                </a:solidFill>
                <a:cs typeface="Arial" pitchFamily="34" charset="0"/>
              </a:rPr>
            </a:br>
            <a:endParaRPr lang="en-IN" sz="3600" dirty="0">
              <a:solidFill>
                <a:schemeClr val="accent1">
                  <a:satMod val="150000"/>
                </a:schemeClr>
              </a:solidFill>
              <a:cs typeface="Arial" pitchFamily="34" charset="0"/>
            </a:endParaRPr>
          </a:p>
        </p:txBody>
      </p:sp>
      <p:graphicFrame>
        <p:nvGraphicFramePr>
          <p:cNvPr id="1026" name="Object 2"/>
          <p:cNvGraphicFramePr>
            <a:graphicFrameLocks noChangeAspect="1"/>
          </p:cNvGraphicFramePr>
          <p:nvPr>
            <p:ph idx="1"/>
          </p:nvPr>
        </p:nvGraphicFramePr>
        <p:xfrm>
          <a:off x="533209" y="4303713"/>
          <a:ext cx="5889816" cy="2325687"/>
        </p:xfrm>
        <a:graphic>
          <a:graphicData uri="http://schemas.openxmlformats.org/presentationml/2006/ole">
            <p:oleObj spid="_x0000_s102402" name="Document" r:id="rId3" imgW="6551640" imgH="2583000" progId="Word.Document.8">
              <p:embed/>
            </p:oleObj>
          </a:graphicData>
        </a:graphic>
      </p:graphicFrame>
      <p:sp>
        <p:nvSpPr>
          <p:cNvPr id="9" name="Slide Number Placeholder 5"/>
          <p:cNvSpPr>
            <a:spLocks noGrp="1"/>
          </p:cNvSpPr>
          <p:nvPr>
            <p:ph type="sldNum" sz="quarter" idx="12"/>
          </p:nvPr>
        </p:nvSpPr>
        <p:spPr/>
        <p:txBody>
          <a:bodyPr/>
          <a:lstStyle/>
          <a:p>
            <a:pPr>
              <a:defRPr/>
            </a:pPr>
            <a:fld id="{710D1FF9-E20A-424F-85B1-CA29639CBB79}" type="slidenum">
              <a:rPr lang="en-IN"/>
              <a:pPr>
                <a:defRPr/>
              </a:pPr>
              <a:t>20</a:t>
            </a:fld>
            <a:endParaRPr lang="en-IN"/>
          </a:p>
        </p:txBody>
      </p:sp>
      <p:pic>
        <p:nvPicPr>
          <p:cNvPr id="1029" name="Picture 4" descr="iit_logo"/>
          <p:cNvPicPr>
            <a:picLocks noChangeAspect="1" noChangeArrowheads="1"/>
          </p:cNvPicPr>
          <p:nvPr/>
        </p:nvPicPr>
        <p:blipFill>
          <a:blip r:embed="rId4" cstate="print"/>
          <a:srcRect/>
          <a:stretch>
            <a:fillRect/>
          </a:stretch>
        </p:blipFill>
        <p:spPr bwMode="auto">
          <a:xfrm>
            <a:off x="0" y="0"/>
            <a:ext cx="666750" cy="70485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682750" y="1509713"/>
            <a:ext cx="3346450" cy="2733675"/>
          </a:xfrm>
          <a:prstGeom prst="rect">
            <a:avLst/>
          </a:prstGeom>
          <a:noFill/>
          <a:ln w="9525">
            <a:noFill/>
            <a:miter lim="800000"/>
            <a:headEnd/>
            <a:tailEnd/>
          </a:ln>
        </p:spPr>
      </p:pic>
      <p:sp>
        <p:nvSpPr>
          <p:cNvPr id="1031" name="Rectangle 9"/>
          <p:cNvSpPr>
            <a:spLocks noChangeArrowheads="1"/>
          </p:cNvSpPr>
          <p:nvPr/>
        </p:nvSpPr>
        <p:spPr bwMode="auto">
          <a:xfrm>
            <a:off x="5181600" y="3669268"/>
            <a:ext cx="3929281" cy="369332"/>
          </a:xfrm>
          <a:prstGeom prst="rect">
            <a:avLst/>
          </a:prstGeom>
          <a:noFill/>
          <a:ln w="9525">
            <a:noFill/>
            <a:miter lim="800000"/>
            <a:headEnd/>
            <a:tailEnd/>
          </a:ln>
        </p:spPr>
        <p:txBody>
          <a:bodyPr wrap="none">
            <a:spAutoFit/>
          </a:bodyPr>
          <a:lstStyle/>
          <a:p>
            <a:r>
              <a:rPr lang="en-IN" b="1" dirty="0" smtClean="0">
                <a:latin typeface="Times New Roman" pitchFamily="18" charset="0"/>
              </a:rPr>
              <a:t>Fig. 4. Distortion characteristics plot</a:t>
            </a:r>
            <a:endParaRPr lang="en-IN" b="1" dirty="0">
              <a:latin typeface="Times New Roman" pitchFamily="18" charset="0"/>
            </a:endParaRPr>
          </a:p>
        </p:txBody>
      </p:sp>
      <p:sp>
        <p:nvSpPr>
          <p:cNvPr id="1032" name="Rectangle 10"/>
          <p:cNvSpPr>
            <a:spLocks noChangeArrowheads="1"/>
          </p:cNvSpPr>
          <p:nvPr/>
        </p:nvSpPr>
        <p:spPr bwMode="auto">
          <a:xfrm>
            <a:off x="6400801" y="5514975"/>
            <a:ext cx="2209799" cy="1190625"/>
          </a:xfrm>
          <a:prstGeom prst="rect">
            <a:avLst/>
          </a:prstGeom>
          <a:noFill/>
          <a:ln w="9525">
            <a:noFill/>
            <a:miter lim="800000"/>
            <a:headEnd/>
            <a:tailEnd/>
          </a:ln>
        </p:spPr>
        <p:txBody>
          <a:bodyPr wrap="square">
            <a:spAutoFit/>
          </a:bodyPr>
          <a:lstStyle/>
          <a:p>
            <a:r>
              <a:rPr lang="en-IN" b="1" dirty="0" smtClean="0">
                <a:latin typeface="Times New Roman" pitchFamily="18" charset="0"/>
              </a:rPr>
              <a:t>Fig. 5. Key </a:t>
            </a:r>
            <a:r>
              <a:rPr lang="en-IN" b="1" dirty="0">
                <a:latin typeface="Times New Roman" pitchFamily="18" charset="0"/>
              </a:rPr>
              <a:t>poses obtained from K-means clustering in Eigen Space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8015288" cy="914400"/>
          </a:xfrm>
        </p:spPr>
        <p:txBody>
          <a:bodyPr>
            <a:noAutofit/>
          </a:bodyPr>
          <a:lstStyle/>
          <a:p>
            <a:pPr fontAlgn="auto">
              <a:spcAft>
                <a:spcPts val="0"/>
              </a:spcAft>
              <a:defRPr/>
            </a:pPr>
            <a:r>
              <a:rPr lang="en-IN" sz="4400" dirty="0">
                <a:solidFill>
                  <a:schemeClr val="accent1">
                    <a:satMod val="150000"/>
                  </a:schemeClr>
                </a:solidFill>
                <a:cs typeface="Arial" pitchFamily="34" charset="0"/>
              </a:rPr>
              <a:t>Silhouette Classification into Key Poses</a:t>
            </a:r>
          </a:p>
        </p:txBody>
      </p:sp>
      <p:sp>
        <p:nvSpPr>
          <p:cNvPr id="41987" name="Rectangle 3"/>
          <p:cNvSpPr>
            <a:spLocks noGrp="1" noChangeArrowheads="1"/>
          </p:cNvSpPr>
          <p:nvPr>
            <p:ph idx="1"/>
          </p:nvPr>
        </p:nvSpPr>
        <p:spPr>
          <a:xfrm>
            <a:off x="228600" y="1775191"/>
            <a:ext cx="8382000" cy="4625609"/>
          </a:xfrm>
        </p:spPr>
        <p:txBody>
          <a:bodyPr>
            <a:normAutofit/>
          </a:bodyPr>
          <a:lstStyle/>
          <a:p>
            <a:pPr algn="just">
              <a:lnSpc>
                <a:spcPct val="90000"/>
              </a:lnSpc>
            </a:pPr>
            <a:r>
              <a:rPr lang="en-US" sz="2400" dirty="0" smtClean="0">
                <a:cs typeface="Arial" pitchFamily="34" charset="0"/>
              </a:rPr>
              <a:t>Observations:</a:t>
            </a:r>
          </a:p>
          <a:p>
            <a:pPr lvl="1" algn="just">
              <a:lnSpc>
                <a:spcPct val="90000"/>
              </a:lnSpc>
              <a:spcBef>
                <a:spcPts val="1200"/>
              </a:spcBef>
            </a:pPr>
            <a:r>
              <a:rPr lang="en-IN" sz="2000" dirty="0" smtClean="0">
                <a:cs typeface="Arial" pitchFamily="34" charset="0"/>
              </a:rPr>
              <a:t>Silhouettes can be easily distorted by a bad foreground segmentation, thus the matching score may be misleading</a:t>
            </a:r>
          </a:p>
          <a:p>
            <a:pPr lvl="1" algn="just">
              <a:lnSpc>
                <a:spcPct val="90000"/>
              </a:lnSpc>
              <a:spcBef>
                <a:spcPts val="1200"/>
              </a:spcBef>
            </a:pPr>
            <a:r>
              <a:rPr lang="en-IN" sz="2000" dirty="0" smtClean="0">
                <a:cs typeface="Arial" pitchFamily="34" charset="0"/>
              </a:rPr>
              <a:t>Even if silhouettes are clean, different poses may generate similar silhouettes (like left foot forward position and right foot forward position)</a:t>
            </a:r>
          </a:p>
          <a:p>
            <a:pPr lvl="1" algn="just">
              <a:lnSpc>
                <a:spcPct val="90000"/>
              </a:lnSpc>
            </a:pPr>
            <a:endParaRPr lang="en-IN" sz="2000" dirty="0" smtClean="0">
              <a:cs typeface="Arial" pitchFamily="34" charset="0"/>
            </a:endParaRPr>
          </a:p>
          <a:p>
            <a:pPr algn="just">
              <a:lnSpc>
                <a:spcPct val="90000"/>
              </a:lnSpc>
              <a:spcBef>
                <a:spcPts val="1200"/>
              </a:spcBef>
              <a:buClr>
                <a:srgbClr val="E42B06"/>
              </a:buClr>
              <a:buSzTx/>
              <a:buFont typeface="Wingdings" pitchFamily="2" charset="2"/>
              <a:buChar char="Ø"/>
            </a:pPr>
            <a:r>
              <a:rPr lang="en-US" sz="2400" dirty="0" smtClean="0">
                <a:cs typeface="Arial" pitchFamily="34" charset="0"/>
              </a:rPr>
              <a:t>Decision based only on individual matching scores is unreliable </a:t>
            </a:r>
          </a:p>
          <a:p>
            <a:pPr algn="just">
              <a:lnSpc>
                <a:spcPct val="90000"/>
              </a:lnSpc>
              <a:spcBef>
                <a:spcPts val="1200"/>
              </a:spcBef>
              <a:buClr>
                <a:srgbClr val="E42B06"/>
              </a:buClr>
              <a:buSzTx/>
              <a:buFont typeface="Wingdings" pitchFamily="2" charset="2"/>
              <a:buChar char="Ø"/>
            </a:pPr>
            <a:r>
              <a:rPr lang="en-US" sz="2400" dirty="0" smtClean="0">
                <a:cs typeface="Arial" pitchFamily="34" charset="0"/>
              </a:rPr>
              <a:t>Temporal constraints are imposed by the state transition model</a:t>
            </a:r>
          </a:p>
          <a:p>
            <a:pPr algn="just">
              <a:lnSpc>
                <a:spcPct val="90000"/>
              </a:lnSpc>
              <a:spcBef>
                <a:spcPts val="1200"/>
              </a:spcBef>
              <a:buClr>
                <a:srgbClr val="E42B06"/>
              </a:buClr>
              <a:buSzTx/>
              <a:buFont typeface="Wingdings" pitchFamily="2" charset="2"/>
              <a:buChar char="Ø"/>
            </a:pPr>
            <a:r>
              <a:rPr lang="en-US" sz="2400" dirty="0" smtClean="0">
                <a:cs typeface="Arial" pitchFamily="34" charset="0"/>
              </a:rPr>
              <a:t>Formulate the key pose finding problem as the most likely path finding problem in a directed graph</a:t>
            </a:r>
          </a:p>
          <a:p>
            <a:pPr>
              <a:lnSpc>
                <a:spcPct val="90000"/>
              </a:lnSpc>
              <a:spcBef>
                <a:spcPts val="1200"/>
              </a:spcBef>
              <a:buClr>
                <a:srgbClr val="E42B06"/>
              </a:buClr>
              <a:buSzTx/>
              <a:buFont typeface="Wingdings" pitchFamily="2" charset="2"/>
              <a:buChar char="Ø"/>
            </a:pPr>
            <a:endParaRPr lang="en-US" sz="2400" dirty="0" smtClean="0"/>
          </a:p>
          <a:p>
            <a:pPr>
              <a:lnSpc>
                <a:spcPct val="90000"/>
              </a:lnSpc>
              <a:buFont typeface="Wingdings" pitchFamily="2" charset="2"/>
              <a:buChar char="Ø"/>
            </a:pPr>
            <a:endParaRPr lang="en-US" sz="2400" dirty="0" smtClean="0"/>
          </a:p>
          <a:p>
            <a:pPr lvl="1">
              <a:lnSpc>
                <a:spcPct val="90000"/>
              </a:lnSpc>
            </a:pPr>
            <a:endParaRPr lang="en-IN" sz="2000" dirty="0" smtClean="0"/>
          </a:p>
        </p:txBody>
      </p:sp>
      <p:pic>
        <p:nvPicPr>
          <p:cNvPr id="41988"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B7A5F41-D9DB-493F-AD9F-ACCAFCAA1D30}"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8015288" cy="914400"/>
          </a:xfrm>
        </p:spPr>
        <p:txBody>
          <a:bodyPr/>
          <a:lstStyle/>
          <a:p>
            <a:pPr fontAlgn="auto">
              <a:spcAft>
                <a:spcPts val="0"/>
              </a:spcAft>
              <a:defRPr/>
            </a:pPr>
            <a:r>
              <a:rPr lang="en-US" dirty="0">
                <a:solidFill>
                  <a:schemeClr val="accent1">
                    <a:satMod val="150000"/>
                  </a:schemeClr>
                </a:solidFill>
                <a:cs typeface="Arial" pitchFamily="34" charset="0"/>
              </a:rPr>
              <a:t>State Transition Diagram</a:t>
            </a:r>
            <a:endParaRPr lang="en-IN" dirty="0">
              <a:solidFill>
                <a:schemeClr val="accent1">
                  <a:satMod val="150000"/>
                </a:schemeClr>
              </a:solidFill>
              <a:cs typeface="Arial" pitchFamily="34" charset="0"/>
            </a:endParaRPr>
          </a:p>
        </p:txBody>
      </p:sp>
      <p:pic>
        <p:nvPicPr>
          <p:cNvPr id="43014" name="Picture 8"/>
          <p:cNvPicPr>
            <a:picLocks noGrp="1" noChangeAspect="1" noChangeArrowheads="1"/>
          </p:cNvPicPr>
          <p:nvPr>
            <p:ph idx="1"/>
          </p:nvPr>
        </p:nvPicPr>
        <p:blipFill>
          <a:blip r:embed="rId2" cstate="print"/>
          <a:srcRect/>
          <a:stretch>
            <a:fillRect/>
          </a:stretch>
        </p:blipFill>
        <p:spPr>
          <a:xfrm>
            <a:off x="1266825" y="1628775"/>
            <a:ext cx="6546850" cy="3108325"/>
          </a:xfrm>
        </p:spPr>
      </p:pic>
      <p:sp>
        <p:nvSpPr>
          <p:cNvPr id="43011" name="Rectangle 4"/>
          <p:cNvSpPr>
            <a:spLocks noChangeArrowheads="1"/>
          </p:cNvSpPr>
          <p:nvPr/>
        </p:nvSpPr>
        <p:spPr bwMode="auto">
          <a:xfrm>
            <a:off x="609600" y="4800600"/>
            <a:ext cx="7848600" cy="641350"/>
          </a:xfrm>
          <a:prstGeom prst="rect">
            <a:avLst/>
          </a:prstGeom>
          <a:noFill/>
          <a:ln w="9525">
            <a:noFill/>
            <a:miter lim="800000"/>
            <a:headEnd/>
            <a:tailEnd/>
          </a:ln>
        </p:spPr>
        <p:txBody>
          <a:bodyPr>
            <a:spAutoFit/>
          </a:bodyPr>
          <a:lstStyle/>
          <a:p>
            <a:pPr algn="ctr"/>
            <a:r>
              <a:rPr lang="en-IN" b="1" dirty="0" smtClean="0">
                <a:latin typeface="Times New Roman" pitchFamily="18" charset="0"/>
              </a:rPr>
              <a:t> Proposed </a:t>
            </a:r>
            <a:r>
              <a:rPr lang="en-IN" b="1" dirty="0">
                <a:latin typeface="Times New Roman" pitchFamily="18" charset="0"/>
              </a:rPr>
              <a:t>state transition diagram considering five states (S1-S5)  corresponding to five key poses (P1-P5)</a:t>
            </a:r>
          </a:p>
        </p:txBody>
      </p:sp>
      <p:pic>
        <p:nvPicPr>
          <p:cNvPr id="43012" name="Picture 5" descr="iit_logo"/>
          <p:cNvPicPr>
            <a:picLocks noChangeAspect="1" noChangeArrowheads="1"/>
          </p:cNvPicPr>
          <p:nvPr/>
        </p:nvPicPr>
        <p:blipFill>
          <a:blip r:embed="rId3" cstate="print"/>
          <a:srcRect/>
          <a:stretch>
            <a:fillRect/>
          </a:stretch>
        </p:blipFill>
        <p:spPr bwMode="auto">
          <a:xfrm>
            <a:off x="0" y="0"/>
            <a:ext cx="666750" cy="704850"/>
          </a:xfrm>
          <a:prstGeom prst="rect">
            <a:avLst/>
          </a:prstGeom>
          <a:noFill/>
          <a:ln w="9525">
            <a:noFill/>
            <a:miter lim="800000"/>
            <a:headEnd/>
            <a:tailEnd/>
          </a:ln>
        </p:spPr>
      </p:pic>
      <p:sp>
        <p:nvSpPr>
          <p:cNvPr id="43013" name="Rectangle 6"/>
          <p:cNvSpPr>
            <a:spLocks noChangeArrowheads="1"/>
          </p:cNvSpPr>
          <p:nvPr/>
        </p:nvSpPr>
        <p:spPr bwMode="auto">
          <a:xfrm>
            <a:off x="685800" y="6019800"/>
            <a:ext cx="7848600" cy="400110"/>
          </a:xfrm>
          <a:prstGeom prst="rect">
            <a:avLst/>
          </a:prstGeom>
          <a:noFill/>
          <a:ln w="9525">
            <a:noFill/>
            <a:miter lim="800000"/>
            <a:headEnd/>
            <a:tailEnd/>
          </a:ln>
        </p:spPr>
        <p:txBody>
          <a:bodyPr>
            <a:spAutoFit/>
          </a:bodyPr>
          <a:lstStyle/>
          <a:p>
            <a:pPr algn="ctr"/>
            <a:r>
              <a:rPr lang="en-IN" sz="2000" b="1" dirty="0">
                <a:solidFill>
                  <a:schemeClr val="accent1"/>
                </a:solidFill>
                <a:latin typeface="Times New Roman" pitchFamily="18" charset="0"/>
              </a:rPr>
              <a:t>In our experimentation 16 key pose states are considered</a:t>
            </a:r>
          </a:p>
        </p:txBody>
      </p:sp>
      <p:sp>
        <p:nvSpPr>
          <p:cNvPr id="7" name="Slide Number Placeholder 6"/>
          <p:cNvSpPr>
            <a:spLocks noGrp="1"/>
          </p:cNvSpPr>
          <p:nvPr>
            <p:ph type="sldNum" sz="quarter" idx="12"/>
          </p:nvPr>
        </p:nvSpPr>
        <p:spPr/>
        <p:txBody>
          <a:bodyPr/>
          <a:lstStyle/>
          <a:p>
            <a:fld id="{9B7A5F41-D9DB-493F-AD9F-ACCAFCAA1D30}"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7713" y="228600"/>
            <a:ext cx="8015287" cy="914400"/>
          </a:xfrm>
        </p:spPr>
        <p:txBody>
          <a:bodyPr/>
          <a:lstStyle/>
          <a:p>
            <a:pPr fontAlgn="auto">
              <a:spcAft>
                <a:spcPts val="0"/>
              </a:spcAft>
              <a:defRPr/>
            </a:pPr>
            <a:r>
              <a:rPr lang="en-US" dirty="0">
                <a:solidFill>
                  <a:schemeClr val="accent1">
                    <a:satMod val="150000"/>
                  </a:schemeClr>
                </a:solidFill>
                <a:cs typeface="Arial" pitchFamily="34" charset="0"/>
              </a:rPr>
              <a:t>Directed Graph Construction</a:t>
            </a:r>
            <a:endParaRPr lang="en-IN" dirty="0">
              <a:solidFill>
                <a:schemeClr val="accent1">
                  <a:satMod val="150000"/>
                </a:schemeClr>
              </a:solidFill>
              <a:cs typeface="Arial" pitchFamily="34" charset="0"/>
            </a:endParaRPr>
          </a:p>
        </p:txBody>
      </p:sp>
      <p:pic>
        <p:nvPicPr>
          <p:cNvPr id="44036"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 name="Rectangle 3"/>
          <p:cNvSpPr>
            <a:spLocks noChangeArrowheads="1"/>
          </p:cNvSpPr>
          <p:nvPr/>
        </p:nvSpPr>
        <p:spPr bwMode="auto">
          <a:xfrm>
            <a:off x="228600" y="5951538"/>
            <a:ext cx="8610600" cy="830262"/>
          </a:xfrm>
          <a:prstGeom prst="rect">
            <a:avLst/>
          </a:prstGeom>
          <a:solidFill>
            <a:schemeClr val="bg1"/>
          </a:solidFill>
          <a:ln w="9525">
            <a:noFill/>
            <a:miter lim="800000"/>
            <a:headEnd/>
            <a:tailEnd/>
          </a:ln>
        </p:spPr>
        <p:txBody>
          <a:bodyPr>
            <a:spAutoFit/>
          </a:bodyPr>
          <a:lstStyle/>
          <a:p>
            <a:pPr algn="ctr"/>
            <a:r>
              <a:rPr lang="en-IN" sz="1600" b="1" dirty="0" smtClean="0">
                <a:latin typeface="Times New Roman" pitchFamily="18" charset="0"/>
              </a:rPr>
              <a:t> Directed </a:t>
            </a:r>
            <a:r>
              <a:rPr lang="en-IN" sz="1600" b="1" dirty="0">
                <a:latin typeface="Times New Roman" pitchFamily="18" charset="0"/>
              </a:rPr>
              <a:t>acyclic graph constructed for five key pose states (S1-S5) over five frames. The bold edges show the </a:t>
            </a:r>
            <a:r>
              <a:rPr lang="en-IN" sz="1600" b="1" dirty="0" smtClean="0">
                <a:latin typeface="Times New Roman" pitchFamily="18" charset="0"/>
              </a:rPr>
              <a:t>most probable </a:t>
            </a:r>
            <a:r>
              <a:rPr lang="en-IN" sz="1600" b="1" dirty="0">
                <a:latin typeface="Times New Roman" pitchFamily="18" charset="0"/>
              </a:rPr>
              <a:t>path found by dynamic programming. The pose assignment obtained for each frame is: S1-S1-S2-S3-S4(1-1-2-3-4)</a:t>
            </a:r>
          </a:p>
        </p:txBody>
      </p:sp>
      <p:pic>
        <p:nvPicPr>
          <p:cNvPr id="7" name="Picture 5"/>
          <p:cNvPicPr>
            <a:picLocks noChangeAspect="1" noChangeArrowheads="1"/>
          </p:cNvPicPr>
          <p:nvPr/>
        </p:nvPicPr>
        <p:blipFill>
          <a:blip r:embed="rId3" cstate="print"/>
          <a:srcRect/>
          <a:stretch>
            <a:fillRect/>
          </a:stretch>
        </p:blipFill>
        <p:spPr bwMode="auto">
          <a:xfrm>
            <a:off x="762000" y="1447800"/>
            <a:ext cx="7696200" cy="455358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9B7A5F41-D9DB-493F-AD9F-ACCAFCAA1D30}"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252728"/>
          </a:xfrm>
        </p:spPr>
        <p:txBody>
          <a:bodyPr/>
          <a:lstStyle/>
          <a:p>
            <a:pPr fontAlgn="auto">
              <a:spcAft>
                <a:spcPts val="0"/>
              </a:spcAft>
              <a:defRPr/>
            </a:pPr>
            <a:r>
              <a:rPr lang="en-US" dirty="0" smtClean="0">
                <a:solidFill>
                  <a:schemeClr val="accent1">
                    <a:satMod val="150000"/>
                  </a:schemeClr>
                </a:solidFill>
              </a:rPr>
              <a:t>Human Recognition</a:t>
            </a:r>
            <a:endParaRPr lang="en-US" dirty="0">
              <a:solidFill>
                <a:schemeClr val="accent1">
                  <a:satMod val="150000"/>
                </a:schemeClr>
              </a:solidFill>
            </a:endParaRPr>
          </a:p>
        </p:txBody>
      </p:sp>
      <p:sp>
        <p:nvSpPr>
          <p:cNvPr id="48131" name="TextBox 5"/>
          <p:cNvSpPr txBox="1">
            <a:spLocks noChangeArrowheads="1"/>
          </p:cNvSpPr>
          <p:nvPr/>
        </p:nvSpPr>
        <p:spPr bwMode="auto">
          <a:xfrm>
            <a:off x="707051" y="6412468"/>
            <a:ext cx="6966651" cy="369332"/>
          </a:xfrm>
          <a:prstGeom prst="rect">
            <a:avLst/>
          </a:prstGeom>
          <a:noFill/>
          <a:ln w="9525">
            <a:noFill/>
            <a:miter lim="800000"/>
            <a:headEnd/>
            <a:tailEnd/>
          </a:ln>
        </p:spPr>
        <p:txBody>
          <a:bodyPr wrap="none">
            <a:spAutoFit/>
          </a:bodyPr>
          <a:lstStyle/>
          <a:p>
            <a:r>
              <a:rPr lang="en-US" b="1" dirty="0" smtClean="0">
                <a:latin typeface="Times New Roman" pitchFamily="18" charset="0"/>
              </a:rPr>
              <a:t> Flow </a:t>
            </a:r>
            <a:r>
              <a:rPr lang="en-US" b="1" dirty="0">
                <a:latin typeface="Times New Roman" pitchFamily="18" charset="0"/>
              </a:rPr>
              <a:t>chart of human recognition method using </a:t>
            </a:r>
            <a:r>
              <a:rPr lang="en-US" b="1" dirty="0" smtClean="0">
                <a:latin typeface="Times New Roman" pitchFamily="18" charset="0"/>
              </a:rPr>
              <a:t>PEI </a:t>
            </a:r>
            <a:r>
              <a:rPr lang="en-US" b="1" dirty="0">
                <a:latin typeface="Times New Roman" pitchFamily="18" charset="0"/>
              </a:rPr>
              <a:t>and PK features</a:t>
            </a:r>
          </a:p>
        </p:txBody>
      </p:sp>
      <p:pic>
        <p:nvPicPr>
          <p:cNvPr id="48133"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B7A5F41-D9DB-493F-AD9F-ACCAFCAA1D30}" type="slidenum">
              <a:rPr lang="en-US" smtClean="0"/>
              <a:pPr/>
              <a:t>24</a:t>
            </a:fld>
            <a:endParaRPr lang="en-US"/>
          </a:p>
        </p:txBody>
      </p:sp>
      <p:sp>
        <p:nvSpPr>
          <p:cNvPr id="7" name="Rectangle 6"/>
          <p:cNvSpPr/>
          <p:nvPr/>
        </p:nvSpPr>
        <p:spPr>
          <a:xfrm>
            <a:off x="1752600" y="1719072"/>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PK</a:t>
            </a:r>
            <a:endParaRPr lang="en-US" sz="1400" b="1" dirty="0"/>
          </a:p>
        </p:txBody>
      </p:sp>
      <p:sp>
        <p:nvSpPr>
          <p:cNvPr id="8" name="Rectangle 7"/>
          <p:cNvSpPr/>
          <p:nvPr/>
        </p:nvSpPr>
        <p:spPr>
          <a:xfrm>
            <a:off x="1752600" y="25146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PEI</a:t>
            </a:r>
            <a:endParaRPr lang="en-US" sz="1400" b="1" dirty="0"/>
          </a:p>
        </p:txBody>
      </p:sp>
      <p:sp>
        <p:nvSpPr>
          <p:cNvPr id="9" name="Rectangle 8"/>
          <p:cNvSpPr/>
          <p:nvPr/>
        </p:nvSpPr>
        <p:spPr>
          <a:xfrm>
            <a:off x="3200400" y="2514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Apply PCA/LDA</a:t>
            </a:r>
            <a:endParaRPr lang="en-US" sz="1400" b="1" dirty="0"/>
          </a:p>
        </p:txBody>
      </p:sp>
      <p:sp>
        <p:nvSpPr>
          <p:cNvPr id="10" name="Rectangle 9"/>
          <p:cNvSpPr/>
          <p:nvPr/>
        </p:nvSpPr>
        <p:spPr>
          <a:xfrm>
            <a:off x="3962400" y="1719072"/>
            <a:ext cx="1600200"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Similarity</a:t>
            </a:r>
            <a:endParaRPr lang="en-US" sz="1400" b="1" dirty="0"/>
          </a:p>
        </p:txBody>
      </p:sp>
      <p:sp>
        <p:nvSpPr>
          <p:cNvPr id="14" name="Rectangle 13"/>
          <p:cNvSpPr/>
          <p:nvPr/>
        </p:nvSpPr>
        <p:spPr>
          <a:xfrm>
            <a:off x="1752600" y="3465731"/>
            <a:ext cx="1143000"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PK</a:t>
            </a:r>
            <a:endParaRPr lang="en-US" sz="1400" b="1" dirty="0"/>
          </a:p>
        </p:txBody>
      </p:sp>
      <p:sp>
        <p:nvSpPr>
          <p:cNvPr id="15" name="Rectangle 14"/>
          <p:cNvSpPr/>
          <p:nvPr/>
        </p:nvSpPr>
        <p:spPr>
          <a:xfrm>
            <a:off x="1676400" y="5715000"/>
            <a:ext cx="1219200"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PEI</a:t>
            </a:r>
            <a:endParaRPr lang="en-US" sz="1400" b="1" dirty="0"/>
          </a:p>
        </p:txBody>
      </p:sp>
      <p:sp>
        <p:nvSpPr>
          <p:cNvPr id="16" name="Rectangle 15"/>
          <p:cNvSpPr/>
          <p:nvPr/>
        </p:nvSpPr>
        <p:spPr>
          <a:xfrm>
            <a:off x="6096000" y="5715000"/>
            <a:ext cx="1752600"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Compute Similarity</a:t>
            </a:r>
            <a:endParaRPr lang="en-US" sz="1400" b="1" dirty="0"/>
          </a:p>
        </p:txBody>
      </p:sp>
      <p:sp>
        <p:nvSpPr>
          <p:cNvPr id="18" name="Rectangle 17"/>
          <p:cNvSpPr/>
          <p:nvPr/>
        </p:nvSpPr>
        <p:spPr>
          <a:xfrm>
            <a:off x="3505200" y="5715000"/>
            <a:ext cx="1676400"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Feature Space Transformation</a:t>
            </a:r>
            <a:endParaRPr lang="en-US" sz="1400" b="1" dirty="0"/>
          </a:p>
        </p:txBody>
      </p:sp>
      <p:sp>
        <p:nvSpPr>
          <p:cNvPr id="19" name="TextBox 18"/>
          <p:cNvSpPr txBox="1"/>
          <p:nvPr/>
        </p:nvSpPr>
        <p:spPr>
          <a:xfrm>
            <a:off x="-76200" y="1941493"/>
            <a:ext cx="1600200" cy="954107"/>
          </a:xfrm>
          <a:prstGeom prst="rect">
            <a:avLst/>
          </a:prstGeom>
          <a:noFill/>
        </p:spPr>
        <p:txBody>
          <a:bodyPr wrap="square" rtlCol="0">
            <a:spAutoFit/>
          </a:bodyPr>
          <a:lstStyle/>
          <a:p>
            <a:pPr algn="ctr"/>
            <a:r>
              <a:rPr lang="en-US" sz="1400" b="1" dirty="0" smtClean="0"/>
              <a:t>Training silhouettes with corresponding key pose label</a:t>
            </a:r>
            <a:endParaRPr lang="en-US" sz="1400" b="1" dirty="0"/>
          </a:p>
        </p:txBody>
      </p:sp>
      <p:cxnSp>
        <p:nvCxnSpPr>
          <p:cNvPr id="21" name="Straight Connector 20"/>
          <p:cNvCxnSpPr/>
          <p:nvPr/>
        </p:nvCxnSpPr>
        <p:spPr>
          <a:xfrm>
            <a:off x="1447800" y="2057400"/>
            <a:ext cx="0" cy="762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47800" y="2057400"/>
            <a:ext cx="304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8" idx="1"/>
          </p:cNvCxnSpPr>
          <p:nvPr/>
        </p:nvCxnSpPr>
        <p:spPr>
          <a:xfrm>
            <a:off x="1447800" y="2819400"/>
            <a:ext cx="304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3"/>
            <a:endCxn id="10" idx="1"/>
          </p:cNvCxnSpPr>
          <p:nvPr/>
        </p:nvCxnSpPr>
        <p:spPr>
          <a:xfrm>
            <a:off x="2895600" y="2023872"/>
            <a:ext cx="1066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3"/>
            <a:endCxn id="9" idx="1"/>
          </p:cNvCxnSpPr>
          <p:nvPr/>
        </p:nvCxnSpPr>
        <p:spPr>
          <a:xfrm>
            <a:off x="2895600" y="2819400"/>
            <a:ext cx="304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200" y="4495800"/>
            <a:ext cx="1600200" cy="954107"/>
          </a:xfrm>
          <a:prstGeom prst="rect">
            <a:avLst/>
          </a:prstGeom>
          <a:noFill/>
        </p:spPr>
        <p:txBody>
          <a:bodyPr wrap="square" rtlCol="0">
            <a:spAutoFit/>
          </a:bodyPr>
          <a:lstStyle/>
          <a:p>
            <a:pPr algn="ctr"/>
            <a:r>
              <a:rPr lang="en-US" sz="1400" b="1" dirty="0" smtClean="0"/>
              <a:t>Test silhouettes with corresponding key pose label</a:t>
            </a:r>
            <a:endParaRPr lang="en-US" sz="1400" b="1" dirty="0"/>
          </a:p>
        </p:txBody>
      </p:sp>
      <p:cxnSp>
        <p:nvCxnSpPr>
          <p:cNvPr id="44" name="Straight Connector 43"/>
          <p:cNvCxnSpPr/>
          <p:nvPr/>
        </p:nvCxnSpPr>
        <p:spPr>
          <a:xfrm>
            <a:off x="1447800" y="3810000"/>
            <a:ext cx="0" cy="2209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4" idx="1"/>
          </p:cNvCxnSpPr>
          <p:nvPr/>
        </p:nvCxnSpPr>
        <p:spPr>
          <a:xfrm>
            <a:off x="1447800" y="3770531"/>
            <a:ext cx="304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5" idx="1"/>
          </p:cNvCxnSpPr>
          <p:nvPr/>
        </p:nvCxnSpPr>
        <p:spPr>
          <a:xfrm>
            <a:off x="1447800" y="6019800"/>
            <a:ext cx="228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264920" y="4876800"/>
            <a:ext cx="18288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5791200" y="1447800"/>
            <a:ext cx="2362200" cy="1143000"/>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Similarity Value&gt; Threshold</a:t>
            </a:r>
            <a:endParaRPr lang="en-US" sz="1400" b="1" dirty="0"/>
          </a:p>
        </p:txBody>
      </p:sp>
      <p:sp>
        <p:nvSpPr>
          <p:cNvPr id="59" name="Rectangle 58"/>
          <p:cNvSpPr/>
          <p:nvPr/>
        </p:nvSpPr>
        <p:spPr>
          <a:xfrm>
            <a:off x="5867400" y="4495800"/>
            <a:ext cx="2209800" cy="685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Select a set of most probable classes</a:t>
            </a:r>
            <a:endParaRPr lang="en-US" sz="1400" b="1" dirty="0"/>
          </a:p>
        </p:txBody>
      </p:sp>
      <p:cxnSp>
        <p:nvCxnSpPr>
          <p:cNvPr id="61" name="Straight Arrow Connector 60"/>
          <p:cNvCxnSpPr>
            <a:stCxn id="9" idx="2"/>
          </p:cNvCxnSpPr>
          <p:nvPr/>
        </p:nvCxnSpPr>
        <p:spPr>
          <a:xfrm>
            <a:off x="3886200" y="3124200"/>
            <a:ext cx="0" cy="2590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0" idx="3"/>
            <a:endCxn id="58" idx="1"/>
          </p:cNvCxnSpPr>
          <p:nvPr/>
        </p:nvCxnSpPr>
        <p:spPr>
          <a:xfrm flipV="1">
            <a:off x="5562600" y="2019300"/>
            <a:ext cx="228600" cy="45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6972300" y="2590800"/>
            <a:ext cx="0" cy="1905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4" idx="3"/>
          </p:cNvCxnSpPr>
          <p:nvPr/>
        </p:nvCxnSpPr>
        <p:spPr>
          <a:xfrm>
            <a:off x="2895600" y="3770531"/>
            <a:ext cx="1905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9" idx="3"/>
          </p:cNvCxnSpPr>
          <p:nvPr/>
        </p:nvCxnSpPr>
        <p:spPr>
          <a:xfrm>
            <a:off x="4572000" y="2819400"/>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400800" y="2819400"/>
            <a:ext cx="0" cy="1676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 idx="3"/>
            <a:endCxn id="18" idx="1"/>
          </p:cNvCxnSpPr>
          <p:nvPr/>
        </p:nvCxnSpPr>
        <p:spPr>
          <a:xfrm>
            <a:off x="2895600" y="60198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8" idx="3"/>
            <a:endCxn id="16" idx="1"/>
          </p:cNvCxnSpPr>
          <p:nvPr/>
        </p:nvCxnSpPr>
        <p:spPr>
          <a:xfrm>
            <a:off x="5181600" y="6019800"/>
            <a:ext cx="9144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9" idx="2"/>
            <a:endCxn id="16" idx="0"/>
          </p:cNvCxnSpPr>
          <p:nvPr/>
        </p:nvCxnSpPr>
        <p:spPr>
          <a:xfrm>
            <a:off x="6972300" y="5181600"/>
            <a:ext cx="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0" idx="2"/>
          </p:cNvCxnSpPr>
          <p:nvPr/>
        </p:nvCxnSpPr>
        <p:spPr>
          <a:xfrm flipH="1" flipV="1">
            <a:off x="4762500" y="2328672"/>
            <a:ext cx="38100" cy="14051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286000" y="4191000"/>
            <a:ext cx="4648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5" idx="0"/>
          </p:cNvCxnSpPr>
          <p:nvPr/>
        </p:nvCxnSpPr>
        <p:spPr>
          <a:xfrm>
            <a:off x="2286000" y="4191000"/>
            <a:ext cx="0" cy="1524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05800" y="2011680"/>
            <a:ext cx="0" cy="40050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8138160" y="2011680"/>
            <a:ext cx="18288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6" idx="3"/>
          </p:cNvCxnSpPr>
          <p:nvPr/>
        </p:nvCxnSpPr>
        <p:spPr>
          <a:xfrm>
            <a:off x="7848600" y="6019800"/>
            <a:ext cx="457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8305800" y="3805428"/>
            <a:ext cx="228600" cy="45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8458200" y="3657600"/>
            <a:ext cx="1524000" cy="307777"/>
          </a:xfrm>
          <a:prstGeom prst="rect">
            <a:avLst/>
          </a:prstGeom>
          <a:noFill/>
        </p:spPr>
        <p:txBody>
          <a:bodyPr wrap="square" rtlCol="0">
            <a:spAutoFit/>
          </a:bodyPr>
          <a:lstStyle/>
          <a:p>
            <a:r>
              <a:rPr lang="en-US" sz="1400" b="1" dirty="0" smtClean="0"/>
              <a:t>Result</a:t>
            </a:r>
            <a:endParaRPr lang="en-US" sz="1400" b="1" dirty="0"/>
          </a:p>
        </p:txBody>
      </p:sp>
      <p:cxnSp>
        <p:nvCxnSpPr>
          <p:cNvPr id="145" name="Straight Connector 144"/>
          <p:cNvCxnSpPr/>
          <p:nvPr/>
        </p:nvCxnSpPr>
        <p:spPr>
          <a:xfrm flipH="1">
            <a:off x="1264920" y="2415064"/>
            <a:ext cx="18288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8013745" y="1676400"/>
            <a:ext cx="445315" cy="307777"/>
          </a:xfrm>
          <a:prstGeom prst="rect">
            <a:avLst/>
          </a:prstGeom>
          <a:noFill/>
        </p:spPr>
        <p:txBody>
          <a:bodyPr wrap="none" rtlCol="0">
            <a:spAutoFit/>
          </a:bodyPr>
          <a:lstStyle/>
          <a:p>
            <a:r>
              <a:rPr lang="en-US" sz="1400" b="1" dirty="0" smtClean="0"/>
              <a:t>Yes</a:t>
            </a:r>
            <a:endParaRPr lang="en-US" sz="1400" b="1" dirty="0"/>
          </a:p>
        </p:txBody>
      </p:sp>
      <p:sp>
        <p:nvSpPr>
          <p:cNvPr id="151" name="TextBox 150"/>
          <p:cNvSpPr txBox="1"/>
          <p:nvPr/>
        </p:nvSpPr>
        <p:spPr>
          <a:xfrm>
            <a:off x="6934200" y="2587823"/>
            <a:ext cx="533400" cy="307777"/>
          </a:xfrm>
          <a:prstGeom prst="rect">
            <a:avLst/>
          </a:prstGeom>
          <a:noFill/>
        </p:spPr>
        <p:txBody>
          <a:bodyPr wrap="square" rtlCol="0">
            <a:spAutoFit/>
          </a:bodyPr>
          <a:lstStyle/>
          <a:p>
            <a:r>
              <a:rPr lang="en-US" sz="1400" b="1" dirty="0" smtClean="0"/>
              <a:t>No</a:t>
            </a:r>
            <a:endParaRPr lang="en-US" sz="1400" b="1" dirty="0"/>
          </a:p>
        </p:txBody>
      </p:sp>
      <p:sp>
        <p:nvSpPr>
          <p:cNvPr id="152" name="TextBox 151"/>
          <p:cNvSpPr txBox="1"/>
          <p:nvPr/>
        </p:nvSpPr>
        <p:spPr>
          <a:xfrm>
            <a:off x="3048000" y="3134380"/>
            <a:ext cx="1676399" cy="523220"/>
          </a:xfrm>
          <a:prstGeom prst="rect">
            <a:avLst/>
          </a:prstGeom>
          <a:noFill/>
        </p:spPr>
        <p:txBody>
          <a:bodyPr wrap="square" rtlCol="0">
            <a:spAutoFit/>
          </a:bodyPr>
          <a:lstStyle/>
          <a:p>
            <a:pPr algn="ctr"/>
            <a:r>
              <a:rPr lang="en-US" sz="1400" b="1" dirty="0" smtClean="0"/>
              <a:t>Transformation Matrix</a:t>
            </a:r>
            <a:endParaRPr lang="en-US"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par>
                                <p:cTn id="25" presetID="4"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ox(i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linds(horizontal)">
                                      <p:cBhvr>
                                        <p:cTn id="35" dur="500"/>
                                        <p:tgtEl>
                                          <p:spTgt spid="46"/>
                                        </p:tgtEl>
                                      </p:cBhvr>
                                    </p:animEffect>
                                  </p:childTnLst>
                                </p:cTn>
                              </p:par>
                              <p:par>
                                <p:cTn id="36" presetID="3" presetClass="entr" presetSubtype="1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par>
                                <p:cTn id="39" presetID="3" presetClass="entr" presetSubtype="1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linds(horizont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par>
                                <p:cTn id="52" presetID="4" presetClass="entr" presetSubtype="16"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ox(in)">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1"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ppt_x"/>
                                          </p:val>
                                        </p:tav>
                                        <p:tav tm="100000">
                                          <p:val>
                                            <p:strVal val="#ppt_x"/>
                                          </p:val>
                                        </p:tav>
                                      </p:tavLst>
                                    </p:anim>
                                    <p:anim calcmode="lin" valueType="num">
                                      <p:cBhvr additive="base">
                                        <p:cTn id="6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ppt_x"/>
                                          </p:val>
                                        </p:tav>
                                        <p:tav tm="100000">
                                          <p:val>
                                            <p:strVal val="#ppt_x"/>
                                          </p:val>
                                        </p:tav>
                                      </p:tavLst>
                                    </p:anim>
                                    <p:anim calcmode="lin" valueType="num">
                                      <p:cBhvr additive="base">
                                        <p:cTn id="71"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ox(in)">
                                      <p:cBhvr>
                                        <p:cTn id="76" dur="500"/>
                                        <p:tgtEl>
                                          <p:spTgt spid="58"/>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ox(in)">
                                      <p:cBhvr>
                                        <p:cTn id="79" dur="500"/>
                                        <p:tgtEl>
                                          <p:spTgt spid="59"/>
                                        </p:tgtEl>
                                      </p:cBhvr>
                                    </p:animEffect>
                                  </p:childTnLst>
                                </p:cTn>
                              </p:par>
                              <p:par>
                                <p:cTn id="80" presetID="4" presetClass="entr" presetSubtype="16" fill="hold"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ox(in)">
                                      <p:cBhvr>
                                        <p:cTn id="82" dur="500"/>
                                        <p:tgtEl>
                                          <p:spTgt spid="63"/>
                                        </p:tgtEl>
                                      </p:cBhvr>
                                    </p:animEffect>
                                  </p:childTnLst>
                                </p:cTn>
                              </p:par>
                              <p:par>
                                <p:cTn id="83" presetID="4" presetClass="entr" presetSubtype="16"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box(in)">
                                      <p:cBhvr>
                                        <p:cTn id="85" dur="500"/>
                                        <p:tgtEl>
                                          <p:spTgt spid="66"/>
                                        </p:tgtEl>
                                      </p:cBhvr>
                                    </p:animEffect>
                                  </p:childTnLst>
                                </p:cTn>
                              </p:par>
                              <p:par>
                                <p:cTn id="86" presetID="4" presetClass="entr" presetSubtype="16"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ox(in)">
                                      <p:cBhvr>
                                        <p:cTn id="88" dur="500"/>
                                        <p:tgtEl>
                                          <p:spTgt spid="73"/>
                                        </p:tgtEl>
                                      </p:cBhvr>
                                    </p:animEffect>
                                  </p:childTnLst>
                                </p:cTn>
                              </p:par>
                              <p:par>
                                <p:cTn id="89" presetID="4" presetClass="entr" presetSubtype="16" fill="hold" nodeType="withEffect">
                                  <p:stCondLst>
                                    <p:cond delay="0"/>
                                  </p:stCondLst>
                                  <p:childTnLst>
                                    <p:set>
                                      <p:cBhvr>
                                        <p:cTn id="90" dur="1" fill="hold">
                                          <p:stCondLst>
                                            <p:cond delay="0"/>
                                          </p:stCondLst>
                                        </p:cTn>
                                        <p:tgtEl>
                                          <p:spTgt spid="134"/>
                                        </p:tgtEl>
                                        <p:attrNameLst>
                                          <p:attrName>style.visibility</p:attrName>
                                        </p:attrNameLst>
                                      </p:cBhvr>
                                      <p:to>
                                        <p:strVal val="visible"/>
                                      </p:to>
                                    </p:set>
                                    <p:animEffect transition="in" filter="box(in)">
                                      <p:cBhvr>
                                        <p:cTn id="91" dur="500"/>
                                        <p:tgtEl>
                                          <p:spTgt spid="134"/>
                                        </p:tgtEl>
                                      </p:cBhvr>
                                    </p:animEffect>
                                  </p:childTnLst>
                                </p:cTn>
                              </p:par>
                              <p:par>
                                <p:cTn id="92" presetID="4" presetClass="entr" presetSubtype="16" fill="hold"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box(in)">
                                      <p:cBhvr>
                                        <p:cTn id="94" dur="500"/>
                                        <p:tgtEl>
                                          <p:spTgt spid="139"/>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box(in)">
                                      <p:cBhvr>
                                        <p:cTn id="97" dur="500"/>
                                        <p:tgtEl>
                                          <p:spTgt spid="150"/>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151"/>
                                        </p:tgtEl>
                                        <p:attrNameLst>
                                          <p:attrName>style.visibility</p:attrName>
                                        </p:attrNameLst>
                                      </p:cBhvr>
                                      <p:to>
                                        <p:strVal val="visible"/>
                                      </p:to>
                                    </p:set>
                                    <p:animEffect transition="in" filter="box(in)">
                                      <p:cBhvr>
                                        <p:cTn id="100" dur="500"/>
                                        <p:tgtEl>
                                          <p:spTgt spid="151"/>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500" fill="hold"/>
                                        <p:tgtEl>
                                          <p:spTgt spid="71"/>
                                        </p:tgtEl>
                                        <p:attrNameLst>
                                          <p:attrName>ppt_x</p:attrName>
                                        </p:attrNameLst>
                                      </p:cBhvr>
                                      <p:tavLst>
                                        <p:tav tm="0">
                                          <p:val>
                                            <p:strVal val="#ppt_x"/>
                                          </p:val>
                                        </p:tav>
                                        <p:tav tm="100000">
                                          <p:val>
                                            <p:strVal val="#ppt_x"/>
                                          </p:val>
                                        </p:tav>
                                      </p:tavLst>
                                    </p:anim>
                                    <p:anim calcmode="lin" valueType="num">
                                      <p:cBhvr additive="base">
                                        <p:cTn id="10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500" fill="hold"/>
                                        <p:tgtEl>
                                          <p:spTgt spid="91"/>
                                        </p:tgtEl>
                                        <p:attrNameLst>
                                          <p:attrName>ppt_x</p:attrName>
                                        </p:attrNameLst>
                                      </p:cBhvr>
                                      <p:tavLst>
                                        <p:tav tm="0">
                                          <p:val>
                                            <p:strVal val="#ppt_x"/>
                                          </p:val>
                                        </p:tav>
                                        <p:tav tm="100000">
                                          <p:val>
                                            <p:strVal val="#ppt_x"/>
                                          </p:val>
                                        </p:tav>
                                      </p:tavLst>
                                    </p:anim>
                                    <p:anim calcmode="lin" valueType="num">
                                      <p:cBhvr additive="base">
                                        <p:cTn id="11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93"/>
                                        </p:tgtEl>
                                        <p:attrNameLst>
                                          <p:attrName>style.visibility</p:attrName>
                                        </p:attrNameLst>
                                      </p:cBhvr>
                                      <p:to>
                                        <p:strVal val="visible"/>
                                      </p:to>
                                    </p:set>
                                    <p:anim calcmode="lin" valueType="num">
                                      <p:cBhvr additive="base">
                                        <p:cTn id="117" dur="500" fill="hold"/>
                                        <p:tgtEl>
                                          <p:spTgt spid="93"/>
                                        </p:tgtEl>
                                        <p:attrNameLst>
                                          <p:attrName>ppt_x</p:attrName>
                                        </p:attrNameLst>
                                      </p:cBhvr>
                                      <p:tavLst>
                                        <p:tav tm="0">
                                          <p:val>
                                            <p:strVal val="#ppt_x"/>
                                          </p:val>
                                        </p:tav>
                                        <p:tav tm="100000">
                                          <p:val>
                                            <p:strVal val="#ppt_x"/>
                                          </p:val>
                                        </p:tav>
                                      </p:tavLst>
                                    </p:anim>
                                    <p:anim calcmode="lin" valueType="num">
                                      <p:cBhvr additive="base">
                                        <p:cTn id="11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grpId="1"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box(in)">
                                      <p:cBhvr>
                                        <p:cTn id="123" dur="500"/>
                                        <p:tgtEl>
                                          <p:spTgt spid="15"/>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ox(in)">
                                      <p:cBhvr>
                                        <p:cTn id="126" dur="500"/>
                                        <p:tgtEl>
                                          <p:spTgt spid="16"/>
                                        </p:tgtEl>
                                      </p:cBhvr>
                                    </p:animEffect>
                                  </p:childTnLst>
                                </p:cTn>
                              </p:par>
                              <p:par>
                                <p:cTn id="127" presetID="4" presetClass="entr" presetSubtype="16"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box(in)">
                                      <p:cBhvr>
                                        <p:cTn id="129" dur="500"/>
                                        <p:tgtEl>
                                          <p:spTgt spid="18"/>
                                        </p:tgtEl>
                                      </p:cBhvr>
                                    </p:animEffect>
                                  </p:childTnLst>
                                </p:cTn>
                              </p:par>
                              <p:par>
                                <p:cTn id="130" presetID="4" presetClass="entr" presetSubtype="16" fill="hold"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box(in)">
                                      <p:cBhvr>
                                        <p:cTn id="132" dur="500"/>
                                        <p:tgtEl>
                                          <p:spTgt spid="80"/>
                                        </p:tgtEl>
                                      </p:cBhvr>
                                    </p:animEffect>
                                  </p:childTnLst>
                                </p:cTn>
                              </p:par>
                              <p:par>
                                <p:cTn id="133" presetID="4" presetClass="entr" presetSubtype="16" fill="hold" nodeType="withEffect">
                                  <p:stCondLst>
                                    <p:cond delay="0"/>
                                  </p:stCondLst>
                                  <p:childTnLst>
                                    <p:set>
                                      <p:cBhvr>
                                        <p:cTn id="134" dur="1" fill="hold">
                                          <p:stCondLst>
                                            <p:cond delay="0"/>
                                          </p:stCondLst>
                                        </p:cTn>
                                        <p:tgtEl>
                                          <p:spTgt spid="82"/>
                                        </p:tgtEl>
                                        <p:attrNameLst>
                                          <p:attrName>style.visibility</p:attrName>
                                        </p:attrNameLst>
                                      </p:cBhvr>
                                      <p:to>
                                        <p:strVal val="visible"/>
                                      </p:to>
                                    </p:set>
                                    <p:animEffect transition="in" filter="box(in)">
                                      <p:cBhvr>
                                        <p:cTn id="135" dur="500"/>
                                        <p:tgtEl>
                                          <p:spTgt spid="82"/>
                                        </p:tgtEl>
                                      </p:cBhvr>
                                    </p:animEffect>
                                  </p:childTnLst>
                                </p:cTn>
                              </p:par>
                              <p:par>
                                <p:cTn id="136" presetID="4" presetClass="entr" presetSubtype="16" fill="hold" nodeType="withEffect">
                                  <p:stCondLst>
                                    <p:cond delay="0"/>
                                  </p:stCondLst>
                                  <p:childTnLst>
                                    <p:set>
                                      <p:cBhvr>
                                        <p:cTn id="137" dur="1" fill="hold">
                                          <p:stCondLst>
                                            <p:cond delay="0"/>
                                          </p:stCondLst>
                                        </p:cTn>
                                        <p:tgtEl>
                                          <p:spTgt spid="135"/>
                                        </p:tgtEl>
                                        <p:attrNameLst>
                                          <p:attrName>style.visibility</p:attrName>
                                        </p:attrNameLst>
                                      </p:cBhvr>
                                      <p:to>
                                        <p:strVal val="visible"/>
                                      </p:to>
                                    </p:set>
                                    <p:animEffect transition="in" filter="box(in)">
                                      <p:cBhvr>
                                        <p:cTn id="138" dur="500"/>
                                        <p:tgtEl>
                                          <p:spTgt spid="135"/>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hold" nodeType="click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box(in)">
                                      <p:cBhvr>
                                        <p:cTn id="143" dur="500"/>
                                        <p:tgtEl>
                                          <p:spTgt spid="61"/>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152"/>
                                        </p:tgtEl>
                                        <p:attrNameLst>
                                          <p:attrName>style.visibility</p:attrName>
                                        </p:attrNameLst>
                                      </p:cBhvr>
                                      <p:to>
                                        <p:strVal val="visible"/>
                                      </p:to>
                                    </p:set>
                                    <p:animEffect transition="in" filter="box(in)">
                                      <p:cBhvr>
                                        <p:cTn id="146" dur="500"/>
                                        <p:tgtEl>
                                          <p:spTgt spid="152"/>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blinds(horizontal)">
                                      <p:cBhvr>
                                        <p:cTn id="15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1" animBg="1"/>
      <p:bldP spid="14" grpId="0" animBg="1"/>
      <p:bldP spid="15" grpId="0" animBg="1"/>
      <p:bldP spid="15" grpId="1" animBg="1"/>
      <p:bldP spid="16" grpId="0" animBg="1"/>
      <p:bldP spid="18" grpId="0" animBg="1"/>
      <p:bldP spid="58" grpId="0" animBg="1"/>
      <p:bldP spid="59" grpId="0" animBg="1"/>
      <p:bldP spid="150" grpId="0"/>
      <p:bldP spid="151" grpId="0"/>
      <p:bldP spid="1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smtClean="0">
                <a:solidFill>
                  <a:schemeClr val="accent1">
                    <a:satMod val="150000"/>
                  </a:schemeClr>
                </a:solidFill>
              </a:rPr>
              <a:t>Data Sets</a:t>
            </a:r>
            <a:endParaRPr lang="en-IN" dirty="0">
              <a:solidFill>
                <a:schemeClr val="accent1">
                  <a:satMod val="150000"/>
                </a:schemeClr>
              </a:solidFill>
            </a:endParaRPr>
          </a:p>
        </p:txBody>
      </p:sp>
      <p:pic>
        <p:nvPicPr>
          <p:cNvPr id="54275" name="Picture 5"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B7A5F41-D9DB-493F-AD9F-ACCAFCAA1D30}" type="slidenum">
              <a:rPr lang="en-US" smtClean="0"/>
              <a:pPr/>
              <a:t>25</a:t>
            </a:fld>
            <a:endParaRPr lang="en-US"/>
          </a:p>
        </p:txBody>
      </p:sp>
      <p:graphicFrame>
        <p:nvGraphicFramePr>
          <p:cNvPr id="6" name="Table 5"/>
          <p:cNvGraphicFramePr>
            <a:graphicFrameLocks noGrp="1"/>
          </p:cNvGraphicFramePr>
          <p:nvPr/>
        </p:nvGraphicFramePr>
        <p:xfrm>
          <a:off x="685800" y="2133600"/>
          <a:ext cx="7696202" cy="2966156"/>
        </p:xfrm>
        <a:graphic>
          <a:graphicData uri="http://schemas.openxmlformats.org/drawingml/2006/table">
            <a:tbl>
              <a:tblPr firstRow="1" bandRow="1">
                <a:tableStyleId>{5C22544A-7EE6-4342-B048-85BDC9FD1C3A}</a:tableStyleId>
              </a:tblPr>
              <a:tblGrid>
                <a:gridCol w="1924050"/>
                <a:gridCol w="1408325"/>
                <a:gridCol w="1824872"/>
                <a:gridCol w="2538955"/>
              </a:tblGrid>
              <a:tr h="838200">
                <a:tc>
                  <a:txBody>
                    <a:bodyPr/>
                    <a:lstStyle/>
                    <a:p>
                      <a:pPr algn="ctr"/>
                      <a:r>
                        <a:rPr lang="en-US" dirty="0" smtClean="0"/>
                        <a:t>Data Set</a:t>
                      </a:r>
                      <a:endParaRPr lang="en-US" dirty="0"/>
                    </a:p>
                  </a:txBody>
                  <a:tcPr/>
                </a:tc>
                <a:tc>
                  <a:txBody>
                    <a:bodyPr/>
                    <a:lstStyle/>
                    <a:p>
                      <a:pPr algn="ctr"/>
                      <a:r>
                        <a:rPr lang="en-US" dirty="0" smtClean="0"/>
                        <a:t>No. of Subjects</a:t>
                      </a:r>
                      <a:endParaRPr lang="en-US" dirty="0"/>
                    </a:p>
                  </a:txBody>
                  <a:tcPr/>
                </a:tc>
                <a:tc>
                  <a:txBody>
                    <a:bodyPr/>
                    <a:lstStyle/>
                    <a:p>
                      <a:pPr algn="ctr"/>
                      <a:r>
                        <a:rPr lang="en-US" dirty="0" smtClean="0"/>
                        <a:t>Environment</a:t>
                      </a:r>
                      <a:endParaRPr lang="en-US" dirty="0"/>
                    </a:p>
                  </a:txBody>
                  <a:tcPr/>
                </a:tc>
                <a:tc>
                  <a:txBody>
                    <a:bodyPr/>
                    <a:lstStyle/>
                    <a:p>
                      <a:pPr algn="ctr"/>
                      <a:r>
                        <a:rPr lang="en-US" dirty="0" smtClean="0"/>
                        <a:t>Parameters</a:t>
                      </a:r>
                      <a:endParaRPr lang="en-US" dirty="0"/>
                    </a:p>
                  </a:txBody>
                  <a:tcPr/>
                </a:tc>
              </a:tr>
              <a:tr h="1213556">
                <a:tc>
                  <a:txBody>
                    <a:bodyPr/>
                    <a:lstStyle/>
                    <a:p>
                      <a:pPr algn="ctr"/>
                      <a:r>
                        <a:rPr lang="en-US" dirty="0" err="1" smtClean="0"/>
                        <a:t>MoBo</a:t>
                      </a:r>
                      <a:r>
                        <a:rPr lang="en-US" dirty="0" smtClean="0"/>
                        <a:t>[</a:t>
                      </a:r>
                      <a:r>
                        <a:rPr lang="en-US" sz="1800" dirty="0" smtClean="0">
                          <a:latin typeface="Century" pitchFamily="18" charset="0"/>
                          <a:ea typeface="Arial Unicode MS" pitchFamily="34" charset="-128"/>
                          <a:cs typeface="Arial Unicode MS" pitchFamily="34" charset="-128"/>
                        </a:rPr>
                        <a:t>[CMU’01</a:t>
                      </a:r>
                      <a:r>
                        <a:rPr lang="en-US" dirty="0" smtClean="0"/>
                        <a:t>]</a:t>
                      </a:r>
                      <a:endParaRPr lang="en-US" dirty="0"/>
                    </a:p>
                  </a:txBody>
                  <a:tcPr/>
                </a:tc>
                <a:tc>
                  <a:txBody>
                    <a:bodyPr/>
                    <a:lstStyle/>
                    <a:p>
                      <a:pPr algn="ctr"/>
                      <a:r>
                        <a:rPr lang="en-US" dirty="0" smtClean="0"/>
                        <a:t>25</a:t>
                      </a:r>
                      <a:endParaRPr lang="en-US" dirty="0"/>
                    </a:p>
                  </a:txBody>
                  <a:tcPr/>
                </a:tc>
                <a:tc>
                  <a:txBody>
                    <a:bodyPr/>
                    <a:lstStyle/>
                    <a:p>
                      <a:pPr algn="ctr"/>
                      <a:r>
                        <a:rPr lang="en-US" dirty="0" smtClean="0"/>
                        <a:t>Indoor, treadmill</a:t>
                      </a:r>
                      <a:endParaRPr lang="en-US" dirty="0"/>
                    </a:p>
                  </a:txBody>
                  <a:tcPr/>
                </a:tc>
                <a:tc>
                  <a:txBody>
                    <a:bodyPr/>
                    <a:lstStyle/>
                    <a:p>
                      <a:pPr algn="ctr"/>
                      <a:r>
                        <a:rPr kumimoji="0" lang="en-US" sz="1800" kern="1200" baseline="0" dirty="0" smtClean="0">
                          <a:solidFill>
                            <a:schemeClr val="dk1"/>
                          </a:solidFill>
                          <a:latin typeface="+mn-lt"/>
                          <a:ea typeface="+mn-ea"/>
                          <a:cs typeface="+mn-cs"/>
                        </a:rPr>
                        <a:t>View point, carrying condition, surface, walking speed</a:t>
                      </a:r>
                      <a:endParaRPr lang="en-US" dirty="0"/>
                    </a:p>
                  </a:txBody>
                  <a:tcPr/>
                </a:tc>
              </a:tr>
              <a:tr h="849489">
                <a:tc>
                  <a:txBody>
                    <a:bodyPr/>
                    <a:lstStyle/>
                    <a:p>
                      <a:pPr algn="ctr"/>
                      <a:r>
                        <a:rPr lang="en-US" dirty="0" smtClean="0"/>
                        <a:t>USF[</a:t>
                      </a:r>
                      <a:r>
                        <a:rPr lang="en-US" sz="1800" dirty="0" smtClean="0">
                          <a:latin typeface="+mn-lt"/>
                          <a:ea typeface="Arial Unicode MS" pitchFamily="34" charset="-128"/>
                          <a:cs typeface="Arial Unicode MS" pitchFamily="34" charset="-128"/>
                        </a:rPr>
                        <a:t>PAMI’05</a:t>
                      </a:r>
                      <a:r>
                        <a:rPr lang="en-US" dirty="0" smtClean="0"/>
                        <a:t>]</a:t>
                      </a:r>
                      <a:endParaRPr lang="en-US" dirty="0"/>
                    </a:p>
                  </a:txBody>
                  <a:tcPr/>
                </a:tc>
                <a:tc>
                  <a:txBody>
                    <a:bodyPr/>
                    <a:lstStyle/>
                    <a:p>
                      <a:pPr algn="ctr"/>
                      <a:r>
                        <a:rPr lang="en-US" dirty="0" smtClean="0"/>
                        <a:t>122</a:t>
                      </a:r>
                      <a:endParaRPr lang="en-US" dirty="0"/>
                    </a:p>
                  </a:txBody>
                  <a:tcPr/>
                </a:tc>
                <a:tc>
                  <a:txBody>
                    <a:bodyPr/>
                    <a:lstStyle/>
                    <a:p>
                      <a:pPr algn="ctr"/>
                      <a:r>
                        <a:rPr lang="en-US" dirty="0" smtClean="0"/>
                        <a:t>Outdoor</a:t>
                      </a:r>
                      <a:endParaRPr lang="en-US" dirty="0"/>
                    </a:p>
                  </a:txBody>
                  <a:tcPr/>
                </a:tc>
                <a:tc>
                  <a:txBody>
                    <a:bodyPr/>
                    <a:lstStyle/>
                    <a:p>
                      <a:pPr algn="ctr"/>
                      <a:r>
                        <a:rPr kumimoji="0" lang="en-US" sz="1800" kern="1200" baseline="0" dirty="0" smtClean="0">
                          <a:solidFill>
                            <a:schemeClr val="dk1"/>
                          </a:solidFill>
                          <a:latin typeface="+mn-lt"/>
                          <a:ea typeface="+mn-ea"/>
                          <a:cs typeface="+mn-cs"/>
                        </a:rPr>
                        <a:t>View point, carrying condition, surface, shoe, time (months)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a:solidFill>
                  <a:schemeClr val="accent1">
                    <a:satMod val="150000"/>
                  </a:schemeClr>
                </a:solidFill>
              </a:rPr>
              <a:t>Results</a:t>
            </a:r>
            <a:endParaRPr lang="en-IN" dirty="0">
              <a:solidFill>
                <a:schemeClr val="accent1">
                  <a:satMod val="150000"/>
                </a:schemeClr>
              </a:solidFill>
            </a:endParaRPr>
          </a:p>
        </p:txBody>
      </p:sp>
      <p:sp>
        <p:nvSpPr>
          <p:cNvPr id="56323" name="Rectangle 3"/>
          <p:cNvSpPr>
            <a:spLocks noGrp="1" noChangeArrowheads="1"/>
          </p:cNvSpPr>
          <p:nvPr>
            <p:ph idx="1"/>
          </p:nvPr>
        </p:nvSpPr>
        <p:spPr>
          <a:xfrm>
            <a:off x="304800" y="4913313"/>
            <a:ext cx="8458200" cy="1716087"/>
          </a:xfrm>
        </p:spPr>
        <p:txBody>
          <a:bodyPr lIns="0" rIns="0">
            <a:normAutofit lnSpcReduction="10000"/>
          </a:bodyPr>
          <a:lstStyle/>
          <a:p>
            <a:pPr algn="just">
              <a:spcBef>
                <a:spcPts val="600"/>
              </a:spcBef>
            </a:pPr>
            <a:r>
              <a:rPr lang="en-IN" sz="1900" dirty="0" smtClean="0">
                <a:cs typeface="Arial" pitchFamily="34" charset="0"/>
              </a:rPr>
              <a:t>Performance of our algorithm across all types of  gallery/probe combinations shows the best classification accuracy</a:t>
            </a:r>
          </a:p>
          <a:p>
            <a:pPr algn="just">
              <a:spcBef>
                <a:spcPts val="600"/>
              </a:spcBef>
            </a:pPr>
            <a:r>
              <a:rPr lang="en-IN" sz="1900" dirty="0" smtClean="0">
                <a:cs typeface="Arial" pitchFamily="34" charset="0"/>
              </a:rPr>
              <a:t>Recognition result with only Pose Kinematics is not high enough, as expected</a:t>
            </a:r>
          </a:p>
          <a:p>
            <a:pPr algn="just">
              <a:spcBef>
                <a:spcPts val="600"/>
              </a:spcBef>
            </a:pPr>
            <a:r>
              <a:rPr lang="en-IN" sz="1900" dirty="0" smtClean="0">
                <a:cs typeface="Arial" pitchFamily="34" charset="0"/>
              </a:rPr>
              <a:t>Accuracy with only PEI followed by PCA is higher than any of the existing metho</a:t>
            </a:r>
            <a:r>
              <a:rPr lang="en-IN" sz="2000" dirty="0" smtClean="0">
                <a:cs typeface="Arial" pitchFamily="34" charset="0"/>
              </a:rPr>
              <a:t>ds</a:t>
            </a:r>
          </a:p>
        </p:txBody>
      </p:sp>
      <p:pic>
        <p:nvPicPr>
          <p:cNvPr id="56325" name="Picture 5"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B7A5F41-D9DB-493F-AD9F-ACCAFCAA1D30}" type="slidenum">
              <a:rPr lang="en-US" smtClean="0"/>
              <a:pPr/>
              <a:t>26</a:t>
            </a:fld>
            <a:endParaRPr lang="en-US"/>
          </a:p>
        </p:txBody>
      </p:sp>
      <p:grpSp>
        <p:nvGrpSpPr>
          <p:cNvPr id="19" name="Group 18"/>
          <p:cNvGrpSpPr/>
          <p:nvPr/>
        </p:nvGrpSpPr>
        <p:grpSpPr>
          <a:xfrm>
            <a:off x="152400" y="1524000"/>
            <a:ext cx="7416800" cy="3398837"/>
            <a:chOff x="838200" y="1477963"/>
            <a:chExt cx="7416800" cy="3398837"/>
          </a:xfrm>
        </p:grpSpPr>
        <p:pic>
          <p:nvPicPr>
            <p:cNvPr id="56324" name="Picture 4"/>
            <p:cNvPicPr>
              <a:picLocks noChangeAspect="1" noChangeArrowheads="1"/>
            </p:cNvPicPr>
            <p:nvPr/>
          </p:nvPicPr>
          <p:blipFill>
            <a:blip r:embed="rId3" cstate="print"/>
            <a:srcRect/>
            <a:stretch>
              <a:fillRect/>
            </a:stretch>
          </p:blipFill>
          <p:spPr bwMode="auto">
            <a:xfrm>
              <a:off x="838200" y="1477963"/>
              <a:ext cx="7416800" cy="3398837"/>
            </a:xfrm>
            <a:prstGeom prst="rect">
              <a:avLst/>
            </a:prstGeom>
            <a:noFill/>
            <a:ln w="9525">
              <a:noFill/>
              <a:miter lim="800000"/>
              <a:headEnd/>
              <a:tailEnd/>
            </a:ln>
          </p:spPr>
        </p:pic>
        <p:sp>
          <p:nvSpPr>
            <p:cNvPr id="8" name="Oval 7"/>
            <p:cNvSpPr/>
            <p:nvPr/>
          </p:nvSpPr>
          <p:spPr>
            <a:xfrm>
              <a:off x="4419600" y="2048256"/>
              <a:ext cx="609600" cy="320040"/>
            </a:xfrm>
            <a:prstGeom prst="ellipse">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2362200"/>
              <a:ext cx="457200" cy="228600"/>
            </a:xfrm>
            <a:prstGeom prst="ellipse">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000" y="2688336"/>
              <a:ext cx="457200" cy="228600"/>
            </a:xfrm>
            <a:prstGeom prst="ellipse">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895600"/>
              <a:ext cx="609600" cy="304800"/>
            </a:xfrm>
            <a:prstGeom prst="ellipse">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5800" y="3401568"/>
              <a:ext cx="457200" cy="533400"/>
            </a:xfrm>
            <a:prstGeom prst="ellipse">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239000" y="2057400"/>
              <a:ext cx="533400" cy="2667000"/>
            </a:xfrm>
            <a:prstGeom prst="roundRect">
              <a:avLst/>
            </a:prstGeom>
            <a:noFill/>
            <a:ln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1952" y="1847087"/>
              <a:ext cx="621792" cy="186205"/>
            </a:xfrm>
            <a:prstGeom prst="rect">
              <a:avLst/>
            </a:prstGeom>
            <a:solidFill>
              <a:schemeClr val="bg1"/>
            </a:solidFill>
          </p:spPr>
          <p:txBody>
            <a:bodyPr wrap="square" lIns="0" tIns="27432" rIns="0" bIns="27432">
              <a:spAutoFit/>
            </a:bodyPr>
            <a:lstStyle/>
            <a:p>
              <a:r>
                <a:rPr lang="en-US" sz="850" b="1" dirty="0" smtClean="0">
                  <a:latin typeface="Century" pitchFamily="18" charset="0"/>
                  <a:ea typeface="Arial Unicode MS" pitchFamily="34" charset="-128"/>
                  <a:cs typeface="Arial Unicode MS" pitchFamily="34" charset="-128"/>
                </a:rPr>
                <a:t>[AFGR’02a]</a:t>
              </a:r>
              <a:endParaRPr lang="en-US" sz="850" b="1" dirty="0"/>
            </a:p>
          </p:txBody>
        </p:sp>
        <p:sp useBgFill="1">
          <p:nvSpPr>
            <p:cNvPr id="15" name="Rectangle 14"/>
            <p:cNvSpPr/>
            <p:nvPr/>
          </p:nvSpPr>
          <p:spPr>
            <a:xfrm>
              <a:off x="2569464" y="1847088"/>
              <a:ext cx="588303" cy="203133"/>
            </a:xfrm>
            <a:prstGeom prst="rect">
              <a:avLst/>
            </a:prstGeom>
          </p:spPr>
          <p:txBody>
            <a:bodyPr wrap="none" lIns="0" tIns="27432" rIns="0" bIns="36576">
              <a:spAutoFit/>
            </a:bodyPr>
            <a:lstStyle/>
            <a:p>
              <a:r>
                <a:rPr lang="en-US" sz="900" b="1" dirty="0" smtClean="0">
                  <a:latin typeface="Century" pitchFamily="18" charset="0"/>
                  <a:ea typeface="Arial Unicode MS" pitchFamily="34" charset="-128"/>
                  <a:cs typeface="Arial Unicode MS" pitchFamily="34" charset="-128"/>
                </a:rPr>
                <a:t>[</a:t>
              </a:r>
              <a:r>
                <a:rPr lang="en-US" sz="850" b="1" dirty="0" smtClean="0">
                  <a:latin typeface="Century" pitchFamily="18" charset="0"/>
                  <a:ea typeface="Arial Unicode MS" pitchFamily="34" charset="-128"/>
                  <a:cs typeface="Arial Unicode MS" pitchFamily="34" charset="-128"/>
                </a:rPr>
                <a:t>CVPR’04a]</a:t>
              </a:r>
              <a:endParaRPr lang="en-US" sz="850" b="1" dirty="0"/>
            </a:p>
          </p:txBody>
        </p:sp>
        <p:sp>
          <p:nvSpPr>
            <p:cNvPr id="16" name="Rectangle 15"/>
            <p:cNvSpPr/>
            <p:nvPr/>
          </p:nvSpPr>
          <p:spPr>
            <a:xfrm>
              <a:off x="3200400" y="1856232"/>
              <a:ext cx="593111" cy="186205"/>
            </a:xfrm>
            <a:prstGeom prst="rect">
              <a:avLst/>
            </a:prstGeom>
            <a:solidFill>
              <a:schemeClr val="bg1"/>
            </a:solidFill>
          </p:spPr>
          <p:txBody>
            <a:bodyPr wrap="none" lIns="0" tIns="27432" rIns="0" bIns="27432">
              <a:spAutoFit/>
            </a:bodyPr>
            <a:lstStyle/>
            <a:p>
              <a:r>
                <a:rPr lang="en-US" sz="850" dirty="0" smtClean="0">
                  <a:latin typeface="Century" pitchFamily="18" charset="0"/>
                  <a:ea typeface="Arial Unicode MS" pitchFamily="34" charset="-128"/>
                  <a:cs typeface="Arial Unicode MS" pitchFamily="34" charset="-128"/>
                </a:rPr>
                <a:t>[</a:t>
              </a:r>
              <a:r>
                <a:rPr lang="en-US" sz="850" b="1" dirty="0" smtClean="0">
                  <a:latin typeface="Century" pitchFamily="18" charset="0"/>
                  <a:ea typeface="Arial Unicode MS" pitchFamily="34" charset="-128"/>
                  <a:cs typeface="Arial Unicode MS" pitchFamily="34" charset="-128"/>
                </a:rPr>
                <a:t>AFGR’02b</a:t>
              </a:r>
              <a:r>
                <a:rPr lang="en-US" sz="850" dirty="0" smtClean="0">
                  <a:latin typeface="Century" pitchFamily="18" charset="0"/>
                  <a:ea typeface="Arial Unicode MS" pitchFamily="34" charset="-128"/>
                  <a:cs typeface="Arial Unicode MS" pitchFamily="34" charset="-128"/>
                </a:rPr>
                <a:t>]</a:t>
              </a:r>
              <a:endParaRPr lang="en-US" sz="850" dirty="0"/>
            </a:p>
          </p:txBody>
        </p:sp>
        <p:sp>
          <p:nvSpPr>
            <p:cNvPr id="17" name="Rectangle 16"/>
            <p:cNvSpPr/>
            <p:nvPr/>
          </p:nvSpPr>
          <p:spPr>
            <a:xfrm>
              <a:off x="3886200" y="1847088"/>
              <a:ext cx="437620" cy="186205"/>
            </a:xfrm>
            <a:prstGeom prst="rect">
              <a:avLst/>
            </a:prstGeom>
            <a:solidFill>
              <a:schemeClr val="bg1"/>
            </a:solidFill>
          </p:spPr>
          <p:txBody>
            <a:bodyPr wrap="none" lIns="0" tIns="27432" rIns="0" bIns="27432">
              <a:spAutoFit/>
            </a:bodyPr>
            <a:lstStyle/>
            <a:p>
              <a:r>
                <a:rPr lang="en-US" sz="850" b="1" dirty="0" smtClean="0">
                  <a:latin typeface="Century" pitchFamily="18" charset="0"/>
                  <a:ea typeface="Arial Unicode MS" pitchFamily="34" charset="-128"/>
                  <a:cs typeface="Arial Unicode MS" pitchFamily="34" charset="-128"/>
                </a:rPr>
                <a:t>[ASP’04]</a:t>
              </a:r>
              <a:endParaRPr lang="en-US" sz="850" b="1" dirty="0"/>
            </a:p>
          </p:txBody>
        </p:sp>
        <p:sp>
          <p:nvSpPr>
            <p:cNvPr id="18" name="Rectangle 17"/>
            <p:cNvSpPr/>
            <p:nvPr/>
          </p:nvSpPr>
          <p:spPr>
            <a:xfrm>
              <a:off x="4462272" y="1847088"/>
              <a:ext cx="525785" cy="186205"/>
            </a:xfrm>
            <a:prstGeom prst="rect">
              <a:avLst/>
            </a:prstGeom>
            <a:solidFill>
              <a:schemeClr val="bg1"/>
            </a:solidFill>
          </p:spPr>
          <p:txBody>
            <a:bodyPr wrap="none" lIns="0" tIns="27432" rIns="0" bIns="27432">
              <a:spAutoFit/>
            </a:bodyPr>
            <a:lstStyle/>
            <a:p>
              <a:r>
                <a:rPr lang="en-US" sz="850" b="1" dirty="0" smtClean="0">
                  <a:latin typeface="Century" pitchFamily="18" charset="0"/>
                  <a:ea typeface="Arial Unicode MS" pitchFamily="34" charset="-128"/>
                  <a:cs typeface="Arial Unicode MS" pitchFamily="34" charset="-128"/>
                </a:rPr>
                <a:t>[CVPR’07]</a:t>
              </a:r>
              <a:endParaRPr lang="en-US" sz="850" b="1" dirty="0"/>
            </a:p>
          </p:txBody>
        </p:sp>
      </p:grpSp>
      <p:sp>
        <p:nvSpPr>
          <p:cNvPr id="21" name="TextBox 20"/>
          <p:cNvSpPr txBox="1"/>
          <p:nvPr/>
        </p:nvSpPr>
        <p:spPr>
          <a:xfrm>
            <a:off x="7467600" y="2209801"/>
            <a:ext cx="1828799" cy="2031325"/>
          </a:xfrm>
          <a:prstGeom prst="rect">
            <a:avLst/>
          </a:prstGeom>
          <a:noFill/>
        </p:spPr>
        <p:txBody>
          <a:bodyPr wrap="square" rtlCol="0">
            <a:spAutoFit/>
          </a:bodyPr>
          <a:lstStyle/>
          <a:p>
            <a:r>
              <a:rPr lang="en-IN" dirty="0" smtClean="0"/>
              <a:t>Gallery: Train</a:t>
            </a:r>
          </a:p>
          <a:p>
            <a:r>
              <a:rPr lang="en-IN" dirty="0" smtClean="0"/>
              <a:t>Probe: Test </a:t>
            </a:r>
          </a:p>
          <a:p>
            <a:r>
              <a:rPr lang="en-IN" dirty="0" smtClean="0"/>
              <a:t>S: Slow walking</a:t>
            </a:r>
          </a:p>
          <a:p>
            <a:r>
              <a:rPr lang="en-IN" dirty="0" smtClean="0"/>
              <a:t>F: Fast walking</a:t>
            </a:r>
          </a:p>
          <a:p>
            <a:r>
              <a:rPr lang="en-IN" dirty="0" smtClean="0"/>
              <a:t>B: Ball in hand</a:t>
            </a:r>
          </a:p>
          <a:p>
            <a:r>
              <a:rPr lang="en-IN" dirty="0" smtClean="0"/>
              <a:t>I: Inclined surface</a:t>
            </a:r>
            <a:endParaRPr lang="en-IN"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33425" y="260350"/>
            <a:ext cx="8015288" cy="914400"/>
          </a:xfrm>
        </p:spPr>
        <p:txBody>
          <a:bodyPr/>
          <a:lstStyle/>
          <a:p>
            <a:pPr fontAlgn="auto">
              <a:spcAft>
                <a:spcPts val="0"/>
              </a:spcAft>
              <a:defRPr/>
            </a:pPr>
            <a:r>
              <a:rPr lang="en-US" dirty="0">
                <a:solidFill>
                  <a:schemeClr val="accent1">
                    <a:satMod val="150000"/>
                  </a:schemeClr>
                </a:solidFill>
              </a:rPr>
              <a:t>Results</a:t>
            </a:r>
            <a:endParaRPr lang="en-IN" dirty="0">
              <a:solidFill>
                <a:schemeClr val="accent1">
                  <a:satMod val="150000"/>
                </a:schemeClr>
              </a:solidFill>
            </a:endParaRPr>
          </a:p>
        </p:txBody>
      </p:sp>
      <p:sp>
        <p:nvSpPr>
          <p:cNvPr id="27651" name="Rectangle 3"/>
          <p:cNvSpPr>
            <a:spLocks noGrp="1" noChangeArrowheads="1"/>
          </p:cNvSpPr>
          <p:nvPr>
            <p:ph idx="1"/>
          </p:nvPr>
        </p:nvSpPr>
        <p:spPr>
          <a:xfrm>
            <a:off x="304800" y="3717925"/>
            <a:ext cx="8294688" cy="2835275"/>
          </a:xfrm>
        </p:spPr>
        <p:txBody>
          <a:bodyPr rtlCol="0">
            <a:normAutofit/>
          </a:bodyPr>
          <a:lstStyle/>
          <a:p>
            <a:pPr marL="438912" indent="-438912" algn="just" fontAlgn="auto">
              <a:spcBef>
                <a:spcPts val="600"/>
              </a:spcBef>
              <a:spcAft>
                <a:spcPts val="0"/>
              </a:spcAft>
              <a:buFont typeface="Wingdings 2"/>
              <a:buChar char=""/>
              <a:defRPr/>
            </a:pPr>
            <a:r>
              <a:rPr lang="en-IN" sz="2000" dirty="0">
                <a:cs typeface="Arial" pitchFamily="34" charset="0"/>
              </a:rPr>
              <a:t>The average accuracy is obtained by taking average of all accuracies for different types of experiments performed in Table 1</a:t>
            </a:r>
          </a:p>
          <a:p>
            <a:pPr marL="438912" indent="-438912" algn="just" fontAlgn="auto">
              <a:spcBef>
                <a:spcPts val="600"/>
              </a:spcBef>
              <a:spcAft>
                <a:spcPts val="0"/>
              </a:spcAft>
              <a:buFont typeface="Wingdings 2"/>
              <a:buChar char=""/>
              <a:defRPr/>
            </a:pPr>
            <a:r>
              <a:rPr lang="en-IN" sz="2000" dirty="0">
                <a:cs typeface="Arial" pitchFamily="34" charset="0"/>
              </a:rPr>
              <a:t>Time requirement using Pose Kinematics is low, as expected </a:t>
            </a:r>
          </a:p>
          <a:p>
            <a:pPr marL="438912" indent="-438912" algn="just" fontAlgn="auto">
              <a:spcBef>
                <a:spcPts val="600"/>
              </a:spcBef>
              <a:spcAft>
                <a:spcPts val="0"/>
              </a:spcAft>
              <a:buFont typeface="Wingdings 2"/>
              <a:buChar char=""/>
              <a:defRPr/>
            </a:pPr>
            <a:r>
              <a:rPr lang="en-IN" sz="2000" dirty="0">
                <a:cs typeface="Arial" pitchFamily="34" charset="0"/>
              </a:rPr>
              <a:t>PEI requires 83% higher computational time than Pose Kinematics</a:t>
            </a:r>
          </a:p>
          <a:p>
            <a:pPr marL="438912" indent="-438912" algn="just" fontAlgn="auto">
              <a:spcBef>
                <a:spcPts val="600"/>
              </a:spcBef>
              <a:spcAft>
                <a:spcPts val="0"/>
              </a:spcAft>
              <a:buFont typeface="Wingdings 2"/>
              <a:buChar char=""/>
              <a:defRPr/>
            </a:pPr>
            <a:r>
              <a:rPr lang="en-IN" sz="2000" dirty="0">
                <a:cs typeface="Arial" pitchFamily="34" charset="0"/>
              </a:rPr>
              <a:t>After hierarchical combination of the two features, the time requirement is reduced by 18% compared to the PEI method alone</a:t>
            </a:r>
          </a:p>
          <a:p>
            <a:pPr marL="438912" indent="-320040" fontAlgn="auto">
              <a:lnSpc>
                <a:spcPct val="80000"/>
              </a:lnSpc>
              <a:spcBef>
                <a:spcPts val="0"/>
              </a:spcBef>
              <a:spcAft>
                <a:spcPts val="0"/>
              </a:spcAft>
              <a:buFont typeface="Wingdings 2"/>
              <a:buChar char=""/>
              <a:defRPr/>
            </a:pPr>
            <a:endParaRPr lang="en-IN" sz="1800" dirty="0"/>
          </a:p>
        </p:txBody>
      </p:sp>
      <p:pic>
        <p:nvPicPr>
          <p:cNvPr id="57348" name="Picture 4"/>
          <p:cNvPicPr>
            <a:picLocks noChangeAspect="1" noChangeArrowheads="1"/>
          </p:cNvPicPr>
          <p:nvPr/>
        </p:nvPicPr>
        <p:blipFill>
          <a:blip r:embed="rId2" cstate="print"/>
          <a:srcRect/>
          <a:stretch>
            <a:fillRect/>
          </a:stretch>
        </p:blipFill>
        <p:spPr bwMode="auto">
          <a:xfrm>
            <a:off x="1258888" y="1978025"/>
            <a:ext cx="6551612" cy="1368425"/>
          </a:xfrm>
          <a:prstGeom prst="rect">
            <a:avLst/>
          </a:prstGeom>
          <a:noFill/>
          <a:ln w="9525">
            <a:noFill/>
            <a:miter lim="800000"/>
            <a:headEnd/>
            <a:tailEnd/>
          </a:ln>
        </p:spPr>
      </p:pic>
      <p:pic>
        <p:nvPicPr>
          <p:cNvPr id="57349" name="Picture 5" descr="iit_logo"/>
          <p:cNvPicPr>
            <a:picLocks noChangeAspect="1" noChangeArrowheads="1"/>
          </p:cNvPicPr>
          <p:nvPr/>
        </p:nvPicPr>
        <p:blipFill>
          <a:blip r:embed="rId3" cstate="print"/>
          <a:srcRect/>
          <a:stretch>
            <a:fillRect/>
          </a:stretch>
        </p:blipFill>
        <p:spPr bwMode="auto">
          <a:xfrm>
            <a:off x="0" y="0"/>
            <a:ext cx="666750" cy="704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B7A5F41-D9DB-493F-AD9F-ACCAFCAA1D30}"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33425" y="260350"/>
            <a:ext cx="8015288" cy="914400"/>
          </a:xfrm>
        </p:spPr>
        <p:txBody>
          <a:bodyPr/>
          <a:lstStyle/>
          <a:p>
            <a:pPr fontAlgn="auto">
              <a:spcAft>
                <a:spcPts val="0"/>
              </a:spcAft>
              <a:defRPr/>
            </a:pPr>
            <a:r>
              <a:rPr lang="en-US" dirty="0">
                <a:solidFill>
                  <a:schemeClr val="accent1">
                    <a:satMod val="150000"/>
                  </a:schemeClr>
                </a:solidFill>
              </a:rPr>
              <a:t>Results</a:t>
            </a:r>
            <a:endParaRPr lang="en-IN" dirty="0">
              <a:solidFill>
                <a:schemeClr val="accent1">
                  <a:satMod val="150000"/>
                </a:schemeClr>
              </a:solidFill>
            </a:endParaRPr>
          </a:p>
        </p:txBody>
      </p:sp>
      <p:sp>
        <p:nvSpPr>
          <p:cNvPr id="58371" name="Rectangle 3"/>
          <p:cNvSpPr>
            <a:spLocks noGrp="1" noChangeArrowheads="1"/>
          </p:cNvSpPr>
          <p:nvPr>
            <p:ph idx="1"/>
          </p:nvPr>
        </p:nvSpPr>
        <p:spPr>
          <a:xfrm>
            <a:off x="304800" y="4435475"/>
            <a:ext cx="8382000" cy="2117725"/>
          </a:xfrm>
        </p:spPr>
        <p:txBody>
          <a:bodyPr/>
          <a:lstStyle/>
          <a:p>
            <a:pPr algn="just">
              <a:spcBef>
                <a:spcPts val="600"/>
              </a:spcBef>
            </a:pPr>
            <a:r>
              <a:rPr lang="en-IN" sz="2400" dirty="0" smtClean="0">
                <a:cs typeface="Arial" pitchFamily="34" charset="0"/>
              </a:rPr>
              <a:t>According to the weighted mean recognition results over all the 12 probes, our PEI and Pose Kinematics based approach outperforms all of the existing gait feature representation methods</a:t>
            </a:r>
          </a:p>
          <a:p>
            <a:pPr>
              <a:lnSpc>
                <a:spcPct val="80000"/>
              </a:lnSpc>
              <a:spcBef>
                <a:spcPts val="600"/>
              </a:spcBef>
            </a:pPr>
            <a:endParaRPr lang="en-IN" sz="2000" dirty="0" smtClean="0"/>
          </a:p>
        </p:txBody>
      </p:sp>
      <p:pic>
        <p:nvPicPr>
          <p:cNvPr id="58372" name="Picture 4"/>
          <p:cNvPicPr>
            <a:picLocks noChangeAspect="1" noChangeArrowheads="1"/>
          </p:cNvPicPr>
          <p:nvPr/>
        </p:nvPicPr>
        <p:blipFill>
          <a:blip r:embed="rId2" cstate="print"/>
          <a:srcRect/>
          <a:stretch>
            <a:fillRect/>
          </a:stretch>
        </p:blipFill>
        <p:spPr bwMode="auto">
          <a:xfrm>
            <a:off x="546100" y="1524000"/>
            <a:ext cx="8064500" cy="2520950"/>
          </a:xfrm>
          <a:prstGeom prst="rect">
            <a:avLst/>
          </a:prstGeom>
          <a:noFill/>
          <a:ln w="9525">
            <a:noFill/>
            <a:miter lim="800000"/>
            <a:headEnd/>
            <a:tailEnd/>
          </a:ln>
        </p:spPr>
      </p:pic>
      <p:pic>
        <p:nvPicPr>
          <p:cNvPr id="58373" name="Picture 5" descr="iit_logo"/>
          <p:cNvPicPr>
            <a:picLocks noChangeAspect="1" noChangeArrowheads="1"/>
          </p:cNvPicPr>
          <p:nvPr/>
        </p:nvPicPr>
        <p:blipFill>
          <a:blip r:embed="rId3" cstate="print"/>
          <a:srcRect/>
          <a:stretch>
            <a:fillRect/>
          </a:stretch>
        </p:blipFill>
        <p:spPr bwMode="auto">
          <a:xfrm>
            <a:off x="0" y="0"/>
            <a:ext cx="666750" cy="704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B7A5F41-D9DB-493F-AD9F-ACCAFCAA1D30}" type="slidenum">
              <a:rPr lang="en-US" smtClean="0"/>
              <a:pPr/>
              <a:t>28</a:t>
            </a:fld>
            <a:endParaRPr lang="en-US"/>
          </a:p>
        </p:txBody>
      </p:sp>
      <p:sp>
        <p:nvSpPr>
          <p:cNvPr id="10" name="Oval 9"/>
          <p:cNvSpPr/>
          <p:nvPr/>
        </p:nvSpPr>
        <p:spPr>
          <a:xfrm>
            <a:off x="7848600" y="3200400"/>
            <a:ext cx="6858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57600" y="2057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86000" y="3200400"/>
            <a:ext cx="5334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43200" y="3200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00400" y="3200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4800" y="27432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86400" y="3200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48200" y="22860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9200" y="22860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43600" y="3200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22860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00800" y="32004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58000" y="2743200"/>
            <a:ext cx="4572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286000" y="3733800"/>
            <a:ext cx="6248400" cy="228600"/>
          </a:xfrm>
          <a:prstGeom prst="roundRect">
            <a:avLst/>
          </a:prstGeom>
          <a:noFill/>
          <a:ln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 y="2286000"/>
            <a:ext cx="609141" cy="273921"/>
          </a:xfrm>
          <a:prstGeom prst="rect">
            <a:avLst/>
          </a:prstGeom>
          <a:solidFill>
            <a:schemeClr val="bg1"/>
          </a:solidFill>
        </p:spPr>
        <p:txBody>
          <a:bodyPr wrap="none" lIns="0" rIns="0" bIns="64008">
            <a:spAutoFit/>
          </a:bodyPr>
          <a:lstStyle/>
          <a:p>
            <a:r>
              <a:rPr lang="en-US" sz="1000" b="1" dirty="0" smtClean="0">
                <a:latin typeface="Century" pitchFamily="18" charset="0"/>
                <a:ea typeface="Arial Unicode MS" pitchFamily="34" charset="-128"/>
                <a:cs typeface="Arial Unicode MS" pitchFamily="34" charset="-128"/>
              </a:rPr>
              <a:t>[PAMI’06]</a:t>
            </a:r>
            <a:endParaRPr lang="en-US" sz="1000" b="1" dirty="0"/>
          </a:p>
        </p:txBody>
      </p:sp>
      <p:sp>
        <p:nvSpPr>
          <p:cNvPr id="26" name="Rectangle 25"/>
          <p:cNvSpPr/>
          <p:nvPr/>
        </p:nvSpPr>
        <p:spPr>
          <a:xfrm>
            <a:off x="969264" y="2761488"/>
            <a:ext cx="418384" cy="264688"/>
          </a:xfrm>
          <a:prstGeom prst="rect">
            <a:avLst/>
          </a:prstGeom>
          <a:solidFill>
            <a:schemeClr val="bg1"/>
          </a:solidFill>
        </p:spPr>
        <p:txBody>
          <a:bodyPr wrap="none" lIns="0" rIns="0" bIns="64008">
            <a:spAutoFit/>
          </a:bodyPr>
          <a:lstStyle/>
          <a:p>
            <a:r>
              <a:rPr lang="en-US" sz="1000" b="1" dirty="0" smtClean="0">
                <a:latin typeface="Century" pitchFamily="18" charset="0"/>
                <a:ea typeface="Arial Unicode MS" pitchFamily="34" charset="-128"/>
                <a:cs typeface="Arial Unicode MS" pitchFamily="34" charset="-128"/>
              </a:rPr>
              <a:t>[SP’08]</a:t>
            </a:r>
            <a:endParaRPr lang="en-US" sz="1000" b="1" dirty="0"/>
          </a:p>
        </p:txBody>
      </p:sp>
      <p:sp>
        <p:nvSpPr>
          <p:cNvPr id="27" name="Rectangle 26"/>
          <p:cNvSpPr/>
          <p:nvPr/>
        </p:nvSpPr>
        <p:spPr>
          <a:xfrm>
            <a:off x="1188720" y="3218688"/>
            <a:ext cx="418384" cy="264688"/>
          </a:xfrm>
          <a:prstGeom prst="rect">
            <a:avLst/>
          </a:prstGeom>
          <a:solidFill>
            <a:schemeClr val="bg1"/>
          </a:solidFill>
        </p:spPr>
        <p:txBody>
          <a:bodyPr wrap="none" lIns="0" rIns="0" bIns="64008">
            <a:spAutoFit/>
          </a:bodyPr>
          <a:lstStyle/>
          <a:p>
            <a:r>
              <a:rPr lang="en-US" sz="1000" b="1" dirty="0" smtClean="0">
                <a:latin typeface="Century" pitchFamily="18" charset="0"/>
                <a:ea typeface="Arial Unicode MS" pitchFamily="34" charset="-128"/>
                <a:cs typeface="Arial Unicode MS" pitchFamily="34" charset="-128"/>
              </a:rPr>
              <a:t>[SP’10]</a:t>
            </a:r>
            <a:endParaRPr lang="en-US" sz="1000" b="1" dirty="0"/>
          </a:p>
        </p:txBody>
      </p:sp>
      <p:sp>
        <p:nvSpPr>
          <p:cNvPr id="28" name="TextBox 27"/>
          <p:cNvSpPr txBox="1"/>
          <p:nvPr/>
        </p:nvSpPr>
        <p:spPr>
          <a:xfrm>
            <a:off x="3352800" y="6248400"/>
            <a:ext cx="4186531" cy="369332"/>
          </a:xfrm>
          <a:prstGeom prst="rect">
            <a:avLst/>
          </a:prstGeom>
          <a:noFill/>
        </p:spPr>
        <p:txBody>
          <a:bodyPr wrap="none" rtlCol="0">
            <a:spAutoFit/>
          </a:bodyPr>
          <a:lstStyle/>
          <a:p>
            <a:r>
              <a:rPr lang="en-IN" dirty="0" smtClean="0"/>
              <a:t>Weight proportional to Number of Samples</a:t>
            </a:r>
            <a:endParaRPr lang="en-IN"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a:solidFill>
                  <a:schemeClr val="accent1">
                    <a:satMod val="150000"/>
                  </a:schemeClr>
                </a:solidFill>
              </a:rPr>
              <a:t>Results</a:t>
            </a:r>
            <a:endParaRPr lang="en-IN" dirty="0">
              <a:solidFill>
                <a:schemeClr val="accent1">
                  <a:satMod val="150000"/>
                </a:schemeClr>
              </a:solidFill>
            </a:endParaRPr>
          </a:p>
        </p:txBody>
      </p:sp>
      <p:sp>
        <p:nvSpPr>
          <p:cNvPr id="59396" name="Rectangle 6"/>
          <p:cNvSpPr>
            <a:spLocks noGrp="1" noChangeArrowheads="1"/>
          </p:cNvSpPr>
          <p:nvPr>
            <p:ph idx="1"/>
          </p:nvPr>
        </p:nvSpPr>
        <p:spPr>
          <a:xfrm>
            <a:off x="457200" y="5943600"/>
            <a:ext cx="8382000" cy="811212"/>
          </a:xfrm>
        </p:spPr>
        <p:txBody>
          <a:bodyPr>
            <a:noAutofit/>
          </a:bodyPr>
          <a:lstStyle/>
          <a:p>
            <a:r>
              <a:rPr lang="en-IN" sz="2400" dirty="0" smtClean="0">
                <a:cs typeface="Arial" pitchFamily="34" charset="0"/>
              </a:rPr>
              <a:t>The weighted mean accuracy almost saturates (at 75 </a:t>
            </a:r>
            <a:r>
              <a:rPr lang="en-IN" sz="2400" i="1" dirty="0" smtClean="0">
                <a:cs typeface="Arial" pitchFamily="34" charset="0"/>
              </a:rPr>
              <a:t>- </a:t>
            </a:r>
            <a:r>
              <a:rPr lang="en-IN" sz="2400" dirty="0" smtClean="0">
                <a:cs typeface="Arial" pitchFamily="34" charset="0"/>
              </a:rPr>
              <a:t>85%) beyond a rank value of 12</a:t>
            </a:r>
          </a:p>
        </p:txBody>
      </p:sp>
      <p:pic>
        <p:nvPicPr>
          <p:cNvPr id="59395" name="Picture 4"/>
          <p:cNvPicPr>
            <a:picLocks noChangeAspect="1" noChangeArrowheads="1"/>
          </p:cNvPicPr>
          <p:nvPr/>
        </p:nvPicPr>
        <p:blipFill>
          <a:blip r:embed="rId2" cstate="print"/>
          <a:srcRect/>
          <a:stretch>
            <a:fillRect/>
          </a:stretch>
        </p:blipFill>
        <p:spPr bwMode="auto">
          <a:xfrm>
            <a:off x="1819275" y="1447800"/>
            <a:ext cx="5419725" cy="4191000"/>
          </a:xfrm>
          <a:prstGeom prst="rect">
            <a:avLst/>
          </a:prstGeom>
          <a:noFill/>
          <a:ln w="9525">
            <a:noFill/>
            <a:miter lim="800000"/>
            <a:headEnd/>
            <a:tailEnd/>
          </a:ln>
        </p:spPr>
      </p:pic>
      <p:pic>
        <p:nvPicPr>
          <p:cNvPr id="59397" name="Picture 7" descr="iit_logo"/>
          <p:cNvPicPr>
            <a:picLocks noChangeAspect="1" noChangeArrowheads="1"/>
          </p:cNvPicPr>
          <p:nvPr/>
        </p:nvPicPr>
        <p:blipFill>
          <a:blip r:embed="rId3" cstate="print"/>
          <a:srcRect/>
          <a:stretch>
            <a:fillRect/>
          </a:stretch>
        </p:blipFill>
        <p:spPr bwMode="auto">
          <a:xfrm>
            <a:off x="0" y="0"/>
            <a:ext cx="666750" cy="704850"/>
          </a:xfrm>
          <a:prstGeom prst="rect">
            <a:avLst/>
          </a:prstGeom>
          <a:noFill/>
          <a:ln w="9525">
            <a:noFill/>
            <a:miter lim="800000"/>
            <a:headEnd/>
            <a:tailEnd/>
          </a:ln>
        </p:spPr>
      </p:pic>
      <p:sp>
        <p:nvSpPr>
          <p:cNvPr id="6" name="TextBox 5"/>
          <p:cNvSpPr txBox="1"/>
          <p:nvPr/>
        </p:nvSpPr>
        <p:spPr>
          <a:xfrm>
            <a:off x="1143000" y="5574268"/>
            <a:ext cx="6359498" cy="369332"/>
          </a:xfrm>
          <a:prstGeom prst="rect">
            <a:avLst/>
          </a:prstGeom>
          <a:noFill/>
        </p:spPr>
        <p:txBody>
          <a:bodyPr wrap="none" rtlCol="0">
            <a:spAutoFit/>
          </a:bodyPr>
          <a:lstStyle/>
          <a:p>
            <a:r>
              <a:rPr lang="en-US" b="1" dirty="0" smtClean="0"/>
              <a:t> Cumulative match characteristics curves of all the probe sets</a:t>
            </a:r>
            <a:endParaRPr lang="en-US" b="1" dirty="0"/>
          </a:p>
        </p:txBody>
      </p:sp>
      <p:sp>
        <p:nvSpPr>
          <p:cNvPr id="7" name="Slide Number Placeholder 6"/>
          <p:cNvSpPr>
            <a:spLocks noGrp="1"/>
          </p:cNvSpPr>
          <p:nvPr>
            <p:ph type="sldNum" sz="quarter" idx="12"/>
          </p:nvPr>
        </p:nvSpPr>
        <p:spPr/>
        <p:txBody>
          <a:bodyPr/>
          <a:lstStyle/>
          <a:p>
            <a:fld id="{9B7A5F41-D9DB-493F-AD9F-ACCAFCAA1D30}"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Motivation</a:t>
            </a:r>
            <a:endParaRPr lang="en-IN" dirty="0"/>
          </a:p>
        </p:txBody>
      </p:sp>
      <p:sp>
        <p:nvSpPr>
          <p:cNvPr id="3" name="Content Placeholder 2"/>
          <p:cNvSpPr>
            <a:spLocks noGrp="1"/>
          </p:cNvSpPr>
          <p:nvPr>
            <p:ph idx="1"/>
          </p:nvPr>
        </p:nvSpPr>
        <p:spPr/>
        <p:txBody>
          <a:bodyPr>
            <a:normAutofit fontScale="92500" lnSpcReduction="10000"/>
          </a:bodyPr>
          <a:lstStyle/>
          <a:p>
            <a:r>
              <a:rPr lang="en-IN" sz="4100" dirty="0" smtClean="0">
                <a:solidFill>
                  <a:srgbClr val="002060"/>
                </a:solidFill>
              </a:rPr>
              <a:t>Surveillance</a:t>
            </a:r>
          </a:p>
          <a:p>
            <a:pPr algn="just">
              <a:buNone/>
            </a:pPr>
            <a:r>
              <a:rPr lang="en-US" dirty="0" smtClean="0"/>
              <a:t>   works even at low resolution from a distance.</a:t>
            </a:r>
          </a:p>
          <a:p>
            <a:pPr algn="just">
              <a:buNone/>
            </a:pPr>
            <a:r>
              <a:rPr lang="en-US" dirty="0" smtClean="0"/>
              <a:t>   difficult to camouflage. </a:t>
            </a:r>
          </a:p>
          <a:p>
            <a:pPr algn="just">
              <a:buNone/>
            </a:pPr>
            <a:r>
              <a:rPr lang="en-US" dirty="0" smtClean="0"/>
              <a:t>   captured without walker’s attention.</a:t>
            </a:r>
          </a:p>
          <a:p>
            <a:pPr algn="just">
              <a:buNone/>
            </a:pPr>
            <a:endParaRPr lang="en-US" dirty="0" smtClean="0"/>
          </a:p>
          <a:p>
            <a:r>
              <a:rPr lang="en-IN" sz="4100" dirty="0" smtClean="0">
                <a:solidFill>
                  <a:srgbClr val="002060"/>
                </a:solidFill>
              </a:rPr>
              <a:t>Communication</a:t>
            </a:r>
          </a:p>
          <a:p>
            <a:pPr>
              <a:buNone/>
            </a:pPr>
            <a:r>
              <a:rPr lang="en-IN" dirty="0" smtClean="0"/>
              <a:t>     informative gestures, emotions.</a:t>
            </a:r>
          </a:p>
          <a:p>
            <a:pPr>
              <a:buNone/>
            </a:pPr>
            <a:endParaRPr lang="en-IN" dirty="0" smtClean="0"/>
          </a:p>
          <a:p>
            <a:r>
              <a:rPr lang="en-IN" sz="4100" dirty="0" smtClean="0">
                <a:solidFill>
                  <a:srgbClr val="002060"/>
                </a:solidFill>
              </a:rPr>
              <a:t>Biometry</a:t>
            </a:r>
          </a:p>
          <a:p>
            <a:pPr>
              <a:buNone/>
            </a:pPr>
            <a:r>
              <a:rPr lang="en-IN" dirty="0" smtClean="0"/>
              <a:t>    unique for a person.</a:t>
            </a:r>
          </a:p>
          <a:p>
            <a:pPr>
              <a:buNone/>
            </a:pPr>
            <a:endParaRPr lang="en-IN" dirty="0" smtClean="0"/>
          </a:p>
          <a:p>
            <a:endParaRPr lang="en-IN"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linds(horizontal)">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47713" y="260350"/>
            <a:ext cx="8015287" cy="914400"/>
          </a:xfrm>
        </p:spPr>
        <p:txBody>
          <a:bodyPr>
            <a:noAutofit/>
          </a:bodyPr>
          <a:lstStyle/>
          <a:p>
            <a:pPr fontAlgn="auto">
              <a:spcAft>
                <a:spcPts val="0"/>
              </a:spcAft>
              <a:defRPr/>
            </a:pPr>
            <a:r>
              <a:rPr lang="en-US" sz="4400" dirty="0" smtClean="0">
                <a:solidFill>
                  <a:schemeClr val="accent1">
                    <a:satMod val="150000"/>
                  </a:schemeClr>
                </a:solidFill>
                <a:cs typeface="Arial" pitchFamily="34" charset="0"/>
              </a:rPr>
              <a:t>Occlusion Detection</a:t>
            </a:r>
            <a:endParaRPr lang="en-IN" sz="4400" dirty="0">
              <a:solidFill>
                <a:schemeClr val="accent1">
                  <a:satMod val="150000"/>
                </a:schemeClr>
              </a:solidFill>
              <a:cs typeface="Arial" pitchFamily="34" charset="0"/>
            </a:endParaRPr>
          </a:p>
        </p:txBody>
      </p:sp>
      <p:sp>
        <p:nvSpPr>
          <p:cNvPr id="60420" name="Rectangle 3"/>
          <p:cNvSpPr>
            <a:spLocks noGrp="1" noChangeArrowheads="1"/>
          </p:cNvSpPr>
          <p:nvPr>
            <p:ph idx="1"/>
          </p:nvPr>
        </p:nvSpPr>
        <p:spPr>
          <a:xfrm>
            <a:off x="381000" y="1789113"/>
            <a:ext cx="8305800" cy="4154487"/>
          </a:xfrm>
        </p:spPr>
        <p:txBody>
          <a:bodyPr/>
          <a:lstStyle/>
          <a:p>
            <a:pPr algn="just">
              <a:lnSpc>
                <a:spcPct val="150000"/>
              </a:lnSpc>
              <a:spcBef>
                <a:spcPts val="600"/>
              </a:spcBef>
            </a:pPr>
            <a:r>
              <a:rPr lang="en-IN" sz="2400" dirty="0" smtClean="0">
                <a:cs typeface="Arial" pitchFamily="34" charset="0"/>
              </a:rPr>
              <a:t>Detect missing key poses, if any.</a:t>
            </a:r>
          </a:p>
          <a:p>
            <a:pPr algn="just">
              <a:lnSpc>
                <a:spcPct val="150000"/>
              </a:lnSpc>
              <a:spcBef>
                <a:spcPts val="600"/>
              </a:spcBef>
            </a:pPr>
            <a:r>
              <a:rPr lang="en-IN" sz="2400" dirty="0" smtClean="0">
                <a:cs typeface="Arial" pitchFamily="34" charset="0"/>
              </a:rPr>
              <a:t>Extract clean and unclean gait cycles from the whole input sequence.</a:t>
            </a:r>
          </a:p>
          <a:p>
            <a:pPr algn="just">
              <a:lnSpc>
                <a:spcPct val="150000"/>
              </a:lnSpc>
              <a:spcBef>
                <a:spcPts val="600"/>
              </a:spcBef>
            </a:pPr>
            <a:r>
              <a:rPr lang="en-US" sz="2400" dirty="0" smtClean="0">
                <a:cs typeface="Arial" pitchFamily="34" charset="0"/>
              </a:rPr>
              <a:t>Reconstruct the occluded silhouettes in the next stage</a:t>
            </a:r>
            <a:endParaRPr lang="en-IN" sz="2400" dirty="0" smtClean="0">
              <a:cs typeface="Arial" pitchFamily="34" charset="0"/>
            </a:endParaRPr>
          </a:p>
        </p:txBody>
      </p:sp>
      <p:sp>
        <p:nvSpPr>
          <p:cNvPr id="5" name="Slide Number Placeholder 5"/>
          <p:cNvSpPr>
            <a:spLocks noGrp="1"/>
          </p:cNvSpPr>
          <p:nvPr>
            <p:ph type="sldNum" sz="quarter" idx="12"/>
          </p:nvPr>
        </p:nvSpPr>
        <p:spPr/>
        <p:txBody>
          <a:bodyPr/>
          <a:lstStyle/>
          <a:p>
            <a:pPr>
              <a:defRPr/>
            </a:pPr>
            <a:fld id="{6AB5C998-2BAD-45D1-B277-CF6D32BAF98C}" type="slidenum">
              <a:rPr lang="en-IN"/>
              <a:pPr>
                <a:defRPr/>
              </a:pPr>
              <a:t>30</a:t>
            </a:fld>
            <a:endParaRPr lang="en-IN"/>
          </a:p>
        </p:txBody>
      </p:sp>
      <p:pic>
        <p:nvPicPr>
          <p:cNvPr id="60421" name="Picture 5"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5575"/>
            <a:ext cx="8229600" cy="1252538"/>
          </a:xfrm>
        </p:spPr>
        <p:txBody>
          <a:bodyPr/>
          <a:lstStyle/>
          <a:p>
            <a:pPr fontAlgn="auto">
              <a:spcAft>
                <a:spcPts val="0"/>
              </a:spcAft>
              <a:defRPr/>
            </a:pPr>
            <a:endParaRPr lang="en-US">
              <a:solidFill>
                <a:schemeClr val="accent1">
                  <a:satMod val="150000"/>
                </a:schemeClr>
              </a:solidFill>
            </a:endParaRPr>
          </a:p>
        </p:txBody>
      </p:sp>
      <p:sp>
        <p:nvSpPr>
          <p:cNvPr id="5" name="Slide Number Placeholder 5"/>
          <p:cNvSpPr>
            <a:spLocks noGrp="1"/>
          </p:cNvSpPr>
          <p:nvPr>
            <p:ph type="sldNum" sz="quarter" idx="12"/>
          </p:nvPr>
        </p:nvSpPr>
        <p:spPr/>
        <p:txBody>
          <a:bodyPr/>
          <a:lstStyle/>
          <a:p>
            <a:pPr>
              <a:defRPr/>
            </a:pPr>
            <a:fld id="{144C68F3-4B01-43F9-A67B-0AA267C46739}" type="slidenum">
              <a:rPr lang="en-IN"/>
              <a:pPr>
                <a:defRPr/>
              </a:pPr>
              <a:t>31</a:t>
            </a:fld>
            <a:endParaRPr lang="en-IN"/>
          </a:p>
        </p:txBody>
      </p:sp>
      <p:pic>
        <p:nvPicPr>
          <p:cNvPr id="62468" name="Picture 4"/>
          <p:cNvPicPr>
            <a:picLocks noChangeAspect="1" noChangeArrowheads="1"/>
          </p:cNvPicPr>
          <p:nvPr/>
        </p:nvPicPr>
        <p:blipFill>
          <a:blip r:embed="rId2" cstate="print"/>
          <a:srcRect/>
          <a:stretch>
            <a:fillRect/>
          </a:stretch>
        </p:blipFill>
        <p:spPr bwMode="auto">
          <a:xfrm>
            <a:off x="330200" y="73025"/>
            <a:ext cx="8813800" cy="5661025"/>
          </a:xfrm>
          <a:prstGeom prst="rect">
            <a:avLst/>
          </a:prstGeom>
          <a:noFill/>
          <a:ln w="9525">
            <a:noFill/>
            <a:miter lim="800000"/>
            <a:headEnd/>
            <a:tailEnd/>
          </a:ln>
        </p:spPr>
      </p:pic>
      <p:sp>
        <p:nvSpPr>
          <p:cNvPr id="62469" name="Rectangle 5"/>
          <p:cNvSpPr>
            <a:spLocks noChangeArrowheads="1"/>
          </p:cNvSpPr>
          <p:nvPr/>
        </p:nvSpPr>
        <p:spPr bwMode="auto">
          <a:xfrm>
            <a:off x="76200" y="5766137"/>
            <a:ext cx="8991600" cy="1015663"/>
          </a:xfrm>
          <a:prstGeom prst="rect">
            <a:avLst/>
          </a:prstGeom>
          <a:solidFill>
            <a:schemeClr val="bg1"/>
          </a:solidFill>
          <a:ln w="9525">
            <a:noFill/>
            <a:miter lim="800000"/>
            <a:headEnd/>
            <a:tailEnd/>
          </a:ln>
        </p:spPr>
        <p:txBody>
          <a:bodyPr wrap="square">
            <a:spAutoFit/>
          </a:bodyPr>
          <a:lstStyle/>
          <a:p>
            <a:pPr algn="ctr"/>
            <a:r>
              <a:rPr lang="en-IN" sz="1500" b="1" dirty="0" smtClean="0">
                <a:latin typeface="Times New Roman" pitchFamily="18" charset="0"/>
              </a:rPr>
              <a:t>Fig. 15. Output </a:t>
            </a:r>
            <a:r>
              <a:rPr lang="en-IN" sz="1500" b="1" dirty="0">
                <a:latin typeface="Times New Roman" pitchFamily="18" charset="0"/>
              </a:rPr>
              <a:t>of the pose estimation step. Mapped Sequence shows class of each frame of the input sequence. Index labels ‘S1’ to ‘S16’ denote one of the sixteen key poses and index label ‘S0’ denotes occluded pose. From this mapped  sequence, three extracted sub-sequences are shown as GC 1, GC 2, and GC 3. Subsequence GC 1 and GC 2 are unclean and GC 3 is clean. ‘*’ indicates  presence of occluded frame (s).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650" y="228600"/>
            <a:ext cx="8015288" cy="914400"/>
          </a:xfrm>
        </p:spPr>
        <p:txBody>
          <a:bodyPr/>
          <a:lstStyle/>
          <a:p>
            <a:pPr fontAlgn="auto">
              <a:spcAft>
                <a:spcPts val="0"/>
              </a:spcAft>
              <a:defRPr/>
            </a:pPr>
            <a:r>
              <a:rPr lang="en-US" dirty="0">
                <a:solidFill>
                  <a:schemeClr val="accent1">
                    <a:satMod val="150000"/>
                  </a:schemeClr>
                </a:solidFill>
                <a:cs typeface="Arial" pitchFamily="34" charset="0"/>
              </a:rPr>
              <a:t>State Transition Diagram</a:t>
            </a:r>
            <a:endParaRPr lang="en-IN" dirty="0">
              <a:solidFill>
                <a:schemeClr val="accent1">
                  <a:satMod val="150000"/>
                </a:schemeClr>
              </a:solidFill>
              <a:cs typeface="Arial" pitchFamily="34" charset="0"/>
            </a:endParaRPr>
          </a:p>
        </p:txBody>
      </p:sp>
      <p:graphicFrame>
        <p:nvGraphicFramePr>
          <p:cNvPr id="2050" name="Object 2"/>
          <p:cNvGraphicFramePr>
            <a:graphicFrameLocks noChangeAspect="1"/>
          </p:cNvGraphicFramePr>
          <p:nvPr>
            <p:ph idx="1"/>
          </p:nvPr>
        </p:nvGraphicFramePr>
        <p:xfrm>
          <a:off x="1692275" y="1512888"/>
          <a:ext cx="5614988" cy="3821112"/>
        </p:xfrm>
        <a:graphic>
          <a:graphicData uri="http://schemas.openxmlformats.org/presentationml/2006/ole">
            <p:oleObj spid="_x0000_s103426" name="SmartDraw" r:id="rId3" imgW="4338720" imgH="2953440" progId="SmartDraw.2">
              <p:embed/>
            </p:oleObj>
          </a:graphicData>
        </a:graphic>
      </p:graphicFrame>
      <p:sp>
        <p:nvSpPr>
          <p:cNvPr id="7" name="Slide Number Placeholder 5"/>
          <p:cNvSpPr>
            <a:spLocks noGrp="1"/>
          </p:cNvSpPr>
          <p:nvPr>
            <p:ph type="sldNum" sz="quarter" idx="12"/>
          </p:nvPr>
        </p:nvSpPr>
        <p:spPr/>
        <p:txBody>
          <a:bodyPr/>
          <a:lstStyle/>
          <a:p>
            <a:pPr>
              <a:defRPr/>
            </a:pPr>
            <a:fld id="{A9FFD4D7-4FF9-4787-921A-C0734B3000E0}" type="slidenum">
              <a:rPr lang="en-IN"/>
              <a:pPr>
                <a:defRPr/>
              </a:pPr>
              <a:t>32</a:t>
            </a:fld>
            <a:endParaRPr lang="en-IN"/>
          </a:p>
        </p:txBody>
      </p:sp>
      <p:sp>
        <p:nvSpPr>
          <p:cNvPr id="2053" name="Rectangle 6"/>
          <p:cNvSpPr>
            <a:spLocks noChangeArrowheads="1"/>
          </p:cNvSpPr>
          <p:nvPr/>
        </p:nvSpPr>
        <p:spPr bwMode="auto">
          <a:xfrm>
            <a:off x="539750" y="5302250"/>
            <a:ext cx="7848600" cy="641350"/>
          </a:xfrm>
          <a:prstGeom prst="rect">
            <a:avLst/>
          </a:prstGeom>
          <a:noFill/>
          <a:ln w="9525">
            <a:noFill/>
            <a:miter lim="800000"/>
            <a:headEnd/>
            <a:tailEnd/>
          </a:ln>
        </p:spPr>
        <p:txBody>
          <a:bodyPr>
            <a:spAutoFit/>
          </a:bodyPr>
          <a:lstStyle/>
          <a:p>
            <a:pPr algn="ctr"/>
            <a:r>
              <a:rPr lang="en-IN" b="1" dirty="0" smtClean="0">
                <a:latin typeface="Times New Roman" pitchFamily="18" charset="0"/>
              </a:rPr>
              <a:t> Proposed </a:t>
            </a:r>
            <a:r>
              <a:rPr lang="en-IN" b="1" dirty="0">
                <a:latin typeface="Times New Roman" pitchFamily="18" charset="0"/>
              </a:rPr>
              <a:t>state transition diagram considering three states (S1-S3)  corresponding to three key poses (P1-P3) and one occluded pose state (O)</a:t>
            </a:r>
          </a:p>
        </p:txBody>
      </p:sp>
      <p:pic>
        <p:nvPicPr>
          <p:cNvPr id="2054" name="Picture 8" descr="iit_logo"/>
          <p:cNvPicPr>
            <a:picLocks noChangeAspect="1" noChangeArrowheads="1"/>
          </p:cNvPicPr>
          <p:nvPr/>
        </p:nvPicPr>
        <p:blipFill>
          <a:blip r:embed="rId4" cstate="print"/>
          <a:srcRect/>
          <a:stretch>
            <a:fillRect/>
          </a:stretch>
        </p:blipFill>
        <p:spPr bwMode="auto">
          <a:xfrm>
            <a:off x="0" y="0"/>
            <a:ext cx="666750" cy="704850"/>
          </a:xfrm>
          <a:prstGeom prst="rect">
            <a:avLst/>
          </a:prstGeom>
          <a:noFill/>
          <a:ln w="9525">
            <a:noFill/>
            <a:miter lim="800000"/>
            <a:headEnd/>
            <a:tailEnd/>
          </a:ln>
        </p:spPr>
      </p:pic>
      <p:sp>
        <p:nvSpPr>
          <p:cNvPr id="2055" name="Rectangle 9"/>
          <p:cNvSpPr>
            <a:spLocks noChangeArrowheads="1"/>
          </p:cNvSpPr>
          <p:nvPr/>
        </p:nvSpPr>
        <p:spPr bwMode="auto">
          <a:xfrm>
            <a:off x="228600" y="6140450"/>
            <a:ext cx="8610600" cy="400110"/>
          </a:xfrm>
          <a:prstGeom prst="rect">
            <a:avLst/>
          </a:prstGeom>
          <a:noFill/>
          <a:ln w="9525">
            <a:noFill/>
            <a:miter lim="800000"/>
            <a:headEnd/>
            <a:tailEnd/>
          </a:ln>
        </p:spPr>
        <p:txBody>
          <a:bodyPr wrap="square">
            <a:spAutoFit/>
          </a:bodyPr>
          <a:lstStyle/>
          <a:p>
            <a:pPr algn="ctr"/>
            <a:r>
              <a:rPr lang="en-IN" sz="2000" dirty="0" smtClean="0">
                <a:solidFill>
                  <a:schemeClr val="accent1"/>
                </a:solidFill>
                <a:latin typeface="Times New Roman" pitchFamily="18" charset="0"/>
                <a:hlinkClick r:id="" action="ppaction://customshow?id=15&amp;return=true"/>
              </a:rPr>
              <a:t>Example Graph</a:t>
            </a:r>
            <a:endParaRPr lang="en-IN" sz="2000" dirty="0">
              <a:solidFill>
                <a:schemeClr val="accent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a:solidFill>
                  <a:schemeClr val="accent1">
                    <a:satMod val="150000"/>
                  </a:schemeClr>
                </a:solidFill>
                <a:cs typeface="Arial" pitchFamily="34" charset="0"/>
              </a:rPr>
              <a:t>Silhouette Reconstruction</a:t>
            </a:r>
            <a:endParaRPr lang="en-IN" dirty="0">
              <a:solidFill>
                <a:schemeClr val="accent1">
                  <a:satMod val="150000"/>
                </a:schemeClr>
              </a:solidFill>
              <a:cs typeface="Arial" pitchFamily="34" charset="0"/>
            </a:endParaRPr>
          </a:p>
        </p:txBody>
      </p:sp>
      <p:sp>
        <p:nvSpPr>
          <p:cNvPr id="63492" name="Rectangle 3"/>
          <p:cNvSpPr>
            <a:spLocks noGrp="1" noChangeArrowheads="1"/>
          </p:cNvSpPr>
          <p:nvPr>
            <p:ph idx="1"/>
          </p:nvPr>
        </p:nvSpPr>
        <p:spPr>
          <a:xfrm>
            <a:off x="304800" y="1774825"/>
            <a:ext cx="8382000" cy="4854575"/>
          </a:xfrm>
        </p:spPr>
        <p:txBody>
          <a:bodyPr/>
          <a:lstStyle/>
          <a:p>
            <a:pPr algn="just">
              <a:spcBef>
                <a:spcPts val="1200"/>
              </a:spcBef>
            </a:pPr>
            <a:r>
              <a:rPr lang="en-IN" sz="2400" dirty="0" smtClean="0">
                <a:cs typeface="Arial" pitchFamily="34" charset="0"/>
              </a:rPr>
              <a:t>Gaussian Process Dynamic Models (GPDM) applied to model the silhouette observations and their dynamics.</a:t>
            </a:r>
          </a:p>
          <a:p>
            <a:pPr algn="just">
              <a:spcBef>
                <a:spcPts val="1200"/>
              </a:spcBef>
            </a:pPr>
            <a:r>
              <a:rPr lang="en-IN" sz="2400" dirty="0" smtClean="0">
                <a:cs typeface="Arial" pitchFamily="34" charset="0"/>
              </a:rPr>
              <a:t>A latent variable probabilistic model for high dimensional nonlinear time series data (in our case silhouette sequence).</a:t>
            </a:r>
          </a:p>
          <a:p>
            <a:pPr algn="just">
              <a:spcBef>
                <a:spcPts val="1200"/>
              </a:spcBef>
            </a:pPr>
            <a:r>
              <a:rPr lang="en-IN" sz="2400" dirty="0" smtClean="0">
                <a:cs typeface="Arial" pitchFamily="34" charset="0"/>
              </a:rPr>
              <a:t>A non-linear mapping between the observation space and the latent space.</a:t>
            </a:r>
          </a:p>
          <a:p>
            <a:pPr algn="just">
              <a:spcBef>
                <a:spcPts val="1200"/>
              </a:spcBef>
            </a:pPr>
            <a:r>
              <a:rPr lang="en-IN" sz="2400" dirty="0" smtClean="0">
                <a:cs typeface="Arial" pitchFamily="34" charset="0"/>
              </a:rPr>
              <a:t>It learns dynamical model from missing data and produces estimates of them </a:t>
            </a:r>
          </a:p>
        </p:txBody>
      </p:sp>
      <p:sp>
        <p:nvSpPr>
          <p:cNvPr id="5" name="Slide Number Placeholder 5"/>
          <p:cNvSpPr>
            <a:spLocks noGrp="1"/>
          </p:cNvSpPr>
          <p:nvPr>
            <p:ph type="sldNum" sz="quarter" idx="12"/>
          </p:nvPr>
        </p:nvSpPr>
        <p:spPr/>
        <p:txBody>
          <a:bodyPr/>
          <a:lstStyle/>
          <a:p>
            <a:pPr>
              <a:defRPr/>
            </a:pPr>
            <a:fld id="{8F977D5C-CC01-4140-9E80-4D376D377480}" type="slidenum">
              <a:rPr lang="en-IN"/>
              <a:pPr>
                <a:defRPr/>
              </a:pPr>
              <a:t>33</a:t>
            </a:fld>
            <a:endParaRPr lang="en-IN"/>
          </a:p>
        </p:txBody>
      </p:sp>
      <p:pic>
        <p:nvPicPr>
          <p:cNvPr id="63493"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23" name="Rectangle 7"/>
          <p:cNvSpPr>
            <a:spLocks noGrp="1" noChangeArrowheads="1"/>
          </p:cNvSpPr>
          <p:nvPr>
            <p:ph type="title"/>
          </p:nvPr>
        </p:nvSpPr>
        <p:spPr>
          <a:xfrm>
            <a:off x="747712" y="228600"/>
            <a:ext cx="8015288" cy="914400"/>
          </a:xfrm>
        </p:spPr>
        <p:txBody>
          <a:bodyPr>
            <a:noAutofit/>
          </a:bodyPr>
          <a:lstStyle/>
          <a:p>
            <a:pPr fontAlgn="auto">
              <a:spcAft>
                <a:spcPts val="0"/>
              </a:spcAft>
              <a:defRPr/>
            </a:pPr>
            <a:r>
              <a:rPr lang="en-US" sz="4000" dirty="0">
                <a:solidFill>
                  <a:schemeClr val="accent1">
                    <a:satMod val="150000"/>
                  </a:schemeClr>
                </a:solidFill>
                <a:cs typeface="Arial" pitchFamily="34" charset="0"/>
              </a:rPr>
              <a:t>Gaussian Process Dynamical Model (</a:t>
            </a:r>
            <a:r>
              <a:rPr lang="en-US" sz="4000" dirty="0" smtClean="0">
                <a:solidFill>
                  <a:schemeClr val="accent1">
                    <a:satMod val="150000"/>
                  </a:schemeClr>
                </a:solidFill>
                <a:cs typeface="Arial" pitchFamily="34" charset="0"/>
              </a:rPr>
              <a:t>GPDM)</a:t>
            </a:r>
            <a:endParaRPr lang="en-IN" sz="4000" dirty="0">
              <a:solidFill>
                <a:schemeClr val="accent1">
                  <a:satMod val="150000"/>
                </a:schemeClr>
              </a:solidFill>
              <a:cs typeface="Arial" pitchFamily="34" charset="0"/>
            </a:endParaRPr>
          </a:p>
        </p:txBody>
      </p:sp>
      <p:sp>
        <p:nvSpPr>
          <p:cNvPr id="6" name="Slide Number Placeholder 5"/>
          <p:cNvSpPr>
            <a:spLocks noGrp="1"/>
          </p:cNvSpPr>
          <p:nvPr>
            <p:ph type="sldNum" sz="quarter" idx="12"/>
          </p:nvPr>
        </p:nvSpPr>
        <p:spPr/>
        <p:txBody>
          <a:bodyPr/>
          <a:lstStyle/>
          <a:p>
            <a:pPr>
              <a:defRPr/>
            </a:pPr>
            <a:fld id="{DFFC1380-E13C-4693-A84D-882E78F1BCEE}" type="slidenum">
              <a:rPr lang="en-IN"/>
              <a:pPr>
                <a:defRPr/>
              </a:pPr>
              <a:t>34</a:t>
            </a:fld>
            <a:endParaRPr lang="en-IN"/>
          </a:p>
        </p:txBody>
      </p:sp>
      <p:pic>
        <p:nvPicPr>
          <p:cNvPr id="65539"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pic>
        <p:nvPicPr>
          <p:cNvPr id="65540" name="Picture 5" descr="manifold_new"/>
          <p:cNvPicPr>
            <a:picLocks noChangeAspect="1" noChangeArrowheads="1"/>
          </p:cNvPicPr>
          <p:nvPr/>
        </p:nvPicPr>
        <p:blipFill>
          <a:blip r:embed="rId3" cstate="print"/>
          <a:srcRect/>
          <a:stretch>
            <a:fillRect/>
          </a:stretch>
        </p:blipFill>
        <p:spPr bwMode="auto">
          <a:xfrm>
            <a:off x="1676400" y="1435100"/>
            <a:ext cx="5654675" cy="3898900"/>
          </a:xfrm>
          <a:prstGeom prst="rect">
            <a:avLst/>
          </a:prstGeom>
          <a:noFill/>
          <a:ln w="9525">
            <a:noFill/>
            <a:miter lim="800000"/>
            <a:headEnd/>
            <a:tailEnd/>
          </a:ln>
        </p:spPr>
      </p:pic>
      <p:sp>
        <p:nvSpPr>
          <p:cNvPr id="65541" name="Rectangle 6"/>
          <p:cNvSpPr>
            <a:spLocks noChangeArrowheads="1"/>
          </p:cNvSpPr>
          <p:nvPr/>
        </p:nvSpPr>
        <p:spPr bwMode="auto">
          <a:xfrm>
            <a:off x="381000" y="5486400"/>
            <a:ext cx="8299450" cy="1323439"/>
          </a:xfrm>
          <a:prstGeom prst="rect">
            <a:avLst/>
          </a:prstGeom>
          <a:noFill/>
          <a:ln w="9525">
            <a:noFill/>
            <a:miter lim="800000"/>
            <a:headEnd/>
            <a:tailEnd/>
          </a:ln>
        </p:spPr>
        <p:txBody>
          <a:bodyPr>
            <a:spAutoFit/>
          </a:bodyPr>
          <a:lstStyle/>
          <a:p>
            <a:pPr algn="ctr"/>
            <a:r>
              <a:rPr lang="en-IN" sz="1600" b="1" dirty="0" smtClean="0">
                <a:latin typeface="Times New Roman" pitchFamily="18" charset="0"/>
              </a:rPr>
              <a:t> Latent </a:t>
            </a:r>
            <a:r>
              <a:rPr lang="en-IN" sz="1600" b="1" dirty="0">
                <a:latin typeface="Times New Roman" pitchFamily="18" charset="0"/>
              </a:rPr>
              <a:t>positions and corresponding trajectories learnt from a silhouette sequence of 2 gait cycles using GPDM. The silhouette sequence contains 2 gait cycles of size 34 frames. 20 silhouettes were occluded, thus considered as missing. Latent trajectory for the existing silhouette data is depicted by dash-dot curve and the regular curve shows the estimated missing silhouette latent positions.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33425" y="228600"/>
            <a:ext cx="8015288" cy="914400"/>
          </a:xfrm>
        </p:spPr>
        <p:txBody>
          <a:bodyPr/>
          <a:lstStyle/>
          <a:p>
            <a:pPr fontAlgn="auto">
              <a:spcAft>
                <a:spcPts val="0"/>
              </a:spcAft>
              <a:defRPr/>
            </a:pPr>
            <a:r>
              <a:rPr lang="en-US" dirty="0" smtClean="0">
                <a:solidFill>
                  <a:schemeClr val="accent1">
                    <a:satMod val="150000"/>
                  </a:schemeClr>
                </a:solidFill>
                <a:cs typeface="Arial" pitchFamily="34" charset="0"/>
              </a:rPr>
              <a:t>Data Sets</a:t>
            </a:r>
            <a:endParaRPr lang="en-IN" dirty="0">
              <a:solidFill>
                <a:schemeClr val="accent1">
                  <a:satMod val="150000"/>
                </a:schemeClr>
              </a:solidFill>
              <a:cs typeface="Arial" pitchFamily="34" charset="0"/>
            </a:endParaRPr>
          </a:p>
        </p:txBody>
      </p:sp>
      <p:graphicFrame>
        <p:nvGraphicFramePr>
          <p:cNvPr id="8" name="Content Placeholder 7"/>
          <p:cNvGraphicFramePr>
            <a:graphicFrameLocks noGrp="1"/>
          </p:cNvGraphicFramePr>
          <p:nvPr>
            <p:ph idx="1"/>
          </p:nvPr>
        </p:nvGraphicFramePr>
        <p:xfrm>
          <a:off x="228600" y="1774825"/>
          <a:ext cx="8686800" cy="3254374"/>
        </p:xfrm>
        <a:graphic>
          <a:graphicData uri="http://schemas.openxmlformats.org/drawingml/2006/table">
            <a:tbl>
              <a:tblPr firstRow="1" bandRow="1">
                <a:tableStyleId>{5C22544A-7EE6-4342-B048-85BDC9FD1C3A}</a:tableStyleId>
              </a:tblPr>
              <a:tblGrid>
                <a:gridCol w="2171700"/>
                <a:gridCol w="2171700"/>
                <a:gridCol w="2171700"/>
                <a:gridCol w="2171700"/>
              </a:tblGrid>
              <a:tr h="1796894">
                <a:tc>
                  <a:txBody>
                    <a:bodyPr/>
                    <a:lstStyle/>
                    <a:p>
                      <a:pPr algn="ctr"/>
                      <a:r>
                        <a:rPr lang="en-US" dirty="0" smtClean="0"/>
                        <a:t>Data Set</a:t>
                      </a:r>
                      <a:endParaRPr lang="en-US" dirty="0"/>
                    </a:p>
                  </a:txBody>
                  <a:tcPr/>
                </a:tc>
                <a:tc>
                  <a:txBody>
                    <a:bodyPr/>
                    <a:lstStyle/>
                    <a:p>
                      <a:pPr algn="ctr"/>
                      <a:r>
                        <a:rPr lang="en-US" dirty="0" smtClean="0"/>
                        <a:t>Real Occlusion</a:t>
                      </a:r>
                      <a:r>
                        <a:rPr lang="en-US" baseline="0" dirty="0" smtClean="0"/>
                        <a:t> Present</a:t>
                      </a:r>
                      <a:endParaRPr lang="en-US" dirty="0"/>
                    </a:p>
                  </a:txBody>
                  <a:tcPr/>
                </a:tc>
                <a:tc>
                  <a:txBody>
                    <a:bodyPr/>
                    <a:lstStyle/>
                    <a:p>
                      <a:pPr algn="ctr"/>
                      <a:r>
                        <a:rPr lang="en-US" dirty="0" smtClean="0"/>
                        <a:t>Synthetic Occlusion</a:t>
                      </a:r>
                    </a:p>
                    <a:p>
                      <a:pPr algn="ctr"/>
                      <a:r>
                        <a:rPr lang="en-US" dirty="0" smtClean="0"/>
                        <a:t>Type</a:t>
                      </a:r>
                      <a:endParaRPr lang="en-US" dirty="0"/>
                    </a:p>
                  </a:txBody>
                  <a:tcPr/>
                </a:tc>
                <a:tc>
                  <a:txBody>
                    <a:bodyPr/>
                    <a:lstStyle/>
                    <a:p>
                      <a:pPr algn="ctr"/>
                      <a:r>
                        <a:rPr lang="en-US" dirty="0" smtClean="0"/>
                        <a:t>Occlusion</a:t>
                      </a:r>
                      <a:r>
                        <a:rPr lang="en-US" baseline="0" dirty="0" smtClean="0"/>
                        <a:t> Model Used</a:t>
                      </a:r>
                      <a:endParaRPr lang="en-US" dirty="0"/>
                    </a:p>
                  </a:txBody>
                  <a:tcPr/>
                </a:tc>
              </a:tr>
              <a:tr h="728740">
                <a:tc>
                  <a:txBody>
                    <a:bodyPr/>
                    <a:lstStyle/>
                    <a:p>
                      <a:pPr algn="ctr"/>
                      <a:r>
                        <a:rPr lang="en-US" dirty="0" smtClean="0"/>
                        <a:t>TUM-IITKGP*</a:t>
                      </a:r>
                      <a:endParaRPr lang="en-US" dirty="0"/>
                    </a:p>
                  </a:txBody>
                  <a:tcPr/>
                </a:tc>
                <a:tc>
                  <a:txBody>
                    <a:bodyPr/>
                    <a:lstStyle/>
                    <a:p>
                      <a:pPr algn="ctr"/>
                      <a:r>
                        <a:rPr lang="en-US" dirty="0" smtClean="0"/>
                        <a:t>Yes</a:t>
                      </a:r>
                      <a:endParaRPr lang="en-US" dirty="0"/>
                    </a:p>
                  </a:txBody>
                  <a:tcPr/>
                </a:tc>
                <a:tc>
                  <a:txBody>
                    <a:bodyPr/>
                    <a:lstStyle/>
                    <a:p>
                      <a:pPr algn="ctr"/>
                      <a:r>
                        <a:rPr lang="en-US" dirty="0" smtClean="0"/>
                        <a:t>Static, Dynamic</a:t>
                      </a:r>
                      <a:endParaRPr lang="en-US" dirty="0"/>
                    </a:p>
                  </a:txBody>
                  <a:tcPr/>
                </a:tc>
                <a:tc>
                  <a:txBody>
                    <a:bodyPr/>
                    <a:lstStyle/>
                    <a:p>
                      <a:pPr algn="ctr"/>
                      <a:r>
                        <a:rPr lang="en-US" dirty="0" smtClean="0"/>
                        <a:t>Yes</a:t>
                      </a:r>
                      <a:endParaRPr lang="en-US" dirty="0"/>
                    </a:p>
                  </a:txBody>
                  <a:tcPr/>
                </a:tc>
              </a:tr>
              <a:tr h="728740">
                <a:tc>
                  <a:txBody>
                    <a:bodyPr/>
                    <a:lstStyle/>
                    <a:p>
                      <a:pPr algn="ctr"/>
                      <a:r>
                        <a:rPr lang="en-US" dirty="0" err="1" smtClean="0"/>
                        <a:t>MoBo</a:t>
                      </a:r>
                      <a:r>
                        <a:rPr lang="en-US" dirty="0" smtClean="0"/>
                        <a:t> [CMU’01]</a:t>
                      </a:r>
                      <a:endParaRPr lang="en-US" dirty="0"/>
                    </a:p>
                  </a:txBody>
                  <a:tcPr/>
                </a:tc>
                <a:tc>
                  <a:txBody>
                    <a:bodyPr/>
                    <a:lstStyle/>
                    <a:p>
                      <a:pPr algn="ctr"/>
                      <a:r>
                        <a:rPr lang="en-US" dirty="0" smtClean="0"/>
                        <a:t>No</a:t>
                      </a:r>
                      <a:endParaRPr lang="en-US" dirty="0"/>
                    </a:p>
                  </a:txBody>
                  <a:tcPr/>
                </a:tc>
                <a:tc>
                  <a:txBody>
                    <a:bodyPr/>
                    <a:lstStyle/>
                    <a:p>
                      <a:pPr algn="ctr"/>
                      <a:r>
                        <a:rPr lang="en-US" dirty="0" smtClean="0"/>
                        <a:t>Static</a:t>
                      </a:r>
                      <a:endParaRPr lang="en-US" dirty="0"/>
                    </a:p>
                  </a:txBody>
                  <a:tcPr/>
                </a:tc>
                <a:tc>
                  <a:txBody>
                    <a:bodyPr/>
                    <a:lstStyle/>
                    <a:p>
                      <a:pPr algn="ctr"/>
                      <a:r>
                        <a:rPr lang="en-US" dirty="0" smtClean="0"/>
                        <a:t>No</a:t>
                      </a:r>
                      <a:endParaRPr lang="en-US" dirty="0"/>
                    </a:p>
                  </a:txBody>
                  <a:tcPr/>
                </a:tc>
              </a:tr>
            </a:tbl>
          </a:graphicData>
        </a:graphic>
      </p:graphicFrame>
      <p:sp>
        <p:nvSpPr>
          <p:cNvPr id="5" name="Slide Number Placeholder 5"/>
          <p:cNvSpPr>
            <a:spLocks noGrp="1"/>
          </p:cNvSpPr>
          <p:nvPr>
            <p:ph type="sldNum" sz="quarter" idx="12"/>
          </p:nvPr>
        </p:nvSpPr>
        <p:spPr/>
        <p:txBody>
          <a:bodyPr/>
          <a:lstStyle/>
          <a:p>
            <a:pPr>
              <a:defRPr/>
            </a:pPr>
            <a:fld id="{6B3DDB87-A9C1-4178-82BB-403CE3108EA6}" type="slidenum">
              <a:rPr lang="en-IN"/>
              <a:pPr>
                <a:defRPr/>
              </a:pPr>
              <a:t>35</a:t>
            </a:fld>
            <a:endParaRPr lang="en-IN"/>
          </a:p>
        </p:txBody>
      </p:sp>
      <p:pic>
        <p:nvPicPr>
          <p:cNvPr id="66565" name="Picture 4"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6" name="Rectangle 5"/>
          <p:cNvSpPr/>
          <p:nvPr/>
        </p:nvSpPr>
        <p:spPr>
          <a:xfrm>
            <a:off x="685800" y="6324600"/>
            <a:ext cx="7467600" cy="424732"/>
          </a:xfrm>
          <a:prstGeom prst="rect">
            <a:avLst/>
          </a:prstGeom>
        </p:spPr>
        <p:txBody>
          <a:bodyPr wrap="square">
            <a:spAutoFit/>
          </a:bodyPr>
          <a:lstStyle/>
          <a:p>
            <a:pPr marL="590550" indent="-590550" algn="just">
              <a:lnSpc>
                <a:spcPct val="120000"/>
              </a:lnSpc>
              <a:buSzPct val="100000"/>
            </a:pPr>
            <a:r>
              <a:rPr lang="en-US" dirty="0" smtClean="0"/>
              <a:t>	*TUM-IITKGP </a:t>
            </a:r>
            <a:r>
              <a:rPr lang="en-US" dirty="0"/>
              <a:t>data set. http://www.mmk.ei.tum.de/</a:t>
            </a:r>
            <a:r>
              <a:rPr lang="en-US" i="1" dirty="0"/>
              <a:t>∼</a:t>
            </a:r>
            <a:r>
              <a:rPr lang="en-US" i="1" dirty="0" err="1"/>
              <a:t>hom</a:t>
            </a:r>
            <a:r>
              <a:rPr lang="en-US" i="1" dirty="0"/>
              <a:t>/</a:t>
            </a:r>
            <a:r>
              <a:rPr lang="en-US" i="1" dirty="0" err="1"/>
              <a:t>tumgait</a:t>
            </a:r>
            <a:r>
              <a:rPr lang="en-US" i="1" dirty="0"/>
              <a:t>/.</a:t>
            </a: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36</a:t>
            </a:fld>
            <a:endParaRPr lang="en-US"/>
          </a:p>
        </p:txBody>
      </p:sp>
      <p:sp>
        <p:nvSpPr>
          <p:cNvPr id="2" name="Title 1"/>
          <p:cNvSpPr>
            <a:spLocks noGrp="1"/>
          </p:cNvSpPr>
          <p:nvPr>
            <p:ph type="title" idx="4294967295"/>
          </p:nvPr>
        </p:nvSpPr>
        <p:spPr>
          <a:xfrm>
            <a:off x="381000" y="2438400"/>
            <a:ext cx="8229600" cy="1252538"/>
          </a:xfrm>
        </p:spPr>
        <p:txBody>
          <a:bodyPr>
            <a:noAutofit/>
          </a:bodyPr>
          <a:lstStyle/>
          <a:p>
            <a:pPr algn="ctr"/>
            <a:r>
              <a:rPr lang="en-US" sz="4800" dirty="0" smtClean="0"/>
              <a:t>Results on TUM-IITKGP Data Set</a:t>
            </a:r>
            <a:endParaRPr lang="en-US" sz="4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37</a:t>
            </a:fld>
            <a:endParaRPr lang="en-US"/>
          </a:p>
        </p:txBody>
      </p:sp>
      <p:sp>
        <p:nvSpPr>
          <p:cNvPr id="3" name="Content Placeholder 2"/>
          <p:cNvSpPr>
            <a:spLocks noGrp="1"/>
          </p:cNvSpPr>
          <p:nvPr>
            <p:ph idx="4294967295"/>
          </p:nvPr>
        </p:nvSpPr>
        <p:spPr>
          <a:xfrm>
            <a:off x="5638800" y="228600"/>
            <a:ext cx="3352800" cy="6629400"/>
          </a:xfrm>
        </p:spPr>
        <p:txBody>
          <a:bodyPr>
            <a:normAutofit fontScale="77500" lnSpcReduction="20000"/>
          </a:bodyPr>
          <a:lstStyle/>
          <a:p>
            <a:pPr algn="just">
              <a:buNone/>
            </a:pPr>
            <a:r>
              <a:rPr lang="en-US" dirty="0" smtClean="0"/>
              <a:t>	</a:t>
            </a:r>
            <a:r>
              <a:rPr lang="en-US" sz="2100" b="1" dirty="0" smtClean="0"/>
              <a:t>Example </a:t>
            </a:r>
            <a:r>
              <a:rPr lang="en-US" sz="2000" b="1" dirty="0" smtClean="0"/>
              <a:t>sequences of the synthetically occluded TUM-IITKGP data set: </a:t>
            </a:r>
          </a:p>
          <a:p>
            <a:pPr algn="just">
              <a:buNone/>
            </a:pPr>
            <a:endParaRPr lang="en-US" sz="2000" b="1" dirty="0" smtClean="0"/>
          </a:p>
          <a:p>
            <a:pPr algn="just">
              <a:buNone/>
            </a:pPr>
            <a:r>
              <a:rPr lang="en-US" sz="2000" b="1" dirty="0" smtClean="0"/>
              <a:t>	(a) static occlusion with midstance initial phase of motion of the target subject, </a:t>
            </a:r>
          </a:p>
          <a:p>
            <a:pPr algn="just">
              <a:buNone/>
            </a:pPr>
            <a:endParaRPr lang="en-US" sz="2000" b="1" dirty="0" smtClean="0"/>
          </a:p>
          <a:p>
            <a:pPr algn="just">
              <a:buNone/>
            </a:pPr>
            <a:r>
              <a:rPr lang="en-US" sz="2000" b="1" dirty="0" smtClean="0"/>
              <a:t>	(b) static occlusion with double support initial phase of motion of the target subject, </a:t>
            </a:r>
          </a:p>
          <a:p>
            <a:pPr algn="just">
              <a:buNone/>
            </a:pPr>
            <a:endParaRPr lang="en-US" sz="2000" b="1" dirty="0" smtClean="0"/>
          </a:p>
          <a:p>
            <a:pPr algn="just">
              <a:buNone/>
            </a:pPr>
            <a:r>
              <a:rPr lang="en-US" sz="2000" b="1" dirty="0" smtClean="0"/>
              <a:t>	(c) dynamic occlusion with MS-MS initial phases of motion of the target subject and the </a:t>
            </a:r>
            <a:r>
              <a:rPr lang="en-US" sz="2000" b="1" dirty="0" err="1" smtClean="0"/>
              <a:t>occluder</a:t>
            </a:r>
            <a:r>
              <a:rPr lang="en-US" sz="2000" b="1" dirty="0" smtClean="0"/>
              <a:t>, respectively,</a:t>
            </a:r>
          </a:p>
          <a:p>
            <a:pPr algn="just">
              <a:buNone/>
            </a:pPr>
            <a:r>
              <a:rPr lang="en-US" sz="2000" b="1" dirty="0" smtClean="0"/>
              <a:t>    </a:t>
            </a:r>
          </a:p>
          <a:p>
            <a:pPr algn="just">
              <a:buNone/>
            </a:pPr>
            <a:r>
              <a:rPr lang="en-US" sz="2000" b="1" dirty="0" smtClean="0"/>
              <a:t>     (d) dynamic occlusion with MS-DS initial phases of motion of the target subject and the </a:t>
            </a:r>
            <a:r>
              <a:rPr lang="en-US" sz="2000" b="1" dirty="0" err="1" smtClean="0"/>
              <a:t>occluder</a:t>
            </a:r>
            <a:r>
              <a:rPr lang="en-US" sz="2000" b="1" dirty="0" smtClean="0"/>
              <a:t>, respectively, </a:t>
            </a:r>
          </a:p>
          <a:p>
            <a:pPr algn="just">
              <a:buNone/>
            </a:pPr>
            <a:endParaRPr lang="en-US" sz="2000" b="1" dirty="0" smtClean="0"/>
          </a:p>
          <a:p>
            <a:pPr algn="just">
              <a:buNone/>
            </a:pPr>
            <a:r>
              <a:rPr lang="en-US" sz="2000" b="1" dirty="0" smtClean="0"/>
              <a:t>	(e) dynamic occlusion with DS-MS initial phases of motion of the target subject and the </a:t>
            </a:r>
            <a:r>
              <a:rPr lang="en-US" sz="2000" b="1" dirty="0" err="1" smtClean="0"/>
              <a:t>occluder</a:t>
            </a:r>
            <a:r>
              <a:rPr lang="en-US" sz="2000" b="1" dirty="0" smtClean="0"/>
              <a:t>, respectively, </a:t>
            </a:r>
          </a:p>
          <a:p>
            <a:pPr algn="just">
              <a:buNone/>
            </a:pPr>
            <a:endParaRPr lang="en-US" sz="2000" b="1" dirty="0" smtClean="0"/>
          </a:p>
          <a:p>
            <a:pPr algn="just">
              <a:buNone/>
            </a:pPr>
            <a:r>
              <a:rPr lang="en-US" sz="2000" b="1" dirty="0" smtClean="0"/>
              <a:t>	(f) dynamic occlusion with DS-DS initial phases of motion of the target subject and the </a:t>
            </a:r>
            <a:r>
              <a:rPr lang="en-US" sz="2000" b="1" dirty="0" err="1" smtClean="0"/>
              <a:t>occluder</a:t>
            </a:r>
            <a:r>
              <a:rPr lang="en-US" sz="2000" b="1" dirty="0" smtClean="0"/>
              <a:t>, respectively.</a:t>
            </a:r>
            <a:endParaRPr lang="en-US" sz="2000" b="1" dirty="0"/>
          </a:p>
        </p:txBody>
      </p:sp>
      <p:pic>
        <p:nvPicPr>
          <p:cNvPr id="5" name="Picture 1"/>
          <p:cNvPicPr>
            <a:picLocks noChangeAspect="1" noChangeArrowheads="1"/>
          </p:cNvPicPr>
          <p:nvPr/>
        </p:nvPicPr>
        <p:blipFill>
          <a:blip r:embed="rId2" cstate="print"/>
          <a:srcRect/>
          <a:stretch>
            <a:fillRect/>
          </a:stretch>
        </p:blipFill>
        <p:spPr bwMode="auto">
          <a:xfrm>
            <a:off x="0" y="0"/>
            <a:ext cx="5943161"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idx="1"/>
          </p:nvPr>
        </p:nvGraphicFramePr>
        <p:xfrm>
          <a:off x="798513" y="44450"/>
          <a:ext cx="8283575" cy="6264275"/>
        </p:xfrm>
        <a:graphic>
          <a:graphicData uri="http://schemas.openxmlformats.org/presentationml/2006/ole">
            <p:oleObj spid="_x0000_s104450" name="Document" r:id="rId3" imgW="5309280" imgH="4007880" progId="Word.Document.8">
              <p:embed/>
            </p:oleObj>
          </a:graphicData>
        </a:graphic>
      </p:graphicFrame>
      <p:sp>
        <p:nvSpPr>
          <p:cNvPr id="4" name="Slide Number Placeholder 5"/>
          <p:cNvSpPr>
            <a:spLocks noGrp="1"/>
          </p:cNvSpPr>
          <p:nvPr>
            <p:ph type="sldNum" sz="quarter" idx="12"/>
          </p:nvPr>
        </p:nvSpPr>
        <p:spPr/>
        <p:txBody>
          <a:bodyPr/>
          <a:lstStyle/>
          <a:p>
            <a:pPr>
              <a:defRPr/>
            </a:pPr>
            <a:fld id="{F1498C9A-C137-418E-A7F9-31A2811D52B7}" type="slidenum">
              <a:rPr lang="en-IN"/>
              <a:pPr>
                <a:defRPr/>
              </a:pPr>
              <a:t>38</a:t>
            </a:fld>
            <a:endParaRPr lang="en-IN"/>
          </a:p>
        </p:txBody>
      </p:sp>
      <p:sp>
        <p:nvSpPr>
          <p:cNvPr id="4100" name="Rectangle 10"/>
          <p:cNvSpPr>
            <a:spLocks noChangeArrowheads="1"/>
          </p:cNvSpPr>
          <p:nvPr/>
        </p:nvSpPr>
        <p:spPr bwMode="auto">
          <a:xfrm>
            <a:off x="71438" y="6296025"/>
            <a:ext cx="8964612" cy="523875"/>
          </a:xfrm>
          <a:prstGeom prst="rect">
            <a:avLst/>
          </a:prstGeom>
          <a:noFill/>
          <a:ln w="9525">
            <a:noFill/>
            <a:miter lim="800000"/>
            <a:headEnd/>
            <a:tailEnd/>
          </a:ln>
        </p:spPr>
        <p:txBody>
          <a:bodyPr>
            <a:spAutoFit/>
          </a:bodyPr>
          <a:lstStyle/>
          <a:p>
            <a:pPr algn="ctr"/>
            <a:r>
              <a:rPr lang="en-IN" sz="1400" b="1" dirty="0" smtClean="0">
                <a:latin typeface="Times New Roman" pitchFamily="18" charset="0"/>
              </a:rPr>
              <a:t> Example </a:t>
            </a:r>
            <a:r>
              <a:rPr lang="en-IN" sz="1400" b="1" dirty="0">
                <a:latin typeface="Times New Roman" pitchFamily="18" charset="0"/>
              </a:rPr>
              <a:t>mapped sequence for </a:t>
            </a:r>
            <a:r>
              <a:rPr lang="en-IN" sz="1400" b="1" dirty="0" smtClean="0">
                <a:latin typeface="Times New Roman" pitchFamily="18" charset="0"/>
              </a:rPr>
              <a:t>real static </a:t>
            </a:r>
            <a:r>
              <a:rPr lang="en-IN" sz="1400" b="1" dirty="0">
                <a:latin typeface="Times New Roman" pitchFamily="18" charset="0"/>
              </a:rPr>
              <a:t>occlusion. First gait cycle starts from frame no. 1 (S6), but the end is overlapped with the next gait cycle due to occlusion. Thus both the gait cycles are detected as unclean.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ph sz="half" idx="2"/>
          </p:nvPr>
        </p:nvGraphicFramePr>
        <p:xfrm>
          <a:off x="1117600" y="123825"/>
          <a:ext cx="7124700" cy="5969000"/>
        </p:xfrm>
        <a:graphic>
          <a:graphicData uri="http://schemas.openxmlformats.org/presentationml/2006/ole">
            <p:oleObj spid="_x0000_s105474" name="Document" r:id="rId3" imgW="5065560" imgH="4236480" progId="Word.Document.8">
              <p:embed/>
            </p:oleObj>
          </a:graphicData>
        </a:graphic>
      </p:graphicFrame>
      <p:sp>
        <p:nvSpPr>
          <p:cNvPr id="4" name="Slide Number Placeholder 6"/>
          <p:cNvSpPr>
            <a:spLocks noGrp="1"/>
          </p:cNvSpPr>
          <p:nvPr>
            <p:ph type="sldNum" sz="quarter" idx="12"/>
          </p:nvPr>
        </p:nvSpPr>
        <p:spPr/>
        <p:txBody>
          <a:bodyPr/>
          <a:lstStyle/>
          <a:p>
            <a:pPr>
              <a:defRPr/>
            </a:pPr>
            <a:fld id="{17782593-53F4-48F3-8AB6-493E91E91F66}" type="slidenum">
              <a:rPr lang="en-IN"/>
              <a:pPr>
                <a:defRPr/>
              </a:pPr>
              <a:t>39</a:t>
            </a:fld>
            <a:endParaRPr lang="en-IN"/>
          </a:p>
        </p:txBody>
      </p:sp>
      <p:sp>
        <p:nvSpPr>
          <p:cNvPr id="5124" name="Rectangle 10"/>
          <p:cNvSpPr>
            <a:spLocks noChangeArrowheads="1"/>
          </p:cNvSpPr>
          <p:nvPr/>
        </p:nvSpPr>
        <p:spPr bwMode="auto">
          <a:xfrm>
            <a:off x="250825" y="6083300"/>
            <a:ext cx="8713788" cy="738188"/>
          </a:xfrm>
          <a:prstGeom prst="rect">
            <a:avLst/>
          </a:prstGeom>
          <a:solidFill>
            <a:schemeClr val="bg1"/>
          </a:solidFill>
          <a:ln w="9525">
            <a:noFill/>
            <a:miter lim="800000"/>
            <a:headEnd/>
            <a:tailEnd/>
          </a:ln>
        </p:spPr>
        <p:txBody>
          <a:bodyPr>
            <a:spAutoFit/>
          </a:bodyPr>
          <a:lstStyle/>
          <a:p>
            <a:pPr algn="ctr"/>
            <a:r>
              <a:rPr lang="en-IN" sz="1400" b="1" dirty="0" smtClean="0">
                <a:latin typeface="Times New Roman" pitchFamily="18" charset="0"/>
              </a:rPr>
              <a:t>  Example </a:t>
            </a:r>
            <a:r>
              <a:rPr lang="en-IN" sz="1400" b="1" dirty="0">
                <a:latin typeface="Times New Roman" pitchFamily="18" charset="0"/>
              </a:rPr>
              <a:t>mapped sequence for </a:t>
            </a:r>
            <a:r>
              <a:rPr lang="en-IN" sz="1400" b="1" dirty="0" smtClean="0">
                <a:latin typeface="Times New Roman" pitchFamily="18" charset="0"/>
              </a:rPr>
              <a:t>real dynamic </a:t>
            </a:r>
            <a:r>
              <a:rPr lang="en-IN" sz="1400" b="1" dirty="0">
                <a:latin typeface="Times New Roman" pitchFamily="18" charset="0"/>
              </a:rPr>
              <a:t>occlusion. First gait cycle, starting from frame no. 1 (S8) and ending at frame no. 33(S7), is detected as unclean as occluded poses are present or all the key poses are not present. Second gait cycle, starting from frame no. 34, is incomplete.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Context</a:t>
            </a:r>
            <a:endParaRPr lang="en-IN" dirty="0"/>
          </a:p>
        </p:txBody>
      </p:sp>
      <p:sp>
        <p:nvSpPr>
          <p:cNvPr id="3" name="Content Placeholder 2"/>
          <p:cNvSpPr>
            <a:spLocks noGrp="1"/>
          </p:cNvSpPr>
          <p:nvPr>
            <p:ph idx="1"/>
          </p:nvPr>
        </p:nvSpPr>
        <p:spPr/>
        <p:txBody>
          <a:bodyPr>
            <a:normAutofit/>
          </a:bodyPr>
          <a:lstStyle/>
          <a:p>
            <a:r>
              <a:rPr lang="en-IN" dirty="0" smtClean="0"/>
              <a:t>Surveillance under a controlled walking environment:</a:t>
            </a:r>
          </a:p>
          <a:p>
            <a:pPr>
              <a:buNone/>
            </a:pPr>
            <a:r>
              <a:rPr lang="en-IN" dirty="0" smtClean="0"/>
              <a:t>           Airport security</a:t>
            </a:r>
          </a:p>
          <a:p>
            <a:pPr>
              <a:buNone/>
            </a:pPr>
            <a:r>
              <a:rPr lang="en-IN" dirty="0" smtClean="0"/>
              <a:t>           Corridor Walk</a:t>
            </a:r>
          </a:p>
          <a:p>
            <a:r>
              <a:rPr lang="en-IN" dirty="0" smtClean="0"/>
              <a:t>Recognition of persons through gait in free environment.</a:t>
            </a:r>
          </a:p>
          <a:p>
            <a:r>
              <a:rPr lang="en-IN" dirty="0" smtClean="0"/>
              <a:t>Human Computer Interaction through gait analysis.</a:t>
            </a:r>
          </a:p>
          <a:p>
            <a:endParaRPr lang="en-IN"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0646149-498F-4B11-B461-5B4968FDD1F1}" type="slidenum">
              <a:rPr lang="en-IN"/>
              <a:pPr>
                <a:defRPr/>
              </a:pPr>
              <a:t>40</a:t>
            </a:fld>
            <a:endParaRPr lang="en-IN"/>
          </a:p>
        </p:txBody>
      </p:sp>
      <p:pic>
        <p:nvPicPr>
          <p:cNvPr id="66565" name="Picture 5"/>
          <p:cNvPicPr>
            <a:picLocks noChangeAspect="1" noChangeArrowheads="1"/>
          </p:cNvPicPr>
          <p:nvPr/>
        </p:nvPicPr>
        <p:blipFill>
          <a:blip r:embed="rId2" cstate="print"/>
          <a:srcRect/>
          <a:stretch>
            <a:fillRect/>
          </a:stretch>
        </p:blipFill>
        <p:spPr bwMode="auto">
          <a:xfrm>
            <a:off x="1855249" y="216378"/>
            <a:ext cx="5459951" cy="965330"/>
          </a:xfrm>
          <a:prstGeom prst="rect">
            <a:avLst/>
          </a:prstGeom>
          <a:noFill/>
          <a:ln w="9525">
            <a:noFill/>
            <a:miter lim="800000"/>
            <a:headEnd/>
            <a:tailEnd/>
          </a:ln>
        </p:spPr>
      </p:pic>
      <p:pic>
        <p:nvPicPr>
          <p:cNvPr id="66566" name="Picture 6"/>
          <p:cNvPicPr>
            <a:picLocks noChangeAspect="1" noChangeArrowheads="1"/>
          </p:cNvPicPr>
          <p:nvPr/>
        </p:nvPicPr>
        <p:blipFill>
          <a:blip r:embed="rId3" cstate="print"/>
          <a:srcRect/>
          <a:stretch>
            <a:fillRect/>
          </a:stretch>
        </p:blipFill>
        <p:spPr bwMode="auto">
          <a:xfrm>
            <a:off x="1219200" y="3429000"/>
            <a:ext cx="6912266" cy="3379933"/>
          </a:xfrm>
          <a:prstGeom prst="rect">
            <a:avLst/>
          </a:prstGeom>
          <a:noFill/>
          <a:ln w="9525">
            <a:noFill/>
            <a:miter lim="800000"/>
            <a:headEnd/>
            <a:tailEnd/>
          </a:ln>
        </p:spPr>
      </p:pic>
      <p:pic>
        <p:nvPicPr>
          <p:cNvPr id="66567" name="Picture 7"/>
          <p:cNvPicPr>
            <a:picLocks noChangeAspect="1" noChangeArrowheads="1"/>
          </p:cNvPicPr>
          <p:nvPr/>
        </p:nvPicPr>
        <p:blipFill>
          <a:blip r:embed="rId4" cstate="print"/>
          <a:srcRect/>
          <a:stretch>
            <a:fillRect/>
          </a:stretch>
        </p:blipFill>
        <p:spPr bwMode="auto">
          <a:xfrm>
            <a:off x="1219200" y="1344097"/>
            <a:ext cx="6858000" cy="2008703"/>
          </a:xfrm>
          <a:prstGeom prst="rect">
            <a:avLst/>
          </a:prstGeom>
          <a:noFill/>
          <a:ln w="9525">
            <a:noFill/>
            <a:miter lim="800000"/>
            <a:headEnd/>
            <a:tailEnd/>
          </a:ln>
        </p:spPr>
      </p:pic>
      <p:pic>
        <p:nvPicPr>
          <p:cNvPr id="66568" name="Picture 8"/>
          <p:cNvPicPr>
            <a:picLocks noChangeAspect="1" noChangeArrowheads="1"/>
          </p:cNvPicPr>
          <p:nvPr/>
        </p:nvPicPr>
        <p:blipFill>
          <a:blip r:embed="rId5" cstate="print"/>
          <a:srcRect/>
          <a:stretch>
            <a:fillRect/>
          </a:stretch>
        </p:blipFill>
        <p:spPr bwMode="auto">
          <a:xfrm>
            <a:off x="2345770" y="76200"/>
            <a:ext cx="4436030" cy="162527"/>
          </a:xfrm>
          <a:prstGeom prst="rect">
            <a:avLst/>
          </a:prstGeom>
          <a:noFill/>
          <a:ln w="9525">
            <a:noFill/>
            <a:miter lim="800000"/>
            <a:headEnd/>
            <a:tailEnd/>
          </a:ln>
        </p:spPr>
      </p:pic>
      <p:sp>
        <p:nvSpPr>
          <p:cNvPr id="8" name="Flowchart: Sequential Access Storage 7"/>
          <p:cNvSpPr/>
          <p:nvPr/>
        </p:nvSpPr>
        <p:spPr>
          <a:xfrm>
            <a:off x="0" y="1371600"/>
            <a:ext cx="1295400" cy="14478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key pose detection accuracy decreases gradually with increasing duration of occlusion</a:t>
            </a:r>
            <a:endParaRPr lang="en-US" sz="1050" b="1" dirty="0">
              <a:solidFill>
                <a:srgbClr val="FF0000"/>
              </a:solidFill>
            </a:endParaRPr>
          </a:p>
        </p:txBody>
      </p:sp>
      <p:sp>
        <p:nvSpPr>
          <p:cNvPr id="9" name="Flowchart: Sequential Access Storage 8"/>
          <p:cNvSpPr/>
          <p:nvPr/>
        </p:nvSpPr>
        <p:spPr>
          <a:xfrm>
            <a:off x="1828800" y="1295400"/>
            <a:ext cx="1066800" cy="11430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initial phase of motion does not have any clear impact</a:t>
            </a:r>
            <a:endParaRPr lang="en-US" sz="1050" b="1" dirty="0">
              <a:solidFill>
                <a:srgbClr val="FF0000"/>
              </a:solidFill>
            </a:endParaRPr>
          </a:p>
        </p:txBody>
      </p:sp>
      <p:sp>
        <p:nvSpPr>
          <p:cNvPr id="10" name="Flowchart: Sequential Access Storage 9"/>
          <p:cNvSpPr/>
          <p:nvPr/>
        </p:nvSpPr>
        <p:spPr>
          <a:xfrm flipH="1">
            <a:off x="7391400" y="1295400"/>
            <a:ext cx="1524000" cy="11430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partially occluded pose prediction  accuracy is  higher for DS </a:t>
            </a:r>
            <a:r>
              <a:rPr lang="en-US" sz="1050" b="1" dirty="0" err="1" smtClean="0">
                <a:solidFill>
                  <a:srgbClr val="FF0000"/>
                </a:solidFill>
              </a:rPr>
              <a:t>PoM</a:t>
            </a:r>
            <a:r>
              <a:rPr lang="en-US" sz="1050" b="1" dirty="0" smtClean="0">
                <a:solidFill>
                  <a:srgbClr val="FF0000"/>
                </a:solidFill>
              </a:rPr>
              <a:t> than the MS </a:t>
            </a:r>
            <a:r>
              <a:rPr lang="en-US" sz="1050" b="1" dirty="0" err="1" smtClean="0">
                <a:solidFill>
                  <a:srgbClr val="FF0000"/>
                </a:solidFill>
              </a:rPr>
              <a:t>PoM</a:t>
            </a:r>
            <a:endParaRPr lang="en-US" sz="1050" b="1" dirty="0">
              <a:solidFill>
                <a:srgbClr val="FF0000"/>
              </a:solidFill>
            </a:endParaRPr>
          </a:p>
        </p:txBody>
      </p:sp>
      <p:sp>
        <p:nvSpPr>
          <p:cNvPr id="12" name="Flowchart: Sequential Access Storage 11"/>
          <p:cNvSpPr/>
          <p:nvPr/>
        </p:nvSpPr>
        <p:spPr>
          <a:xfrm>
            <a:off x="0" y="4419600"/>
            <a:ext cx="1295400" cy="14478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key pose detection accuracy decreases gradually with increasing duration of occlusion</a:t>
            </a:r>
            <a:endParaRPr lang="en-US" sz="1050" b="1" dirty="0">
              <a:solidFill>
                <a:srgbClr val="FF0000"/>
              </a:solidFill>
            </a:endParaRPr>
          </a:p>
        </p:txBody>
      </p:sp>
      <p:sp>
        <p:nvSpPr>
          <p:cNvPr id="13" name="Flowchart: Sequential Access Storage 12"/>
          <p:cNvSpPr/>
          <p:nvPr/>
        </p:nvSpPr>
        <p:spPr>
          <a:xfrm flipH="1">
            <a:off x="7620000" y="3276600"/>
            <a:ext cx="1524000" cy="13716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partially occluded pose prediction  accuracy is  highest for DS-DS and lowest for MS-MS</a:t>
            </a:r>
            <a:endParaRPr lang="en-US" sz="105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1" nodeType="clickEffect">
                                  <p:stCondLst>
                                    <p:cond delay="0"/>
                                  </p:stCondLst>
                                  <p:childTnLst>
                                    <p:animEffect transition="out" filter="checkerboard(across)">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41</a:t>
            </a:fld>
            <a:endParaRPr lang="en-US"/>
          </a:p>
        </p:txBody>
      </p:sp>
      <p:pic>
        <p:nvPicPr>
          <p:cNvPr id="76802" name="Picture 2"/>
          <p:cNvPicPr>
            <a:picLocks noChangeAspect="1" noChangeArrowheads="1"/>
          </p:cNvPicPr>
          <p:nvPr/>
        </p:nvPicPr>
        <p:blipFill>
          <a:blip r:embed="rId2" cstate="print"/>
          <a:srcRect/>
          <a:stretch>
            <a:fillRect/>
          </a:stretch>
        </p:blipFill>
        <p:spPr bwMode="auto">
          <a:xfrm>
            <a:off x="990600" y="457200"/>
            <a:ext cx="7257398" cy="2514600"/>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336303" y="3124200"/>
            <a:ext cx="4235697" cy="1398875"/>
          </a:xfrm>
          <a:prstGeom prst="rect">
            <a:avLst/>
          </a:prstGeom>
          <a:noFill/>
          <a:ln w="9525">
            <a:noFill/>
            <a:miter lim="800000"/>
            <a:headEnd/>
            <a:tailEnd/>
          </a:ln>
        </p:spPr>
      </p:pic>
      <p:pic>
        <p:nvPicPr>
          <p:cNvPr id="76804" name="Picture 4"/>
          <p:cNvPicPr>
            <a:picLocks noChangeAspect="1" noChangeArrowheads="1"/>
          </p:cNvPicPr>
          <p:nvPr/>
        </p:nvPicPr>
        <p:blipFill>
          <a:blip r:embed="rId4" cstate="print"/>
          <a:srcRect/>
          <a:stretch>
            <a:fillRect/>
          </a:stretch>
        </p:blipFill>
        <p:spPr bwMode="auto">
          <a:xfrm>
            <a:off x="5715000" y="3048000"/>
            <a:ext cx="2971800" cy="1318951"/>
          </a:xfrm>
          <a:prstGeom prst="rect">
            <a:avLst/>
          </a:prstGeom>
          <a:noFill/>
          <a:ln w="9525">
            <a:noFill/>
            <a:miter lim="800000"/>
            <a:headEnd/>
            <a:tailEnd/>
          </a:ln>
        </p:spPr>
      </p:pic>
      <p:pic>
        <p:nvPicPr>
          <p:cNvPr id="76805" name="Picture 5"/>
          <p:cNvPicPr>
            <a:picLocks noChangeAspect="1" noChangeArrowheads="1"/>
          </p:cNvPicPr>
          <p:nvPr/>
        </p:nvPicPr>
        <p:blipFill>
          <a:blip r:embed="rId5" cstate="print"/>
          <a:srcRect/>
          <a:stretch>
            <a:fillRect/>
          </a:stretch>
        </p:blipFill>
        <p:spPr bwMode="auto">
          <a:xfrm>
            <a:off x="2651761" y="5029200"/>
            <a:ext cx="3962399" cy="676083"/>
          </a:xfrm>
          <a:prstGeom prst="rect">
            <a:avLst/>
          </a:prstGeom>
          <a:noFill/>
          <a:ln w="9525">
            <a:noFill/>
            <a:miter lim="800000"/>
            <a:headEnd/>
            <a:tailEnd/>
          </a:ln>
        </p:spPr>
      </p:pic>
      <p:pic>
        <p:nvPicPr>
          <p:cNvPr id="76806" name="Picture 6"/>
          <p:cNvPicPr>
            <a:picLocks noChangeAspect="1" noChangeArrowheads="1"/>
          </p:cNvPicPr>
          <p:nvPr/>
        </p:nvPicPr>
        <p:blipFill>
          <a:blip r:embed="rId6" cstate="print"/>
          <a:srcRect/>
          <a:stretch>
            <a:fillRect/>
          </a:stretch>
        </p:blipFill>
        <p:spPr bwMode="auto">
          <a:xfrm>
            <a:off x="2651760" y="5715000"/>
            <a:ext cx="3977640" cy="662940"/>
          </a:xfrm>
          <a:prstGeom prst="rect">
            <a:avLst/>
          </a:prstGeom>
          <a:noFill/>
          <a:ln w="9525">
            <a:noFill/>
            <a:miter lim="800000"/>
            <a:headEnd/>
            <a:tailEnd/>
          </a:ln>
        </p:spPr>
      </p:pic>
      <p:sp>
        <p:nvSpPr>
          <p:cNvPr id="10" name="Rectangle 9"/>
          <p:cNvSpPr/>
          <p:nvPr/>
        </p:nvSpPr>
        <p:spPr>
          <a:xfrm>
            <a:off x="2438400" y="6324600"/>
            <a:ext cx="4419600" cy="461665"/>
          </a:xfrm>
          <a:prstGeom prst="rect">
            <a:avLst/>
          </a:prstGeom>
        </p:spPr>
        <p:txBody>
          <a:bodyPr wrap="square">
            <a:spAutoFit/>
          </a:bodyPr>
          <a:lstStyle/>
          <a:p>
            <a:pPr algn="just"/>
            <a:r>
              <a:rPr lang="en-US" sz="1200" b="1" dirty="0" smtClean="0"/>
              <a:t>  Reconstructed silhouettes of a subject (first row)  and corresponding original silhouettes of the subject. (second row) </a:t>
            </a:r>
            <a:endParaRPr lang="en-US" sz="1200" b="1" dirty="0"/>
          </a:p>
        </p:txBody>
      </p:sp>
      <p:sp>
        <p:nvSpPr>
          <p:cNvPr id="11" name="Rectangle 10"/>
          <p:cNvSpPr/>
          <p:nvPr/>
        </p:nvSpPr>
        <p:spPr>
          <a:xfrm>
            <a:off x="5715000" y="4343400"/>
            <a:ext cx="2971800" cy="646331"/>
          </a:xfrm>
          <a:prstGeom prst="rect">
            <a:avLst/>
          </a:prstGeom>
        </p:spPr>
        <p:txBody>
          <a:bodyPr wrap="square">
            <a:spAutoFit/>
          </a:bodyPr>
          <a:lstStyle/>
          <a:p>
            <a:pPr algn="just"/>
            <a:r>
              <a:rPr lang="en-US" sz="1200" b="1" dirty="0" smtClean="0"/>
              <a:t> Occluded silhouettes (first row) and reconstructed silhouettes (second row) of a subject during  dynamic occlusion</a:t>
            </a:r>
            <a:endParaRPr lang="en-US" sz="1200" b="1" dirty="0"/>
          </a:p>
        </p:txBody>
      </p:sp>
      <p:sp>
        <p:nvSpPr>
          <p:cNvPr id="12" name="Rectangle 11"/>
          <p:cNvSpPr/>
          <p:nvPr/>
        </p:nvSpPr>
        <p:spPr>
          <a:xfrm>
            <a:off x="457200" y="4495800"/>
            <a:ext cx="4038600" cy="461665"/>
          </a:xfrm>
          <a:prstGeom prst="rect">
            <a:avLst/>
          </a:prstGeom>
        </p:spPr>
        <p:txBody>
          <a:bodyPr wrap="square">
            <a:spAutoFit/>
          </a:bodyPr>
          <a:lstStyle/>
          <a:p>
            <a:pPr algn="just"/>
            <a:r>
              <a:rPr lang="en-US" sz="1200" b="1" dirty="0" smtClean="0"/>
              <a:t>Occluded silhouettes (first row) and reconstructed silhouettes (second row) of a subject during static occlusion</a:t>
            </a:r>
            <a:endParaRPr lang="en-US" sz="1200" b="1" dirty="0"/>
          </a:p>
        </p:txBody>
      </p:sp>
      <p:sp>
        <p:nvSpPr>
          <p:cNvPr id="13" name="Rectangle 12"/>
          <p:cNvSpPr/>
          <p:nvPr/>
        </p:nvSpPr>
        <p:spPr>
          <a:xfrm>
            <a:off x="76200" y="76200"/>
            <a:ext cx="8839200" cy="338554"/>
          </a:xfrm>
          <a:prstGeom prst="rect">
            <a:avLst/>
          </a:prstGeom>
        </p:spPr>
        <p:txBody>
          <a:bodyPr wrap="square">
            <a:spAutoFit/>
          </a:bodyPr>
          <a:lstStyle/>
          <a:p>
            <a:pPr algn="ctr">
              <a:buClr>
                <a:srgbClr val="EC623C"/>
              </a:buClr>
              <a:buFont typeface="Wingdings" pitchFamily="2" charset="2"/>
              <a:buChar char="Ø"/>
            </a:pPr>
            <a:r>
              <a:rPr lang="en-US" sz="1600" dirty="0" smtClean="0"/>
              <a:t>   </a:t>
            </a:r>
            <a:r>
              <a:rPr lang="en-US" sz="1100" b="1" dirty="0" smtClean="0">
                <a:solidFill>
                  <a:srgbClr val="0070C0"/>
                </a:solidFill>
                <a:latin typeface="+mj-lt"/>
              </a:rPr>
              <a:t>For real occlusion data set, silhouette reconstruction accuracy is 88.9% for dynamic occlusion and 90.7% for static occlusion</a:t>
            </a:r>
            <a:endParaRPr lang="en-US" sz="1100" b="1" dirty="0">
              <a:solidFill>
                <a:srgbClr val="0070C0"/>
              </a:solidFill>
              <a:latin typeface="+mj-lt"/>
            </a:endParaRPr>
          </a:p>
        </p:txBody>
      </p:sp>
      <p:sp>
        <p:nvSpPr>
          <p:cNvPr id="14" name="Flowchart: Sequential Access Storage 13"/>
          <p:cNvSpPr/>
          <p:nvPr/>
        </p:nvSpPr>
        <p:spPr>
          <a:xfrm>
            <a:off x="0" y="990600"/>
            <a:ext cx="1219200" cy="10668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reconstruction accuracy falls with increased duration of occlusion</a:t>
            </a:r>
            <a:endParaRPr lang="en-US" sz="1050" b="1" dirty="0">
              <a:solidFill>
                <a:srgbClr val="FF0000"/>
              </a:solidFill>
            </a:endParaRPr>
          </a:p>
        </p:txBody>
      </p:sp>
      <p:sp>
        <p:nvSpPr>
          <p:cNvPr id="15" name="Flowchart: Sequential Access Storage 14"/>
          <p:cNvSpPr/>
          <p:nvPr/>
        </p:nvSpPr>
        <p:spPr>
          <a:xfrm flipH="1">
            <a:off x="7696200" y="1219200"/>
            <a:ext cx="1219200" cy="8382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MS </a:t>
            </a:r>
            <a:r>
              <a:rPr lang="en-US" sz="1050" b="1" dirty="0" err="1" smtClean="0">
                <a:solidFill>
                  <a:srgbClr val="FF0000"/>
                </a:solidFill>
              </a:rPr>
              <a:t>PoM</a:t>
            </a:r>
            <a:r>
              <a:rPr lang="en-US" sz="1050" b="1" dirty="0" smtClean="0">
                <a:solidFill>
                  <a:srgbClr val="FF0000"/>
                </a:solidFill>
              </a:rPr>
              <a:t> is better  reconstructed than DS </a:t>
            </a:r>
            <a:r>
              <a:rPr lang="en-US" sz="1050" b="1" dirty="0" err="1" smtClean="0">
                <a:solidFill>
                  <a:srgbClr val="FF0000"/>
                </a:solidFill>
              </a:rPr>
              <a:t>PoM</a:t>
            </a:r>
            <a:endParaRPr lang="en-US" sz="1050" b="1" dirty="0">
              <a:solidFill>
                <a:srgbClr val="FF0000"/>
              </a:solidFill>
            </a:endParaRPr>
          </a:p>
        </p:txBody>
      </p:sp>
      <p:sp>
        <p:nvSpPr>
          <p:cNvPr id="16" name="Flowchart: Sequential Access Storage 15"/>
          <p:cNvSpPr/>
          <p:nvPr/>
        </p:nvSpPr>
        <p:spPr>
          <a:xfrm flipH="1">
            <a:off x="6324600" y="1066800"/>
            <a:ext cx="1752600" cy="14478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MS </a:t>
            </a:r>
            <a:r>
              <a:rPr lang="en-US" sz="1050" b="1" dirty="0" err="1" smtClean="0">
                <a:solidFill>
                  <a:srgbClr val="FF0000"/>
                </a:solidFill>
              </a:rPr>
              <a:t>PoM</a:t>
            </a:r>
            <a:r>
              <a:rPr lang="en-US" sz="1050" b="1" dirty="0" smtClean="0">
                <a:solidFill>
                  <a:srgbClr val="FF0000"/>
                </a:solidFill>
              </a:rPr>
              <a:t> contributes highest accuracy.  MS-DS /DS-DS situations gives lower accuracy than the MS-MS /DS-MS </a:t>
            </a:r>
            <a:endParaRPr lang="en-US" sz="105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7A5F41-D9DB-493F-AD9F-ACCAFCAA1D30}" type="slidenum">
              <a:rPr lang="en-US" smtClean="0"/>
              <a:pPr/>
              <a:t>42</a:t>
            </a:fld>
            <a:endParaRPr lang="en-US"/>
          </a:p>
        </p:txBody>
      </p:sp>
      <p:pic>
        <p:nvPicPr>
          <p:cNvPr id="77826" name="Picture 2"/>
          <p:cNvPicPr>
            <a:picLocks noChangeAspect="1" noChangeArrowheads="1"/>
          </p:cNvPicPr>
          <p:nvPr/>
        </p:nvPicPr>
        <p:blipFill>
          <a:blip r:embed="rId2" cstate="print"/>
          <a:srcRect/>
          <a:stretch>
            <a:fillRect/>
          </a:stretch>
        </p:blipFill>
        <p:spPr bwMode="auto">
          <a:xfrm>
            <a:off x="2057401" y="76200"/>
            <a:ext cx="4495799" cy="1752600"/>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1600200" y="1905000"/>
            <a:ext cx="5867400" cy="1905000"/>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762000" y="3897879"/>
            <a:ext cx="7543800" cy="2960121"/>
          </a:xfrm>
          <a:prstGeom prst="rect">
            <a:avLst/>
          </a:prstGeom>
          <a:noFill/>
          <a:ln w="9525">
            <a:noFill/>
            <a:miter lim="800000"/>
            <a:headEnd/>
            <a:tailEnd/>
          </a:ln>
        </p:spPr>
      </p:pic>
      <p:sp>
        <p:nvSpPr>
          <p:cNvPr id="8" name="Rounded Rectangle 7"/>
          <p:cNvSpPr/>
          <p:nvPr/>
        </p:nvSpPr>
        <p:spPr>
          <a:xfrm>
            <a:off x="3048000" y="1600200"/>
            <a:ext cx="3352800" cy="22860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992624" y="2743200"/>
            <a:ext cx="609600" cy="32004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95800" y="3108960"/>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105400" y="3261360"/>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495800" y="3425952"/>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05400" y="3602736"/>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729984" y="2743200"/>
            <a:ext cx="609600" cy="68580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248400" y="3429000"/>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858000" y="3602736"/>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925312" y="4724400"/>
            <a:ext cx="609600" cy="210312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620000" y="5105400"/>
            <a:ext cx="609600" cy="53340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726680" y="4754880"/>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629400" y="4949952"/>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629400" y="5635752"/>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620000" y="5791200"/>
            <a:ext cx="609600" cy="533400"/>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629400" y="6321552"/>
            <a:ext cx="381000" cy="15544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620000" y="6477000"/>
            <a:ext cx="609600" cy="356616"/>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equential Access Storage 29"/>
          <p:cNvSpPr/>
          <p:nvPr/>
        </p:nvSpPr>
        <p:spPr>
          <a:xfrm>
            <a:off x="2590800" y="1371600"/>
            <a:ext cx="1447800" cy="12192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accuracy of MS </a:t>
            </a:r>
            <a:r>
              <a:rPr lang="en-US" sz="1050" b="1" dirty="0" err="1" smtClean="0">
                <a:solidFill>
                  <a:srgbClr val="FF0000"/>
                </a:solidFill>
              </a:rPr>
              <a:t>PoM</a:t>
            </a:r>
            <a:r>
              <a:rPr lang="en-US" sz="1050" b="1" dirty="0" smtClean="0">
                <a:solidFill>
                  <a:srgbClr val="FF0000"/>
                </a:solidFill>
              </a:rPr>
              <a:t> is worse</a:t>
            </a:r>
          </a:p>
          <a:p>
            <a:pPr algn="ctr"/>
            <a:r>
              <a:rPr lang="en-US" sz="1050" b="1" dirty="0" smtClean="0">
                <a:solidFill>
                  <a:srgbClr val="FF0000"/>
                </a:solidFill>
              </a:rPr>
              <a:t>than the DS </a:t>
            </a:r>
            <a:r>
              <a:rPr lang="en-US" sz="1050" b="1" dirty="0" err="1" smtClean="0">
                <a:solidFill>
                  <a:srgbClr val="FF0000"/>
                </a:solidFill>
              </a:rPr>
              <a:t>PoM</a:t>
            </a:r>
            <a:r>
              <a:rPr lang="en-US" sz="1050" b="1" dirty="0" smtClean="0">
                <a:solidFill>
                  <a:srgbClr val="FF0000"/>
                </a:solidFill>
              </a:rPr>
              <a:t> for the same duration of occlusion</a:t>
            </a:r>
            <a:endParaRPr lang="en-US" sz="1050" b="1" dirty="0">
              <a:solidFill>
                <a:srgbClr val="FF0000"/>
              </a:solidFill>
            </a:endParaRPr>
          </a:p>
        </p:txBody>
      </p:sp>
      <p:sp>
        <p:nvSpPr>
          <p:cNvPr id="31" name="Flowchart: Sequential Access Storage 30"/>
          <p:cNvSpPr/>
          <p:nvPr/>
        </p:nvSpPr>
        <p:spPr>
          <a:xfrm>
            <a:off x="3505200" y="3581400"/>
            <a:ext cx="1447800" cy="9906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DS-DS contributes highest accuracy whereas MS-MS gives lowest.</a:t>
            </a:r>
            <a:endParaRPr lang="en-US" sz="1050" b="1" dirty="0">
              <a:solidFill>
                <a:srgbClr val="FF0000"/>
              </a:solidFill>
            </a:endParaRPr>
          </a:p>
        </p:txBody>
      </p:sp>
      <p:sp>
        <p:nvSpPr>
          <p:cNvPr id="32" name="Flowchart: Sequential Access Storage 31"/>
          <p:cNvSpPr/>
          <p:nvPr/>
        </p:nvSpPr>
        <p:spPr>
          <a:xfrm flipH="1">
            <a:off x="7467600" y="3276600"/>
            <a:ext cx="1676400" cy="12954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best reconstruction accuracy in MS-MS causes maximum average recognition accuracy using any approach</a:t>
            </a:r>
            <a:endParaRPr lang="en-US" sz="1050" b="1" dirty="0">
              <a:solidFill>
                <a:srgbClr val="FF0000"/>
              </a:solidFill>
            </a:endParaRPr>
          </a:p>
        </p:txBody>
      </p:sp>
      <p:sp>
        <p:nvSpPr>
          <p:cNvPr id="33" name="Flowchart: Sequential Access Storage 32"/>
          <p:cNvSpPr/>
          <p:nvPr/>
        </p:nvSpPr>
        <p:spPr>
          <a:xfrm flipH="1">
            <a:off x="7315200" y="1219200"/>
            <a:ext cx="1752600" cy="13716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lower average reconstruction accuracy in DS </a:t>
            </a:r>
            <a:r>
              <a:rPr lang="en-US" sz="1050" b="1" dirty="0" err="1" smtClean="0">
                <a:solidFill>
                  <a:srgbClr val="FF0000"/>
                </a:solidFill>
              </a:rPr>
              <a:t>PoM</a:t>
            </a:r>
            <a:r>
              <a:rPr lang="en-US" sz="1050" b="1" dirty="0" smtClean="0">
                <a:solidFill>
                  <a:srgbClr val="FF0000"/>
                </a:solidFill>
              </a:rPr>
              <a:t> than MS </a:t>
            </a:r>
            <a:r>
              <a:rPr lang="en-US" sz="1050" b="1" dirty="0" err="1" smtClean="0">
                <a:solidFill>
                  <a:srgbClr val="FF0000"/>
                </a:solidFill>
              </a:rPr>
              <a:t>PoM</a:t>
            </a:r>
            <a:r>
              <a:rPr lang="en-US" sz="1050" b="1" dirty="0" smtClean="0">
                <a:solidFill>
                  <a:srgbClr val="FF0000"/>
                </a:solidFill>
              </a:rPr>
              <a:t> causes lower recognition accuracy in DS than MS</a:t>
            </a:r>
            <a:endParaRPr lang="en-US" sz="105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amond(i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ox(i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amond(i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1" nodeType="clickEffect">
                                  <p:stCondLst>
                                    <p:cond delay="0"/>
                                  </p:stCondLst>
                                  <p:childTnLst>
                                    <p:animEffect transition="out" filter="diamond(in)">
                                      <p:cBhvr>
                                        <p:cTn id="41" dur="500"/>
                                        <p:tgtEl>
                                          <p:spTgt spid="32"/>
                                        </p:tgtEl>
                                      </p:cBhvr>
                                    </p:animEffect>
                                    <p:set>
                                      <p:cBhvr>
                                        <p:cTn id="4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7A5F41-D9DB-493F-AD9F-ACCAFCAA1D30}" type="slidenum">
              <a:rPr lang="en-US" smtClean="0"/>
              <a:pPr/>
              <a:t>43</a:t>
            </a:fld>
            <a:endParaRPr lang="en-US"/>
          </a:p>
        </p:txBody>
      </p:sp>
      <p:pic>
        <p:nvPicPr>
          <p:cNvPr id="78851" name="Picture 3" descr="C:\aditi\MY_PAPER\PHD_work\journal\occlusion handling system\pic\CMC_dynamic_after.jpg"/>
          <p:cNvPicPr>
            <a:picLocks noChangeAspect="1" noChangeArrowheads="1"/>
          </p:cNvPicPr>
          <p:nvPr/>
        </p:nvPicPr>
        <p:blipFill>
          <a:blip r:embed="rId2" cstate="print"/>
          <a:srcRect/>
          <a:stretch>
            <a:fillRect/>
          </a:stretch>
        </p:blipFill>
        <p:spPr bwMode="auto">
          <a:xfrm>
            <a:off x="4315536" y="3076575"/>
            <a:ext cx="5209464" cy="3095624"/>
          </a:xfrm>
          <a:prstGeom prst="rect">
            <a:avLst/>
          </a:prstGeom>
          <a:noFill/>
        </p:spPr>
      </p:pic>
      <p:pic>
        <p:nvPicPr>
          <p:cNvPr id="5" name="Picture 2" descr="C:\aditi\MY_PAPER\PHD_work\journal\occlusion handling system\pic\CMC_dynamic_before.jpg"/>
          <p:cNvPicPr>
            <a:picLocks noChangeAspect="1" noChangeArrowheads="1"/>
          </p:cNvPicPr>
          <p:nvPr/>
        </p:nvPicPr>
        <p:blipFill>
          <a:blip r:embed="rId3" cstate="print"/>
          <a:srcRect/>
          <a:stretch>
            <a:fillRect/>
          </a:stretch>
        </p:blipFill>
        <p:spPr bwMode="auto">
          <a:xfrm>
            <a:off x="-304800" y="3200399"/>
            <a:ext cx="5001089" cy="2971801"/>
          </a:xfrm>
          <a:prstGeom prst="rect">
            <a:avLst/>
          </a:prstGeom>
          <a:noFill/>
        </p:spPr>
      </p:pic>
      <p:pic>
        <p:nvPicPr>
          <p:cNvPr id="78852" name="Picture 4" descr="C:\aditi\MY_PAPER\PHD_work\journal\occlusion handling system\pic\reconstruct_static_CMC.eps"/>
          <p:cNvPicPr>
            <a:picLocks noChangeAspect="1" noChangeArrowheads="1"/>
          </p:cNvPicPr>
          <p:nvPr/>
        </p:nvPicPr>
        <p:blipFill>
          <a:blip r:embed="rId4" cstate="print"/>
          <a:srcRect/>
          <a:stretch>
            <a:fillRect/>
          </a:stretch>
        </p:blipFill>
        <p:spPr bwMode="auto">
          <a:xfrm>
            <a:off x="4343400" y="76200"/>
            <a:ext cx="4937760" cy="2468880"/>
          </a:xfrm>
          <a:prstGeom prst="rect">
            <a:avLst/>
          </a:prstGeom>
          <a:noFill/>
        </p:spPr>
      </p:pic>
      <p:pic>
        <p:nvPicPr>
          <p:cNvPr id="78853" name="Picture 5" descr="C:\aditi\MY_PAPER\PHD_work\journal\occlusion handling system\pic\static_CMC.eps"/>
          <p:cNvPicPr>
            <a:picLocks noChangeAspect="1" noChangeArrowheads="1"/>
          </p:cNvPicPr>
          <p:nvPr/>
        </p:nvPicPr>
        <p:blipFill>
          <a:blip r:embed="rId5" cstate="print"/>
          <a:srcRect/>
          <a:stretch>
            <a:fillRect/>
          </a:stretch>
        </p:blipFill>
        <p:spPr bwMode="auto">
          <a:xfrm>
            <a:off x="0" y="145489"/>
            <a:ext cx="4419600" cy="2369111"/>
          </a:xfrm>
          <a:prstGeom prst="rect">
            <a:avLst/>
          </a:prstGeom>
          <a:noFill/>
        </p:spPr>
      </p:pic>
      <p:sp>
        <p:nvSpPr>
          <p:cNvPr id="8" name="Rectangle 7"/>
          <p:cNvSpPr/>
          <p:nvPr/>
        </p:nvSpPr>
        <p:spPr>
          <a:xfrm>
            <a:off x="0" y="2514600"/>
            <a:ext cx="9144000" cy="646331"/>
          </a:xfrm>
          <a:prstGeom prst="rect">
            <a:avLst/>
          </a:prstGeom>
        </p:spPr>
        <p:txBody>
          <a:bodyPr wrap="square">
            <a:spAutoFit/>
          </a:bodyPr>
          <a:lstStyle/>
          <a:p>
            <a:r>
              <a:rPr lang="en-US" sz="1200" b="1" dirty="0" smtClean="0"/>
              <a:t>		       (a)  				                                (b)</a:t>
            </a:r>
          </a:p>
          <a:p>
            <a:pPr algn="ctr"/>
            <a:r>
              <a:rPr lang="en-US" sz="1200" b="1" dirty="0" smtClean="0"/>
              <a:t>  CMC curves showing recognition accuracy of the PK + PEI method on the data set having six levels of static occlusion: (a) before reconstruction  (b) after reconstruction </a:t>
            </a:r>
            <a:endParaRPr lang="en-US" sz="1200" b="1" dirty="0"/>
          </a:p>
        </p:txBody>
      </p:sp>
      <p:sp>
        <p:nvSpPr>
          <p:cNvPr id="9" name="Rectangle 8"/>
          <p:cNvSpPr/>
          <p:nvPr/>
        </p:nvSpPr>
        <p:spPr>
          <a:xfrm>
            <a:off x="152400" y="6096000"/>
            <a:ext cx="9144000" cy="646331"/>
          </a:xfrm>
          <a:prstGeom prst="rect">
            <a:avLst/>
          </a:prstGeom>
        </p:spPr>
        <p:txBody>
          <a:bodyPr wrap="square">
            <a:spAutoFit/>
          </a:bodyPr>
          <a:lstStyle/>
          <a:p>
            <a:r>
              <a:rPr lang="en-US" sz="1200" b="1" dirty="0" smtClean="0"/>
              <a:t>		    (a)  				                               (b)</a:t>
            </a:r>
          </a:p>
          <a:p>
            <a:pPr algn="ctr"/>
            <a:r>
              <a:rPr lang="en-US" sz="1200" b="1" dirty="0" smtClean="0"/>
              <a:t> CMC curves showing recognition accuracy of the PK + PEI method on the data set having six levels of static occlusion: (a) before reconstruction  (b) after reconstruction </a:t>
            </a:r>
            <a:endParaRPr lang="en-US" sz="1200" b="1" dirty="0"/>
          </a:p>
        </p:txBody>
      </p:sp>
      <p:sp>
        <p:nvSpPr>
          <p:cNvPr id="11" name="Rounded Rectangular Callout 10"/>
          <p:cNvSpPr/>
          <p:nvPr/>
        </p:nvSpPr>
        <p:spPr>
          <a:xfrm>
            <a:off x="838200" y="1618488"/>
            <a:ext cx="3048000" cy="609600"/>
          </a:xfrm>
          <a:prstGeom prst="wedgeRoundRectCallout">
            <a:avLst>
              <a:gd name="adj1" fmla="val -21356"/>
              <a:gd name="adj2" fmla="val 52035"/>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DS </a:t>
            </a:r>
            <a:r>
              <a:rPr lang="en-US" sz="1050" b="1" dirty="0" err="1" smtClean="0">
                <a:solidFill>
                  <a:srgbClr val="FF0000"/>
                </a:solidFill>
              </a:rPr>
              <a:t>PoM</a:t>
            </a:r>
            <a:r>
              <a:rPr lang="en-US" sz="1050" b="1" dirty="0" smtClean="0">
                <a:solidFill>
                  <a:srgbClr val="FF0000"/>
                </a:solidFill>
              </a:rPr>
              <a:t> always yields better recognition accuracy for any rank than MS </a:t>
            </a:r>
            <a:r>
              <a:rPr lang="en-US" sz="1050" b="1" dirty="0" err="1" smtClean="0">
                <a:solidFill>
                  <a:srgbClr val="FF0000"/>
                </a:solidFill>
              </a:rPr>
              <a:t>PoM</a:t>
            </a:r>
            <a:r>
              <a:rPr lang="en-US" sz="1050" b="1" dirty="0" smtClean="0">
                <a:solidFill>
                  <a:srgbClr val="FF0000"/>
                </a:solidFill>
              </a:rPr>
              <a:t>.  Accuracy almost saturates beyond a rank value of 6.</a:t>
            </a:r>
            <a:endParaRPr lang="en-US" sz="1050" b="1" dirty="0">
              <a:solidFill>
                <a:srgbClr val="FF0000"/>
              </a:solidFill>
            </a:endParaRPr>
          </a:p>
        </p:txBody>
      </p:sp>
      <p:sp>
        <p:nvSpPr>
          <p:cNvPr id="12" name="Rounded Rectangle 11"/>
          <p:cNvSpPr/>
          <p:nvPr/>
        </p:nvSpPr>
        <p:spPr>
          <a:xfrm>
            <a:off x="1066800" y="5120640"/>
            <a:ext cx="2362200" cy="685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DS-DS performs better at any rank than the other three cases for the same duration of occlusion. Accuracy almost saturates beyond a rank value of 8.</a:t>
            </a:r>
            <a:endParaRPr lang="en-US" sz="1050" b="1" dirty="0">
              <a:solidFill>
                <a:srgbClr val="FF0000"/>
              </a:solidFill>
            </a:endParaRPr>
          </a:p>
        </p:txBody>
      </p:sp>
      <p:sp>
        <p:nvSpPr>
          <p:cNvPr id="13" name="Rounded Rectangle 12"/>
          <p:cNvSpPr/>
          <p:nvPr/>
        </p:nvSpPr>
        <p:spPr>
          <a:xfrm>
            <a:off x="6324600" y="1752600"/>
            <a:ext cx="2286000" cy="4572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Beyond a rank value of 7, recognition accuracy attains the 100% limit</a:t>
            </a:r>
            <a:endParaRPr lang="en-US" sz="1050" b="1" dirty="0">
              <a:solidFill>
                <a:srgbClr val="FF0000"/>
              </a:solidFill>
            </a:endParaRPr>
          </a:p>
        </p:txBody>
      </p:sp>
      <p:sp>
        <p:nvSpPr>
          <p:cNvPr id="14" name="Rounded Rectangle 13"/>
          <p:cNvSpPr/>
          <p:nvPr/>
        </p:nvSpPr>
        <p:spPr>
          <a:xfrm>
            <a:off x="6019800" y="5334000"/>
            <a:ext cx="2286000" cy="4572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Beyond a rank value of  8, recognition accuracy attains the 100% limit</a:t>
            </a:r>
            <a:endParaRPr lang="en-US" sz="105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A5F41-D9DB-493F-AD9F-ACCAFCAA1D30}" type="slidenum">
              <a:rPr lang="en-US" smtClean="0"/>
              <a:pPr/>
              <a:t>44</a:t>
            </a:fld>
            <a:endParaRPr lang="en-US"/>
          </a:p>
        </p:txBody>
      </p:sp>
      <p:sp>
        <p:nvSpPr>
          <p:cNvPr id="2" name="Title 1"/>
          <p:cNvSpPr>
            <a:spLocks noGrp="1"/>
          </p:cNvSpPr>
          <p:nvPr>
            <p:ph type="title" idx="4294967295"/>
          </p:nvPr>
        </p:nvSpPr>
        <p:spPr>
          <a:xfrm>
            <a:off x="381000" y="2438400"/>
            <a:ext cx="8229600" cy="1252538"/>
          </a:xfrm>
        </p:spPr>
        <p:txBody>
          <a:bodyPr>
            <a:noAutofit/>
          </a:bodyPr>
          <a:lstStyle/>
          <a:p>
            <a:pPr algn="ctr"/>
            <a:r>
              <a:rPr lang="en-US" sz="4800" dirty="0" smtClean="0"/>
              <a:t>Results on </a:t>
            </a:r>
            <a:r>
              <a:rPr lang="en-US" sz="4800" dirty="0" err="1" smtClean="0"/>
              <a:t>MoBo</a:t>
            </a:r>
            <a:r>
              <a:rPr lang="en-US" sz="4800" dirty="0" smtClean="0"/>
              <a:t> Data Set</a:t>
            </a:r>
            <a:endParaRPr lang="en-US" sz="4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20725" y="228600"/>
            <a:ext cx="8027988" cy="914400"/>
          </a:xfrm>
        </p:spPr>
        <p:txBody>
          <a:bodyPr>
            <a:noAutofit/>
          </a:bodyPr>
          <a:lstStyle/>
          <a:p>
            <a:pPr fontAlgn="auto">
              <a:spcAft>
                <a:spcPts val="0"/>
              </a:spcAft>
              <a:defRPr/>
            </a:pPr>
            <a:r>
              <a:rPr lang="en-IN" sz="4400" dirty="0">
                <a:solidFill>
                  <a:schemeClr val="accent1"/>
                </a:solidFill>
                <a:cs typeface="Arial" pitchFamily="34" charset="0"/>
              </a:rPr>
              <a:t>Pose Detection Result on </a:t>
            </a:r>
            <a:r>
              <a:rPr lang="en-IN" sz="4400" dirty="0" err="1" smtClean="0">
                <a:solidFill>
                  <a:schemeClr val="accent1"/>
                </a:solidFill>
                <a:cs typeface="Arial" pitchFamily="34" charset="0"/>
              </a:rPr>
              <a:t>Mobo</a:t>
            </a:r>
            <a:r>
              <a:rPr lang="en-IN" sz="4400" dirty="0" smtClean="0">
                <a:solidFill>
                  <a:schemeClr val="accent1"/>
                </a:solidFill>
                <a:cs typeface="Arial" pitchFamily="34" charset="0"/>
              </a:rPr>
              <a:t> Data Set</a:t>
            </a:r>
            <a:endParaRPr lang="en-IN" sz="4400" dirty="0">
              <a:solidFill>
                <a:schemeClr val="accent1"/>
              </a:solidFill>
              <a:cs typeface="Arial" pitchFamily="34" charset="0"/>
            </a:endParaRPr>
          </a:p>
        </p:txBody>
      </p:sp>
      <p:sp>
        <p:nvSpPr>
          <p:cNvPr id="8" name="Slide Number Placeholder 5"/>
          <p:cNvSpPr>
            <a:spLocks noGrp="1"/>
          </p:cNvSpPr>
          <p:nvPr>
            <p:ph type="sldNum" sz="quarter" idx="12"/>
          </p:nvPr>
        </p:nvSpPr>
        <p:spPr/>
        <p:txBody>
          <a:bodyPr/>
          <a:lstStyle/>
          <a:p>
            <a:pPr>
              <a:defRPr/>
            </a:pPr>
            <a:fld id="{9537DDC8-4102-443B-A22A-15ED6AA8592D}" type="slidenum">
              <a:rPr lang="en-IN"/>
              <a:pPr>
                <a:defRPr/>
              </a:pPr>
              <a:t>45</a:t>
            </a:fld>
            <a:endParaRPr lang="en-IN"/>
          </a:p>
        </p:txBody>
      </p:sp>
      <p:pic>
        <p:nvPicPr>
          <p:cNvPr id="72710" name="Picture 6"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9" name="TextBox 8"/>
          <p:cNvSpPr txBox="1"/>
          <p:nvPr/>
        </p:nvSpPr>
        <p:spPr>
          <a:xfrm>
            <a:off x="304800" y="4844296"/>
            <a:ext cx="8382000" cy="1785104"/>
          </a:xfrm>
          <a:prstGeom prst="rect">
            <a:avLst/>
          </a:prstGeom>
          <a:noFill/>
        </p:spPr>
        <p:txBody>
          <a:bodyPr wrap="square" rtlCol="0">
            <a:spAutoFit/>
          </a:bodyPr>
          <a:lstStyle/>
          <a:p>
            <a:pPr algn="just">
              <a:spcBef>
                <a:spcPts val="1200"/>
              </a:spcBef>
              <a:buClr>
                <a:srgbClr val="EC623C"/>
              </a:buClr>
              <a:buFont typeface="Wingdings" pitchFamily="2" charset="2"/>
              <a:buChar char="Ø"/>
            </a:pPr>
            <a:r>
              <a:rPr lang="en-US" sz="2000" dirty="0" smtClean="0"/>
              <a:t>  </a:t>
            </a:r>
            <a:r>
              <a:rPr lang="en-US" sz="2200" dirty="0" smtClean="0"/>
              <a:t>Pose detection accuracy drops with increasing degree of occlusion</a:t>
            </a:r>
          </a:p>
          <a:p>
            <a:pPr algn="just">
              <a:buClr>
                <a:srgbClr val="EC623C"/>
              </a:buClr>
              <a:buFont typeface="Wingdings" pitchFamily="2" charset="2"/>
              <a:buChar char="Ø"/>
            </a:pPr>
            <a:r>
              <a:rPr lang="en-US" sz="2200" dirty="0" smtClean="0"/>
              <a:t>  DS </a:t>
            </a:r>
            <a:r>
              <a:rPr lang="en-US" sz="2200" dirty="0" err="1" smtClean="0"/>
              <a:t>PoM</a:t>
            </a:r>
            <a:r>
              <a:rPr lang="en-US" sz="2200" dirty="0" smtClean="0"/>
              <a:t> causes higher pose detection than the MS </a:t>
            </a:r>
            <a:r>
              <a:rPr lang="en-US" sz="2200" dirty="0" err="1" smtClean="0"/>
              <a:t>PoM</a:t>
            </a:r>
            <a:endParaRPr lang="en-US" sz="2200" dirty="0" smtClean="0"/>
          </a:p>
          <a:p>
            <a:pPr algn="just">
              <a:buClr>
                <a:srgbClr val="EC623C"/>
              </a:buClr>
              <a:buFont typeface="Wingdings" pitchFamily="2" charset="2"/>
              <a:buChar char="Ø"/>
            </a:pPr>
            <a:r>
              <a:rPr lang="en-US" sz="2200" dirty="0" smtClean="0"/>
              <a:t>  Accuracy for inclined plane is lower than the other walking types</a:t>
            </a:r>
          </a:p>
          <a:p>
            <a:pPr algn="just">
              <a:buClr>
                <a:srgbClr val="EC623C"/>
              </a:buClr>
              <a:buFont typeface="Wingdings" pitchFamily="2" charset="2"/>
              <a:buChar char="Ø"/>
            </a:pPr>
            <a:r>
              <a:rPr lang="en-US" sz="2200" dirty="0" smtClean="0"/>
              <a:t>  Slow walking contributes highest overall accuracy for all the levels of occlusion</a:t>
            </a:r>
            <a:endParaRPr lang="en-US" sz="2200" dirty="0"/>
          </a:p>
        </p:txBody>
      </p:sp>
      <p:pic>
        <p:nvPicPr>
          <p:cNvPr id="65537" name="Picture 1"/>
          <p:cNvPicPr>
            <a:picLocks noChangeAspect="1" noChangeArrowheads="1"/>
          </p:cNvPicPr>
          <p:nvPr/>
        </p:nvPicPr>
        <p:blipFill>
          <a:blip r:embed="rId3" cstate="print"/>
          <a:srcRect/>
          <a:stretch>
            <a:fillRect/>
          </a:stretch>
        </p:blipFill>
        <p:spPr bwMode="auto">
          <a:xfrm>
            <a:off x="223838" y="1600200"/>
            <a:ext cx="8696325"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sz="quarter" idx="1"/>
          </p:nvPr>
        </p:nvGraphicFramePr>
        <p:xfrm>
          <a:off x="855663" y="115888"/>
          <a:ext cx="7418387" cy="1450975"/>
        </p:xfrm>
        <a:graphic>
          <a:graphicData uri="http://schemas.openxmlformats.org/presentationml/2006/ole">
            <p:oleObj spid="_x0000_s106498" name="SmartDraw" r:id="rId3" imgW="5600520" imgH="1095480" progId="SmartDraw.2">
              <p:embed/>
            </p:oleObj>
          </a:graphicData>
        </a:graphic>
      </p:graphicFrame>
      <p:graphicFrame>
        <p:nvGraphicFramePr>
          <p:cNvPr id="6147" name="Object 3"/>
          <p:cNvGraphicFramePr>
            <a:graphicFrameLocks noChangeAspect="1"/>
          </p:cNvGraphicFramePr>
          <p:nvPr>
            <p:ph sz="quarter" idx="2"/>
          </p:nvPr>
        </p:nvGraphicFramePr>
        <p:xfrm>
          <a:off x="892175" y="3362325"/>
          <a:ext cx="7343775" cy="1435100"/>
        </p:xfrm>
        <a:graphic>
          <a:graphicData uri="http://schemas.openxmlformats.org/presentationml/2006/ole">
            <p:oleObj spid="_x0000_s106499" name="SmartDraw" r:id="rId4" imgW="5605200" imgH="1095480" progId="SmartDraw.2">
              <p:embed/>
            </p:oleObj>
          </a:graphicData>
        </a:graphic>
      </p:graphicFrame>
      <p:graphicFrame>
        <p:nvGraphicFramePr>
          <p:cNvPr id="6148" name="Object 4"/>
          <p:cNvGraphicFramePr>
            <a:graphicFrameLocks noChangeAspect="1"/>
          </p:cNvGraphicFramePr>
          <p:nvPr>
            <p:ph sz="quarter" idx="3"/>
          </p:nvPr>
        </p:nvGraphicFramePr>
        <p:xfrm>
          <a:off x="855663" y="1624013"/>
          <a:ext cx="7418387" cy="1444625"/>
        </p:xfrm>
        <a:graphic>
          <a:graphicData uri="http://schemas.openxmlformats.org/presentationml/2006/ole">
            <p:oleObj spid="_x0000_s106500" name="SmartDraw" r:id="rId5" imgW="5608080" imgH="1092600" progId="SmartDraw.2">
              <p:embed/>
            </p:oleObj>
          </a:graphicData>
        </a:graphic>
      </p:graphicFrame>
      <p:graphicFrame>
        <p:nvGraphicFramePr>
          <p:cNvPr id="6149" name="Object 5"/>
          <p:cNvGraphicFramePr>
            <a:graphicFrameLocks noChangeAspect="1"/>
          </p:cNvGraphicFramePr>
          <p:nvPr>
            <p:ph sz="quarter" idx="4"/>
          </p:nvPr>
        </p:nvGraphicFramePr>
        <p:xfrm>
          <a:off x="860425" y="4857750"/>
          <a:ext cx="7408863" cy="1450975"/>
        </p:xfrm>
        <a:graphic>
          <a:graphicData uri="http://schemas.openxmlformats.org/presentationml/2006/ole">
            <p:oleObj spid="_x0000_s106501" name="SmartDraw" r:id="rId6" imgW="5600520" imgH="1097280" progId="SmartDraw.2">
              <p:embed/>
            </p:oleObj>
          </a:graphicData>
        </a:graphic>
      </p:graphicFrame>
      <p:sp>
        <p:nvSpPr>
          <p:cNvPr id="8" name="Slide Number Placeholder 8"/>
          <p:cNvSpPr>
            <a:spLocks noGrp="1"/>
          </p:cNvSpPr>
          <p:nvPr>
            <p:ph type="sldNum" sz="quarter" idx="12"/>
          </p:nvPr>
        </p:nvSpPr>
        <p:spPr/>
        <p:txBody>
          <a:bodyPr/>
          <a:lstStyle/>
          <a:p>
            <a:pPr>
              <a:defRPr/>
            </a:pPr>
            <a:fld id="{4F1A24AE-D241-44BF-AD43-46E40A6F21F4}" type="slidenum">
              <a:rPr lang="en-IN"/>
              <a:pPr>
                <a:defRPr/>
              </a:pPr>
              <a:t>46</a:t>
            </a:fld>
            <a:endParaRPr lang="en-IN"/>
          </a:p>
        </p:txBody>
      </p:sp>
      <p:sp>
        <p:nvSpPr>
          <p:cNvPr id="6151" name="Rectangle 21"/>
          <p:cNvSpPr>
            <a:spLocks noChangeArrowheads="1"/>
          </p:cNvSpPr>
          <p:nvPr/>
        </p:nvSpPr>
        <p:spPr bwMode="auto">
          <a:xfrm>
            <a:off x="152400" y="6397823"/>
            <a:ext cx="8804275" cy="307777"/>
          </a:xfrm>
          <a:prstGeom prst="rect">
            <a:avLst/>
          </a:prstGeom>
          <a:noFill/>
          <a:ln w="9525">
            <a:noFill/>
            <a:miter lim="800000"/>
            <a:headEnd/>
            <a:tailEnd/>
          </a:ln>
        </p:spPr>
        <p:txBody>
          <a:bodyPr wrap="square">
            <a:spAutoFit/>
          </a:bodyPr>
          <a:lstStyle/>
          <a:p>
            <a:pPr algn="ctr"/>
            <a:r>
              <a:rPr lang="en-IN" sz="1400" b="1" dirty="0" smtClean="0">
                <a:latin typeface="Times New Roman" pitchFamily="18" charset="0"/>
              </a:rPr>
              <a:t> Reconstructed </a:t>
            </a:r>
            <a:r>
              <a:rPr lang="en-IN" sz="1400" b="1" dirty="0">
                <a:latin typeface="Times New Roman" pitchFamily="18" charset="0"/>
              </a:rPr>
              <a:t>missing silhouettes (top 2 rows) and corresponding original silhouettes (bottom 2 rows)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Rectangle 9"/>
          <p:cNvSpPr>
            <a:spLocks noGrp="1" noChangeArrowheads="1"/>
          </p:cNvSpPr>
          <p:nvPr>
            <p:ph type="title"/>
          </p:nvPr>
        </p:nvSpPr>
        <p:spPr>
          <a:xfrm>
            <a:off x="747712" y="228600"/>
            <a:ext cx="8015288" cy="914400"/>
          </a:xfrm>
        </p:spPr>
        <p:txBody>
          <a:bodyPr>
            <a:noAutofit/>
          </a:bodyPr>
          <a:lstStyle/>
          <a:p>
            <a:pPr fontAlgn="auto">
              <a:spcAft>
                <a:spcPts val="0"/>
              </a:spcAft>
              <a:defRPr/>
            </a:pPr>
            <a:r>
              <a:rPr lang="en-IN" sz="4400" dirty="0">
                <a:solidFill>
                  <a:schemeClr val="accent1">
                    <a:satMod val="150000"/>
                  </a:schemeClr>
                </a:solidFill>
              </a:rPr>
              <a:t>Silhouette Reconstruction </a:t>
            </a:r>
            <a:r>
              <a:rPr lang="en-IN" sz="4400" dirty="0" smtClean="0">
                <a:solidFill>
                  <a:schemeClr val="accent1">
                    <a:satMod val="150000"/>
                  </a:schemeClr>
                </a:solidFill>
              </a:rPr>
              <a:t>Result on </a:t>
            </a:r>
            <a:r>
              <a:rPr lang="en-IN" sz="4400" dirty="0" err="1" smtClean="0">
                <a:solidFill>
                  <a:schemeClr val="accent1">
                    <a:satMod val="150000"/>
                  </a:schemeClr>
                </a:solidFill>
              </a:rPr>
              <a:t>Mobo</a:t>
            </a:r>
            <a:r>
              <a:rPr lang="en-IN" sz="4400" dirty="0" smtClean="0">
                <a:solidFill>
                  <a:schemeClr val="accent1">
                    <a:satMod val="150000"/>
                  </a:schemeClr>
                </a:solidFill>
              </a:rPr>
              <a:t> Data Set</a:t>
            </a:r>
            <a:endParaRPr lang="en-IN" sz="4400" dirty="0">
              <a:solidFill>
                <a:schemeClr val="accent1">
                  <a:satMod val="150000"/>
                </a:schemeClr>
              </a:solidFill>
            </a:endParaRPr>
          </a:p>
        </p:txBody>
      </p:sp>
      <p:sp>
        <p:nvSpPr>
          <p:cNvPr id="8" name="Slide Number Placeholder 5"/>
          <p:cNvSpPr>
            <a:spLocks noGrp="1"/>
          </p:cNvSpPr>
          <p:nvPr>
            <p:ph type="sldNum" sz="quarter" idx="12"/>
          </p:nvPr>
        </p:nvSpPr>
        <p:spPr/>
        <p:txBody>
          <a:bodyPr/>
          <a:lstStyle/>
          <a:p>
            <a:pPr>
              <a:defRPr/>
            </a:pPr>
            <a:fld id="{CEA8FCF8-5B14-43B3-B02D-1FE3323ED821}" type="slidenum">
              <a:rPr lang="en-IN"/>
              <a:pPr>
                <a:defRPr/>
              </a:pPr>
              <a:t>47</a:t>
            </a:fld>
            <a:endParaRPr lang="en-IN"/>
          </a:p>
        </p:txBody>
      </p:sp>
      <p:pic>
        <p:nvPicPr>
          <p:cNvPr id="73733" name="Picture 6"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9" name="Rectangle 8"/>
          <p:cNvSpPr/>
          <p:nvPr/>
        </p:nvSpPr>
        <p:spPr>
          <a:xfrm>
            <a:off x="381000" y="4074855"/>
            <a:ext cx="8305800" cy="2554545"/>
          </a:xfrm>
          <a:prstGeom prst="rect">
            <a:avLst/>
          </a:prstGeom>
        </p:spPr>
        <p:txBody>
          <a:bodyPr wrap="square">
            <a:spAutoFit/>
          </a:bodyPr>
          <a:lstStyle/>
          <a:p>
            <a:pPr algn="just">
              <a:spcBef>
                <a:spcPts val="1200"/>
              </a:spcBef>
              <a:buClr>
                <a:schemeClr val="accent1"/>
              </a:buClr>
              <a:buFont typeface="Wingdings" pitchFamily="2" charset="2"/>
              <a:buChar char="Ø"/>
            </a:pPr>
            <a:r>
              <a:rPr lang="en-US" sz="2000" dirty="0" smtClean="0"/>
              <a:t>   Reconstruction accuracy </a:t>
            </a:r>
            <a:r>
              <a:rPr lang="en-US" sz="2000" dirty="0"/>
              <a:t>degrades gracefully with increased </a:t>
            </a:r>
            <a:r>
              <a:rPr lang="en-US" sz="2000" dirty="0" smtClean="0"/>
              <a:t>degree of occlusion</a:t>
            </a:r>
          </a:p>
          <a:p>
            <a:pPr algn="just">
              <a:spcBef>
                <a:spcPts val="1200"/>
              </a:spcBef>
              <a:buClr>
                <a:schemeClr val="accent1"/>
              </a:buClr>
              <a:buFont typeface="Wingdings" pitchFamily="2" charset="2"/>
              <a:buChar char="Ø"/>
            </a:pPr>
            <a:r>
              <a:rPr lang="en-US" sz="2000" dirty="0"/>
              <a:t> </a:t>
            </a:r>
            <a:r>
              <a:rPr lang="en-US" sz="2000" dirty="0" smtClean="0"/>
              <a:t>  Reconstruction </a:t>
            </a:r>
            <a:r>
              <a:rPr lang="en-US" sz="2000" dirty="0"/>
              <a:t>accuracy for </a:t>
            </a:r>
            <a:r>
              <a:rPr lang="en-US" sz="2000" dirty="0" smtClean="0"/>
              <a:t>walking on </a:t>
            </a:r>
            <a:r>
              <a:rPr lang="en-US" sz="2000" dirty="0"/>
              <a:t>inclined plane is lower due to the presence </a:t>
            </a:r>
            <a:r>
              <a:rPr lang="en-US" sz="2000" dirty="0" smtClean="0"/>
              <a:t>of background noise </a:t>
            </a:r>
            <a:r>
              <a:rPr lang="en-US" sz="2000" dirty="0"/>
              <a:t>in the lower leg </a:t>
            </a:r>
            <a:r>
              <a:rPr lang="en-US" sz="2000" dirty="0" smtClean="0"/>
              <a:t>region</a:t>
            </a:r>
          </a:p>
          <a:p>
            <a:pPr algn="just">
              <a:spcBef>
                <a:spcPts val="1200"/>
              </a:spcBef>
              <a:buClr>
                <a:schemeClr val="accent1"/>
              </a:buClr>
              <a:buFont typeface="Wingdings" pitchFamily="2" charset="2"/>
              <a:buChar char="Ø"/>
            </a:pPr>
            <a:r>
              <a:rPr lang="en-US" sz="2000" dirty="0" smtClean="0"/>
              <a:t>   Variation in </a:t>
            </a:r>
            <a:r>
              <a:rPr lang="en-US" sz="2000" dirty="0"/>
              <a:t>r</a:t>
            </a:r>
            <a:r>
              <a:rPr lang="en-US" sz="2000" dirty="0" smtClean="0"/>
              <a:t>econstruction accuracy for different initial phases of motion is less for </a:t>
            </a:r>
            <a:r>
              <a:rPr lang="en-US" sz="2000" dirty="0"/>
              <a:t>fast and slow walk while it is slightly higher for </a:t>
            </a:r>
            <a:r>
              <a:rPr lang="en-US" sz="2000" dirty="0" smtClean="0"/>
              <a:t>walking in </a:t>
            </a:r>
            <a:r>
              <a:rPr lang="en-US" sz="2000" dirty="0"/>
              <a:t>inclined plane and for walking with ball in </a:t>
            </a:r>
            <a:r>
              <a:rPr lang="en-US" sz="2000" dirty="0" smtClean="0"/>
              <a:t>hand</a:t>
            </a:r>
            <a:endParaRPr lang="en-US" sz="2000" dirty="0"/>
          </a:p>
        </p:txBody>
      </p:sp>
      <p:pic>
        <p:nvPicPr>
          <p:cNvPr id="11" name="Picture 2"/>
          <p:cNvPicPr>
            <a:picLocks noChangeAspect="1" noChangeArrowheads="1"/>
          </p:cNvPicPr>
          <p:nvPr/>
        </p:nvPicPr>
        <p:blipFill>
          <a:blip r:embed="rId3" cstate="print"/>
          <a:srcRect/>
          <a:stretch>
            <a:fillRect/>
          </a:stretch>
        </p:blipFill>
        <p:spPr bwMode="auto">
          <a:xfrm>
            <a:off x="1138238" y="1819348"/>
            <a:ext cx="6938962" cy="22192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9688D4F-9615-4E33-8598-319FF539F0C5}" type="slidenum">
              <a:rPr lang="en-IN" smtClean="0"/>
              <a:pPr>
                <a:defRPr/>
              </a:pPr>
              <a:t>48</a:t>
            </a:fld>
            <a:endParaRPr lang="en-IN"/>
          </a:p>
        </p:txBody>
      </p:sp>
      <p:pic>
        <p:nvPicPr>
          <p:cNvPr id="80898" name="Picture 2"/>
          <p:cNvPicPr>
            <a:picLocks noChangeAspect="1" noChangeArrowheads="1"/>
          </p:cNvPicPr>
          <p:nvPr/>
        </p:nvPicPr>
        <p:blipFill>
          <a:blip r:embed="rId2" cstate="print"/>
          <a:srcRect/>
          <a:stretch>
            <a:fillRect/>
          </a:stretch>
        </p:blipFill>
        <p:spPr bwMode="auto">
          <a:xfrm>
            <a:off x="990600" y="1985387"/>
            <a:ext cx="6472238" cy="2053213"/>
          </a:xfrm>
          <a:prstGeom prst="rect">
            <a:avLst/>
          </a:prstGeom>
          <a:noFill/>
          <a:ln w="9525">
            <a:noFill/>
            <a:miter lim="800000"/>
            <a:headEnd/>
            <a:tailEnd/>
          </a:ln>
        </p:spPr>
      </p:pic>
      <p:pic>
        <p:nvPicPr>
          <p:cNvPr id="80899" name="Picture 3"/>
          <p:cNvPicPr>
            <a:picLocks noChangeAspect="1" noChangeArrowheads="1"/>
          </p:cNvPicPr>
          <p:nvPr/>
        </p:nvPicPr>
        <p:blipFill>
          <a:blip r:embed="rId3" cstate="print"/>
          <a:srcRect/>
          <a:stretch>
            <a:fillRect/>
          </a:stretch>
        </p:blipFill>
        <p:spPr bwMode="auto">
          <a:xfrm>
            <a:off x="990600" y="4641898"/>
            <a:ext cx="6496050" cy="2063702"/>
          </a:xfrm>
          <a:prstGeom prst="rect">
            <a:avLst/>
          </a:prstGeom>
          <a:noFill/>
          <a:ln w="9525">
            <a:noFill/>
            <a:miter lim="800000"/>
            <a:headEnd/>
            <a:tailEnd/>
          </a:ln>
        </p:spPr>
      </p:pic>
      <p:sp>
        <p:nvSpPr>
          <p:cNvPr id="6" name="Rectangle 9"/>
          <p:cNvSpPr txBox="1">
            <a:spLocks noChangeArrowheads="1"/>
          </p:cNvSpPr>
          <p:nvPr/>
        </p:nvSpPr>
        <p:spPr>
          <a:xfrm>
            <a:off x="747712" y="228600"/>
            <a:ext cx="8015288" cy="91440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400" b="1" i="0" u="none" strike="noStrike" kern="1200" cap="none" spc="0" normalizeH="0" baseline="0" noProof="0" dirty="0" smtClean="0">
                <a:ln>
                  <a:noFill/>
                </a:ln>
                <a:solidFill>
                  <a:schemeClr val="accent1">
                    <a:satMod val="150000"/>
                  </a:schemeClr>
                </a:solidFill>
                <a:effectLst/>
                <a:uLnTx/>
                <a:uFillTx/>
                <a:latin typeface="+mj-lt"/>
                <a:ea typeface="+mj-ea"/>
                <a:cs typeface="+mj-cs"/>
              </a:rPr>
              <a:t>Recognition Result on </a:t>
            </a:r>
            <a:r>
              <a:rPr kumimoji="0" lang="en-IN" sz="4400" b="1" i="0" u="none" strike="noStrike" kern="1200" cap="none" spc="0" normalizeH="0" baseline="0" noProof="0" dirty="0" err="1" smtClean="0">
                <a:ln>
                  <a:noFill/>
                </a:ln>
                <a:solidFill>
                  <a:schemeClr val="accent1">
                    <a:satMod val="150000"/>
                  </a:schemeClr>
                </a:solidFill>
                <a:effectLst/>
                <a:uLnTx/>
                <a:uFillTx/>
                <a:latin typeface="+mj-lt"/>
                <a:ea typeface="+mj-ea"/>
                <a:cs typeface="+mj-cs"/>
              </a:rPr>
              <a:t>Mobo</a:t>
            </a:r>
            <a:r>
              <a:rPr kumimoji="0" lang="en-IN" sz="4400" b="1" i="0" u="none" strike="noStrike" kern="1200" cap="none" spc="0" normalizeH="0" baseline="0" noProof="0" dirty="0" smtClean="0">
                <a:ln>
                  <a:noFill/>
                </a:ln>
                <a:solidFill>
                  <a:schemeClr val="accent1">
                    <a:satMod val="150000"/>
                  </a:schemeClr>
                </a:solidFill>
                <a:effectLst/>
                <a:uLnTx/>
                <a:uFillTx/>
                <a:latin typeface="+mj-lt"/>
                <a:ea typeface="+mj-ea"/>
                <a:cs typeface="+mj-cs"/>
              </a:rPr>
              <a:t> Data Set</a:t>
            </a:r>
            <a:endParaRPr kumimoji="0" lang="en-IN" sz="44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8" name="Picture 6" descr="iit_logo"/>
          <p:cNvPicPr>
            <a:picLocks noChangeAspect="1" noChangeArrowheads="1"/>
          </p:cNvPicPr>
          <p:nvPr/>
        </p:nvPicPr>
        <p:blipFill>
          <a:blip r:embed="rId4" cstate="print"/>
          <a:srcRect/>
          <a:stretch>
            <a:fillRect/>
          </a:stretch>
        </p:blipFill>
        <p:spPr bwMode="auto">
          <a:xfrm>
            <a:off x="0" y="0"/>
            <a:ext cx="666750" cy="704850"/>
          </a:xfrm>
          <a:prstGeom prst="rect">
            <a:avLst/>
          </a:prstGeom>
          <a:noFill/>
          <a:ln w="9525">
            <a:noFill/>
            <a:miter lim="800000"/>
            <a:headEnd/>
            <a:tailEnd/>
          </a:ln>
        </p:spPr>
      </p:pic>
      <p:sp>
        <p:nvSpPr>
          <p:cNvPr id="10" name="Rectangle 9"/>
          <p:cNvSpPr/>
          <p:nvPr/>
        </p:nvSpPr>
        <p:spPr>
          <a:xfrm>
            <a:off x="2362200" y="4191000"/>
            <a:ext cx="4038600" cy="369332"/>
          </a:xfrm>
          <a:prstGeom prst="rect">
            <a:avLst/>
          </a:prstGeom>
        </p:spPr>
        <p:txBody>
          <a:bodyPr wrap="square">
            <a:spAutoFit/>
          </a:bodyPr>
          <a:lstStyle/>
          <a:p>
            <a:r>
              <a:rPr lang="en-US" dirty="0" smtClean="0"/>
              <a:t>Recognition Result After Reconstruction</a:t>
            </a:r>
            <a:endParaRPr lang="en-US" dirty="0"/>
          </a:p>
        </p:txBody>
      </p:sp>
      <p:sp>
        <p:nvSpPr>
          <p:cNvPr id="11" name="Rectangle 10"/>
          <p:cNvSpPr/>
          <p:nvPr/>
        </p:nvSpPr>
        <p:spPr>
          <a:xfrm>
            <a:off x="2286000" y="1524000"/>
            <a:ext cx="4114800" cy="369332"/>
          </a:xfrm>
          <a:prstGeom prst="rect">
            <a:avLst/>
          </a:prstGeom>
        </p:spPr>
        <p:txBody>
          <a:bodyPr wrap="square">
            <a:spAutoFit/>
          </a:bodyPr>
          <a:lstStyle/>
          <a:p>
            <a:r>
              <a:rPr lang="en-US" dirty="0" smtClean="0"/>
              <a:t>Recognition Result Before Reconstruction</a:t>
            </a:r>
            <a:endParaRPr lang="en-US" dirty="0"/>
          </a:p>
        </p:txBody>
      </p:sp>
      <p:sp>
        <p:nvSpPr>
          <p:cNvPr id="9" name="Flowchart: Sequential Access Storage 8"/>
          <p:cNvSpPr/>
          <p:nvPr/>
        </p:nvSpPr>
        <p:spPr>
          <a:xfrm flipH="1">
            <a:off x="7315200" y="1828800"/>
            <a:ext cx="1295400" cy="10668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accuracy for DS </a:t>
            </a:r>
            <a:r>
              <a:rPr lang="en-US" sz="1050" b="1" dirty="0" err="1" smtClean="0">
                <a:solidFill>
                  <a:srgbClr val="FF0000"/>
                </a:solidFill>
              </a:rPr>
              <a:t>PoM</a:t>
            </a:r>
            <a:r>
              <a:rPr lang="en-US" sz="1050" b="1" dirty="0" smtClean="0">
                <a:solidFill>
                  <a:srgbClr val="FF0000"/>
                </a:solidFill>
              </a:rPr>
              <a:t> is higher than the MS </a:t>
            </a:r>
            <a:r>
              <a:rPr lang="en-US" sz="1050" b="1" dirty="0" err="1" smtClean="0">
                <a:solidFill>
                  <a:srgbClr val="FF0000"/>
                </a:solidFill>
              </a:rPr>
              <a:t>PoM</a:t>
            </a:r>
            <a:r>
              <a:rPr lang="en-US" sz="1050" b="1" dirty="0" smtClean="0">
                <a:solidFill>
                  <a:srgbClr val="FF0000"/>
                </a:solidFill>
              </a:rPr>
              <a:t>, for all durations</a:t>
            </a:r>
            <a:endParaRPr lang="en-US" sz="1050" b="1" dirty="0">
              <a:solidFill>
                <a:srgbClr val="FF0000"/>
              </a:solidFill>
            </a:endParaRPr>
          </a:p>
        </p:txBody>
      </p:sp>
      <p:sp>
        <p:nvSpPr>
          <p:cNvPr id="12" name="Flowchart: Sequential Access Storage 11"/>
          <p:cNvSpPr/>
          <p:nvPr/>
        </p:nvSpPr>
        <p:spPr>
          <a:xfrm flipH="1">
            <a:off x="7239000" y="4038600"/>
            <a:ext cx="1752600" cy="1295400"/>
          </a:xfrm>
          <a:prstGeom prst="flowChartMagnetic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FF0000"/>
                </a:solidFill>
              </a:rPr>
              <a:t>since the reconstruction accuracy of MS </a:t>
            </a:r>
            <a:r>
              <a:rPr lang="en-US" sz="1050" b="1" dirty="0" err="1" smtClean="0">
                <a:solidFill>
                  <a:srgbClr val="FF0000"/>
                </a:solidFill>
              </a:rPr>
              <a:t>PoM</a:t>
            </a:r>
            <a:endParaRPr lang="en-US" sz="1050" b="1" dirty="0" smtClean="0">
              <a:solidFill>
                <a:srgbClr val="FF0000"/>
              </a:solidFill>
            </a:endParaRPr>
          </a:p>
          <a:p>
            <a:pPr algn="ctr"/>
            <a:r>
              <a:rPr lang="en-US" sz="1050" b="1" dirty="0" smtClean="0">
                <a:solidFill>
                  <a:srgbClr val="FF0000"/>
                </a:solidFill>
              </a:rPr>
              <a:t>is better than DS, the recognition accuracy with MS </a:t>
            </a:r>
            <a:r>
              <a:rPr lang="en-US" sz="1050" b="1" dirty="0" err="1" smtClean="0">
                <a:solidFill>
                  <a:srgbClr val="FF0000"/>
                </a:solidFill>
              </a:rPr>
              <a:t>PoM</a:t>
            </a:r>
            <a:r>
              <a:rPr lang="en-US" sz="1050" b="1" dirty="0" smtClean="0">
                <a:solidFill>
                  <a:srgbClr val="FF0000"/>
                </a:solidFill>
              </a:rPr>
              <a:t> is higher than DS</a:t>
            </a:r>
            <a:endParaRPr lang="en-US" sz="105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448"/>
            <a:ext cx="8229600" cy="1252728"/>
          </a:xfrm>
        </p:spPr>
        <p:txBody>
          <a:bodyPr/>
          <a:lstStyle/>
          <a:p>
            <a:r>
              <a:rPr lang="en-US" dirty="0" smtClean="0"/>
              <a:t>Conclusion</a:t>
            </a:r>
            <a:endParaRPr lang="en-US" dirty="0"/>
          </a:p>
        </p:txBody>
      </p:sp>
      <p:sp>
        <p:nvSpPr>
          <p:cNvPr id="3" name="Content Placeholder 2"/>
          <p:cNvSpPr>
            <a:spLocks noGrp="1"/>
          </p:cNvSpPr>
          <p:nvPr>
            <p:ph idx="1"/>
          </p:nvPr>
        </p:nvSpPr>
        <p:spPr>
          <a:xfrm>
            <a:off x="304800" y="1775191"/>
            <a:ext cx="8458200" cy="4854209"/>
          </a:xfrm>
        </p:spPr>
        <p:txBody>
          <a:bodyPr>
            <a:normAutofit/>
          </a:bodyPr>
          <a:lstStyle/>
          <a:p>
            <a:pPr algn="just">
              <a:spcBef>
                <a:spcPts val="600"/>
              </a:spcBef>
              <a:buSzPct val="165000"/>
              <a:buFontTx/>
              <a:buChar char="•"/>
            </a:pPr>
            <a:r>
              <a:rPr lang="en-US" dirty="0" smtClean="0"/>
              <a:t>New gait features like Pose Kinematics and Pose Energy Image, provide better performance than the existing feature set like Gait Energy Image.</a:t>
            </a:r>
          </a:p>
          <a:p>
            <a:pPr algn="just">
              <a:spcBef>
                <a:spcPts val="600"/>
              </a:spcBef>
              <a:buSzPct val="165000"/>
              <a:buFontTx/>
              <a:buChar char="•"/>
            </a:pPr>
            <a:r>
              <a:rPr lang="en-US" dirty="0" smtClean="0"/>
              <a:t>Occlusion can be handled better using Pose Kinematics.</a:t>
            </a:r>
          </a:p>
          <a:p>
            <a:pPr algn="just">
              <a:spcBef>
                <a:spcPts val="600"/>
              </a:spcBef>
              <a:buSzPct val="165000"/>
              <a:buFontTx/>
              <a:buChar char="•"/>
            </a:pPr>
            <a:r>
              <a:rPr lang="en-US" dirty="0" smtClean="0"/>
              <a:t>Reconstruction of frames from </a:t>
            </a:r>
            <a:r>
              <a:rPr lang="en-US" smtClean="0"/>
              <a:t>occlusion improves </a:t>
            </a:r>
            <a:r>
              <a:rPr lang="en-US" dirty="0" smtClean="0"/>
              <a:t>the performance significantly.</a:t>
            </a:r>
          </a:p>
          <a:p>
            <a:pPr algn="just">
              <a:buSzPct val="165000"/>
              <a:buFontTx/>
              <a:buChar char="•"/>
            </a:pPr>
            <a:endParaRPr lang="en-US" dirty="0"/>
          </a:p>
        </p:txBody>
      </p:sp>
      <p:pic>
        <p:nvPicPr>
          <p:cNvPr id="4" name="Picture 6"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B7A5F41-D9DB-493F-AD9F-ACCAFCAA1D30}"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Challenges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Discriminating Features not well understood.</a:t>
            </a:r>
          </a:p>
          <a:p>
            <a:pPr>
              <a:buNone/>
            </a:pPr>
            <a:r>
              <a:rPr lang="en-IN" dirty="0" smtClean="0"/>
              <a:t>     Style of walking.</a:t>
            </a:r>
          </a:p>
          <a:p>
            <a:pPr>
              <a:buNone/>
            </a:pPr>
            <a:r>
              <a:rPr lang="en-IN" dirty="0" smtClean="0"/>
              <a:t>     Human profile.</a:t>
            </a:r>
          </a:p>
          <a:p>
            <a:pPr>
              <a:buNone/>
            </a:pPr>
            <a:r>
              <a:rPr lang="en-IN" dirty="0" smtClean="0"/>
              <a:t>     Coordinated movement to limbs, and torso. </a:t>
            </a:r>
          </a:p>
          <a:p>
            <a:pPr>
              <a:buNone/>
            </a:pPr>
            <a:r>
              <a:rPr lang="en-IN" dirty="0" smtClean="0"/>
              <a:t>     Speed of walking.</a:t>
            </a:r>
          </a:p>
          <a:p>
            <a:r>
              <a:rPr lang="en-IN" dirty="0" smtClean="0"/>
              <a:t>High degree of Freedom (or variation) of movement of subjects.</a:t>
            </a:r>
          </a:p>
          <a:p>
            <a:pPr>
              <a:buNone/>
            </a:pPr>
            <a:r>
              <a:rPr lang="en-IN" dirty="0" smtClean="0"/>
              <a:t>     Orientation of torso, carrying condition,  etc.</a:t>
            </a:r>
          </a:p>
          <a:p>
            <a:r>
              <a:rPr lang="en-IN" dirty="0" smtClean="0"/>
              <a:t>Presence of multiple subjects.</a:t>
            </a:r>
          </a:p>
          <a:p>
            <a:r>
              <a:rPr lang="en-IN" dirty="0" smtClean="0"/>
              <a:t>Occlusion.</a:t>
            </a:r>
          </a:p>
          <a:p>
            <a:endParaRPr lang="en-IN"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A. Roy, S. </a:t>
            </a:r>
            <a:r>
              <a:rPr lang="en-IN" dirty="0" err="1" smtClean="0"/>
              <a:t>Sural</a:t>
            </a:r>
            <a:r>
              <a:rPr lang="en-IN" dirty="0" smtClean="0"/>
              <a:t>, J. </a:t>
            </a:r>
            <a:r>
              <a:rPr lang="en-IN" dirty="0" err="1" smtClean="0"/>
              <a:t>Mukherjee</a:t>
            </a:r>
            <a:r>
              <a:rPr lang="en-IN" dirty="0" smtClean="0"/>
              <a:t>: A hierarchical method combining gait and phase of motion with spatiotemporal model for person re-identification. Pattern Recognition Letters 33(14): 1891-1901 (2012).</a:t>
            </a:r>
          </a:p>
          <a:p>
            <a:r>
              <a:rPr lang="en-IN" dirty="0" smtClean="0"/>
              <a:t>A. Roy, S. </a:t>
            </a:r>
            <a:r>
              <a:rPr lang="en-IN" dirty="0" err="1" smtClean="0"/>
              <a:t>Sural</a:t>
            </a:r>
            <a:r>
              <a:rPr lang="en-IN" dirty="0" smtClean="0"/>
              <a:t>, J. </a:t>
            </a:r>
            <a:r>
              <a:rPr lang="en-IN" dirty="0" err="1" smtClean="0"/>
              <a:t>Mukherjee</a:t>
            </a:r>
            <a:r>
              <a:rPr lang="en-IN" dirty="0" smtClean="0"/>
              <a:t>: Gait recognition using Pose Kinematics and Pose Energy Image. Signal Processing 92(3): 780-792 (2012).</a:t>
            </a:r>
          </a:p>
          <a:p>
            <a:r>
              <a:rPr lang="en-IN" dirty="0" smtClean="0"/>
              <a:t>A. Roy, S. </a:t>
            </a:r>
            <a:r>
              <a:rPr lang="en-IN" dirty="0" err="1" smtClean="0"/>
              <a:t>Sural</a:t>
            </a:r>
            <a:r>
              <a:rPr lang="en-IN" dirty="0" smtClean="0"/>
              <a:t>, J. </a:t>
            </a:r>
            <a:r>
              <a:rPr lang="en-IN" dirty="0" err="1" smtClean="0"/>
              <a:t>Mukherjee</a:t>
            </a:r>
            <a:r>
              <a:rPr lang="en-IN" dirty="0" smtClean="0"/>
              <a:t>, G. </a:t>
            </a:r>
            <a:r>
              <a:rPr lang="en-IN" dirty="0" err="1" smtClean="0"/>
              <a:t>Rigoll</a:t>
            </a:r>
            <a:r>
              <a:rPr lang="en-IN" dirty="0" smtClean="0"/>
              <a:t>: Occlusion detection and gait silhouette reconstruction from degraded scenes. Signal, Image and Video Processing 5(4): 415-430 (2011)</a:t>
            </a:r>
          </a:p>
          <a:p>
            <a:endParaRPr lang="en-IN"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077200" cy="1673352"/>
          </a:xfrm>
        </p:spPr>
        <p:txBody>
          <a:bodyPr/>
          <a:lstStyle/>
          <a:p>
            <a:pPr algn="ctr"/>
            <a:r>
              <a:rPr lang="en-US" dirty="0" smtClean="0"/>
              <a:t>THANK YOU</a:t>
            </a:r>
            <a:endParaRPr lang="en-US" dirty="0"/>
          </a:p>
        </p:txBody>
      </p:sp>
      <p:sp>
        <p:nvSpPr>
          <p:cNvPr id="4" name="Slide Number Placeholder 3"/>
          <p:cNvSpPr>
            <a:spLocks noGrp="1"/>
          </p:cNvSpPr>
          <p:nvPr>
            <p:ph type="sldNum" sz="quarter" idx="12"/>
          </p:nvPr>
        </p:nvSpPr>
        <p:spPr/>
        <p:txBody>
          <a:bodyPr/>
          <a:lstStyle/>
          <a:p>
            <a:fld id="{9B7A5F41-D9DB-493F-AD9F-ACCAFCAA1D30}"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Our context</a:t>
            </a:r>
            <a:endParaRPr lang="en-IN" dirty="0"/>
          </a:p>
        </p:txBody>
      </p:sp>
      <p:sp>
        <p:nvSpPr>
          <p:cNvPr id="3" name="Content Placeholder 2"/>
          <p:cNvSpPr>
            <a:spLocks noGrp="1"/>
          </p:cNvSpPr>
          <p:nvPr>
            <p:ph idx="1"/>
          </p:nvPr>
        </p:nvSpPr>
        <p:spPr>
          <a:xfrm>
            <a:off x="381000" y="1600200"/>
            <a:ext cx="8229600" cy="4625609"/>
          </a:xfrm>
        </p:spPr>
        <p:txBody>
          <a:bodyPr/>
          <a:lstStyle/>
          <a:p>
            <a:r>
              <a:rPr lang="en-IN" dirty="0" err="1" smtClean="0"/>
              <a:t>Fronto</a:t>
            </a:r>
            <a:r>
              <a:rPr lang="en-IN" dirty="0" smtClean="0"/>
              <a:t>-parallel view.</a:t>
            </a:r>
          </a:p>
          <a:p>
            <a:r>
              <a:rPr lang="en-IN" dirty="0" smtClean="0"/>
              <a:t>Corridor walk.</a:t>
            </a:r>
          </a:p>
          <a:p>
            <a:r>
              <a:rPr lang="en-IN" dirty="0" smtClean="0"/>
              <a:t>Camera fixed.</a:t>
            </a:r>
          </a:p>
          <a:p>
            <a:r>
              <a:rPr lang="en-IN" dirty="0" smtClean="0"/>
              <a:t>Multiple subjects.</a:t>
            </a:r>
          </a:p>
          <a:p>
            <a:r>
              <a:rPr lang="en-IN" dirty="0" smtClean="0"/>
              <a:t>Occlusion</a:t>
            </a:r>
            <a:r>
              <a:rPr lang="en-IN" dirty="0" smtClean="0"/>
              <a:t>.</a:t>
            </a:r>
            <a:endParaRPr lang="en-IN" dirty="0" smtClean="0"/>
          </a:p>
        </p:txBody>
      </p:sp>
      <p:sp>
        <p:nvSpPr>
          <p:cNvPr id="4" name="Slide Number Placeholder 3"/>
          <p:cNvSpPr>
            <a:spLocks noGrp="1"/>
          </p:cNvSpPr>
          <p:nvPr>
            <p:ph type="sldNum" sz="quarter" idx="12"/>
          </p:nvPr>
        </p:nvSpPr>
        <p:spPr/>
        <p:txBody>
          <a:bodyPr/>
          <a:lstStyle/>
          <a:p>
            <a:fld id="{9B7A5F41-D9DB-493F-AD9F-ACCAFCAA1D3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8015288" cy="914400"/>
          </a:xfrm>
        </p:spPr>
        <p:txBody>
          <a:bodyPr>
            <a:normAutofit fontScale="90000"/>
          </a:bodyPr>
          <a:lstStyle/>
          <a:p>
            <a:pPr fontAlgn="auto">
              <a:spcAft>
                <a:spcPts val="0"/>
              </a:spcAft>
              <a:defRPr/>
            </a:pPr>
            <a:r>
              <a:rPr lang="en-US" dirty="0" smtClean="0"/>
              <a:t>E</a:t>
            </a:r>
            <a:r>
              <a:rPr lang="en-US" dirty="0" smtClean="0"/>
              <a:t>xample of  an image sequence</a:t>
            </a:r>
            <a:endParaRPr lang="en-IN" dirty="0">
              <a:solidFill>
                <a:schemeClr val="accent1">
                  <a:satMod val="150000"/>
                </a:schemeClr>
              </a:solidFill>
            </a:endParaRPr>
          </a:p>
        </p:txBody>
      </p:sp>
      <p:sp>
        <p:nvSpPr>
          <p:cNvPr id="18" name="Slide Number Placeholder 5"/>
          <p:cNvSpPr>
            <a:spLocks noGrp="1"/>
          </p:cNvSpPr>
          <p:nvPr>
            <p:ph type="sldNum" sz="quarter" idx="12"/>
          </p:nvPr>
        </p:nvSpPr>
        <p:spPr/>
        <p:txBody>
          <a:bodyPr/>
          <a:lstStyle/>
          <a:p>
            <a:pPr>
              <a:defRPr/>
            </a:pPr>
            <a:fld id="{E882BFDF-1EC5-481C-B0CC-BFE77D0DFF4B}" type="slidenum">
              <a:rPr lang="en-IN"/>
              <a:pPr>
                <a:defRPr/>
              </a:pPr>
              <a:t>7</a:t>
            </a:fld>
            <a:endParaRPr lang="en-IN"/>
          </a:p>
        </p:txBody>
      </p:sp>
      <p:pic>
        <p:nvPicPr>
          <p:cNvPr id="34820" name="Picture 3" descr="id010_5-100112"/>
          <p:cNvPicPr>
            <a:picLocks noChangeAspect="1" noChangeArrowheads="1"/>
          </p:cNvPicPr>
          <p:nvPr/>
        </p:nvPicPr>
        <p:blipFill>
          <a:blip r:embed="rId2" cstate="print"/>
          <a:srcRect/>
          <a:stretch>
            <a:fillRect/>
          </a:stretch>
        </p:blipFill>
        <p:spPr bwMode="auto">
          <a:xfrm>
            <a:off x="1258888" y="1501775"/>
            <a:ext cx="2181225" cy="1509712"/>
          </a:xfrm>
          <a:prstGeom prst="rect">
            <a:avLst/>
          </a:prstGeom>
          <a:noFill/>
          <a:ln w="9525">
            <a:noFill/>
            <a:miter lim="800000"/>
            <a:headEnd/>
            <a:tailEnd/>
          </a:ln>
        </p:spPr>
      </p:pic>
      <p:pic>
        <p:nvPicPr>
          <p:cNvPr id="34821" name="Picture 4" descr="id010_5-100115"/>
          <p:cNvPicPr>
            <a:picLocks noChangeAspect="1" noChangeArrowheads="1"/>
          </p:cNvPicPr>
          <p:nvPr/>
        </p:nvPicPr>
        <p:blipFill>
          <a:blip r:embed="rId3" cstate="print"/>
          <a:srcRect/>
          <a:stretch>
            <a:fillRect/>
          </a:stretch>
        </p:blipFill>
        <p:spPr bwMode="auto">
          <a:xfrm>
            <a:off x="3492500" y="1501775"/>
            <a:ext cx="2160588" cy="1511300"/>
          </a:xfrm>
          <a:prstGeom prst="rect">
            <a:avLst/>
          </a:prstGeom>
          <a:noFill/>
          <a:ln w="9525">
            <a:noFill/>
            <a:miter lim="800000"/>
            <a:headEnd/>
            <a:tailEnd/>
          </a:ln>
        </p:spPr>
      </p:pic>
      <p:pic>
        <p:nvPicPr>
          <p:cNvPr id="34822" name="Picture 5" descr="id010_5-100118"/>
          <p:cNvPicPr>
            <a:picLocks noChangeAspect="1" noChangeArrowheads="1"/>
          </p:cNvPicPr>
          <p:nvPr/>
        </p:nvPicPr>
        <p:blipFill>
          <a:blip r:embed="rId4" cstate="print"/>
          <a:srcRect/>
          <a:stretch>
            <a:fillRect/>
          </a:stretch>
        </p:blipFill>
        <p:spPr bwMode="auto">
          <a:xfrm>
            <a:off x="5724525" y="1501775"/>
            <a:ext cx="2159000" cy="1492250"/>
          </a:xfrm>
          <a:prstGeom prst="rect">
            <a:avLst/>
          </a:prstGeom>
          <a:noFill/>
          <a:ln w="9525">
            <a:noFill/>
            <a:miter lim="800000"/>
            <a:headEnd/>
            <a:tailEnd/>
          </a:ln>
        </p:spPr>
      </p:pic>
      <p:pic>
        <p:nvPicPr>
          <p:cNvPr id="34823" name="Picture 6" descr="id010_5-100121"/>
          <p:cNvPicPr>
            <a:picLocks noChangeAspect="1" noChangeArrowheads="1"/>
          </p:cNvPicPr>
          <p:nvPr/>
        </p:nvPicPr>
        <p:blipFill>
          <a:blip r:embed="rId5" cstate="print"/>
          <a:srcRect/>
          <a:stretch>
            <a:fillRect/>
          </a:stretch>
        </p:blipFill>
        <p:spPr bwMode="auto">
          <a:xfrm>
            <a:off x="1258888" y="3190875"/>
            <a:ext cx="2160587" cy="1477962"/>
          </a:xfrm>
          <a:prstGeom prst="rect">
            <a:avLst/>
          </a:prstGeom>
          <a:noFill/>
          <a:ln w="9525">
            <a:noFill/>
            <a:miter lim="800000"/>
            <a:headEnd/>
            <a:tailEnd/>
          </a:ln>
        </p:spPr>
      </p:pic>
      <p:pic>
        <p:nvPicPr>
          <p:cNvPr id="34824" name="Picture 7" descr="id010_5-100124"/>
          <p:cNvPicPr>
            <a:picLocks noChangeAspect="1" noChangeArrowheads="1"/>
          </p:cNvPicPr>
          <p:nvPr/>
        </p:nvPicPr>
        <p:blipFill>
          <a:blip r:embed="rId6" cstate="print"/>
          <a:srcRect/>
          <a:stretch>
            <a:fillRect/>
          </a:stretch>
        </p:blipFill>
        <p:spPr bwMode="auto">
          <a:xfrm>
            <a:off x="3492500" y="3173412"/>
            <a:ext cx="2160588" cy="1495425"/>
          </a:xfrm>
          <a:prstGeom prst="rect">
            <a:avLst/>
          </a:prstGeom>
          <a:noFill/>
          <a:ln w="9525">
            <a:noFill/>
            <a:miter lim="800000"/>
            <a:headEnd/>
            <a:tailEnd/>
          </a:ln>
        </p:spPr>
      </p:pic>
      <p:pic>
        <p:nvPicPr>
          <p:cNvPr id="34825" name="Picture 8" descr="id010_5-100127"/>
          <p:cNvPicPr>
            <a:picLocks noChangeAspect="1" noChangeArrowheads="1"/>
          </p:cNvPicPr>
          <p:nvPr/>
        </p:nvPicPr>
        <p:blipFill>
          <a:blip r:embed="rId7" cstate="print"/>
          <a:srcRect/>
          <a:stretch>
            <a:fillRect/>
          </a:stretch>
        </p:blipFill>
        <p:spPr bwMode="auto">
          <a:xfrm>
            <a:off x="5724525" y="3194050"/>
            <a:ext cx="2160588" cy="1476375"/>
          </a:xfrm>
          <a:prstGeom prst="rect">
            <a:avLst/>
          </a:prstGeom>
          <a:noFill/>
          <a:ln w="9525">
            <a:noFill/>
            <a:miter lim="800000"/>
            <a:headEnd/>
            <a:tailEnd/>
          </a:ln>
        </p:spPr>
      </p:pic>
      <p:pic>
        <p:nvPicPr>
          <p:cNvPr id="34826" name="Picture 9" descr="id010_5-100130"/>
          <p:cNvPicPr>
            <a:picLocks noChangeAspect="1" noChangeArrowheads="1"/>
          </p:cNvPicPr>
          <p:nvPr/>
        </p:nvPicPr>
        <p:blipFill>
          <a:blip r:embed="rId8" cstate="print"/>
          <a:srcRect/>
          <a:stretch>
            <a:fillRect/>
          </a:stretch>
        </p:blipFill>
        <p:spPr bwMode="auto">
          <a:xfrm>
            <a:off x="1258888" y="4830762"/>
            <a:ext cx="2160587" cy="1422400"/>
          </a:xfrm>
          <a:prstGeom prst="rect">
            <a:avLst/>
          </a:prstGeom>
          <a:noFill/>
          <a:ln w="9525">
            <a:noFill/>
            <a:miter lim="800000"/>
            <a:headEnd/>
            <a:tailEnd/>
          </a:ln>
        </p:spPr>
      </p:pic>
      <p:pic>
        <p:nvPicPr>
          <p:cNvPr id="34827" name="Picture 10" descr="id010_5-100133"/>
          <p:cNvPicPr>
            <a:picLocks noChangeAspect="1" noChangeArrowheads="1"/>
          </p:cNvPicPr>
          <p:nvPr/>
        </p:nvPicPr>
        <p:blipFill>
          <a:blip r:embed="rId9" cstate="print"/>
          <a:srcRect/>
          <a:stretch>
            <a:fillRect/>
          </a:stretch>
        </p:blipFill>
        <p:spPr bwMode="auto">
          <a:xfrm>
            <a:off x="3492500" y="4813300"/>
            <a:ext cx="2160588" cy="1441450"/>
          </a:xfrm>
          <a:prstGeom prst="rect">
            <a:avLst/>
          </a:prstGeom>
          <a:noFill/>
          <a:ln w="9525">
            <a:noFill/>
            <a:miter lim="800000"/>
            <a:headEnd/>
            <a:tailEnd/>
          </a:ln>
        </p:spPr>
      </p:pic>
      <p:pic>
        <p:nvPicPr>
          <p:cNvPr id="34828" name="Picture 11" descr="id010_5-100136"/>
          <p:cNvPicPr>
            <a:picLocks noChangeAspect="1" noChangeArrowheads="1"/>
          </p:cNvPicPr>
          <p:nvPr/>
        </p:nvPicPr>
        <p:blipFill>
          <a:blip r:embed="rId10" cstate="print"/>
          <a:srcRect/>
          <a:stretch>
            <a:fillRect/>
          </a:stretch>
        </p:blipFill>
        <p:spPr bwMode="auto">
          <a:xfrm>
            <a:off x="5724525" y="4813300"/>
            <a:ext cx="2159000" cy="1441450"/>
          </a:xfrm>
          <a:prstGeom prst="rect">
            <a:avLst/>
          </a:prstGeom>
          <a:noFill/>
          <a:ln w="9525">
            <a:noFill/>
            <a:miter lim="800000"/>
            <a:headEnd/>
            <a:tailEnd/>
          </a:ln>
        </p:spPr>
      </p:pic>
      <p:sp>
        <p:nvSpPr>
          <p:cNvPr id="34829" name="Rectangle 12"/>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Times New Roman" pitchFamily="18" charset="0"/>
            </a:endParaRPr>
          </a:p>
        </p:txBody>
      </p:sp>
      <p:sp>
        <p:nvSpPr>
          <p:cNvPr id="34830" name="Rectangle 13"/>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en-US">
              <a:latin typeface="Times New Roman" pitchFamily="18" charset="0"/>
            </a:endParaRPr>
          </a:p>
        </p:txBody>
      </p:sp>
      <p:sp>
        <p:nvSpPr>
          <p:cNvPr id="34831" name="Text Box 14"/>
          <p:cNvSpPr txBox="1">
            <a:spLocks noChangeArrowheads="1"/>
          </p:cNvSpPr>
          <p:nvPr/>
        </p:nvSpPr>
        <p:spPr bwMode="auto">
          <a:xfrm>
            <a:off x="1816100" y="2962275"/>
            <a:ext cx="5194300" cy="274637"/>
          </a:xfrm>
          <a:prstGeom prst="rect">
            <a:avLst/>
          </a:prstGeom>
          <a:noFill/>
          <a:ln w="9525">
            <a:noFill/>
            <a:miter lim="800000"/>
            <a:headEnd/>
            <a:tailEnd/>
          </a:ln>
        </p:spPr>
        <p:txBody>
          <a:bodyPr wrap="none">
            <a:spAutoFit/>
          </a:bodyPr>
          <a:lstStyle/>
          <a:p>
            <a:r>
              <a:rPr lang="en-US" sz="1200">
                <a:latin typeface="Times New Roman" pitchFamily="18" charset="0"/>
              </a:rPr>
              <a:t>         1                                                  2                                                  3  </a:t>
            </a:r>
            <a:endParaRPr lang="en-IN" sz="1200">
              <a:latin typeface="Times New Roman" pitchFamily="18" charset="0"/>
            </a:endParaRPr>
          </a:p>
        </p:txBody>
      </p:sp>
      <p:sp>
        <p:nvSpPr>
          <p:cNvPr id="34832" name="Text Box 15"/>
          <p:cNvSpPr txBox="1">
            <a:spLocks noChangeArrowheads="1"/>
          </p:cNvSpPr>
          <p:nvPr/>
        </p:nvSpPr>
        <p:spPr bwMode="auto">
          <a:xfrm>
            <a:off x="1908175" y="4597400"/>
            <a:ext cx="5065713" cy="274637"/>
          </a:xfrm>
          <a:prstGeom prst="rect">
            <a:avLst/>
          </a:prstGeom>
          <a:noFill/>
          <a:ln w="9525">
            <a:noFill/>
            <a:miter lim="800000"/>
            <a:headEnd/>
            <a:tailEnd/>
          </a:ln>
        </p:spPr>
        <p:txBody>
          <a:bodyPr wrap="none">
            <a:spAutoFit/>
          </a:bodyPr>
          <a:lstStyle/>
          <a:p>
            <a:r>
              <a:rPr lang="en-US" sz="1200">
                <a:latin typeface="Times New Roman" pitchFamily="18" charset="0"/>
              </a:rPr>
              <a:t>      4                                                  5                                                  6  </a:t>
            </a:r>
            <a:endParaRPr lang="en-IN" sz="1200">
              <a:latin typeface="Times New Roman" pitchFamily="18" charset="0"/>
            </a:endParaRPr>
          </a:p>
        </p:txBody>
      </p:sp>
      <p:sp>
        <p:nvSpPr>
          <p:cNvPr id="34833" name="Text Box 16"/>
          <p:cNvSpPr txBox="1">
            <a:spLocks noChangeArrowheads="1"/>
          </p:cNvSpPr>
          <p:nvPr/>
        </p:nvSpPr>
        <p:spPr bwMode="auto">
          <a:xfrm>
            <a:off x="1763713" y="6110287"/>
            <a:ext cx="5278437" cy="366713"/>
          </a:xfrm>
          <a:prstGeom prst="rect">
            <a:avLst/>
          </a:prstGeom>
          <a:noFill/>
          <a:ln w="9525">
            <a:noFill/>
            <a:miter lim="800000"/>
            <a:headEnd/>
            <a:tailEnd/>
          </a:ln>
        </p:spPr>
        <p:txBody>
          <a:bodyPr wrap="none">
            <a:spAutoFit/>
          </a:bodyPr>
          <a:lstStyle/>
          <a:p>
            <a:r>
              <a:rPr lang="en-US" sz="1200">
                <a:latin typeface="Times New Roman" pitchFamily="18" charset="0"/>
              </a:rPr>
              <a:t>          7                                                  8                                                  9</a:t>
            </a:r>
            <a:r>
              <a:rPr lang="en-US">
                <a:latin typeface="Times New Roman" pitchFamily="18" charset="0"/>
              </a:rPr>
              <a:t>  </a:t>
            </a:r>
            <a:endParaRPr lang="en-IN">
              <a:latin typeface="Times New Roman" pitchFamily="18" charset="0"/>
            </a:endParaRPr>
          </a:p>
        </p:txBody>
      </p:sp>
      <p:pic>
        <p:nvPicPr>
          <p:cNvPr id="34834" name="Picture 17" descr="iit_logo"/>
          <p:cNvPicPr>
            <a:picLocks noChangeAspect="1" noChangeArrowheads="1"/>
          </p:cNvPicPr>
          <p:nvPr/>
        </p:nvPicPr>
        <p:blipFill>
          <a:blip r:embed="rId11" cstate="print"/>
          <a:srcRect/>
          <a:stretch>
            <a:fillRect/>
          </a:stretch>
        </p:blipFill>
        <p:spPr bwMode="auto">
          <a:xfrm>
            <a:off x="0" y="0"/>
            <a:ext cx="666750" cy="704850"/>
          </a:xfrm>
          <a:prstGeom prst="rect">
            <a:avLst/>
          </a:prstGeom>
          <a:noFill/>
          <a:ln w="9525">
            <a:noFill/>
            <a:miter lim="800000"/>
            <a:headEnd/>
            <a:tailEnd/>
          </a:ln>
        </p:spPr>
      </p:pic>
      <p:sp>
        <p:nvSpPr>
          <p:cNvPr id="19" name="TextBox 18"/>
          <p:cNvSpPr txBox="1"/>
          <p:nvPr/>
        </p:nvSpPr>
        <p:spPr>
          <a:xfrm>
            <a:off x="2514600" y="6400800"/>
            <a:ext cx="4102470" cy="369332"/>
          </a:xfrm>
          <a:prstGeom prst="rect">
            <a:avLst/>
          </a:prstGeom>
          <a:noFill/>
        </p:spPr>
        <p:txBody>
          <a:bodyPr wrap="none" rtlCol="0">
            <a:spAutoFit/>
          </a:bodyPr>
          <a:lstStyle/>
          <a:p>
            <a:r>
              <a:rPr lang="en-US" b="1" dirty="0" smtClean="0"/>
              <a:t>A </a:t>
            </a:r>
            <a:r>
              <a:rPr lang="en-US" b="1" dirty="0" smtClean="0"/>
              <a:t>sequence of frames showing occlusion</a:t>
            </a:r>
            <a:endParaRPr lang="en-US"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5448"/>
            <a:ext cx="8229600" cy="1252728"/>
          </a:xfrm>
        </p:spPr>
        <p:txBody>
          <a:bodyPr/>
          <a:lstStyle/>
          <a:p>
            <a:pPr fontAlgn="auto">
              <a:spcAft>
                <a:spcPts val="0"/>
              </a:spcAft>
              <a:defRPr/>
            </a:pPr>
            <a:r>
              <a:rPr lang="en-US" dirty="0" smtClean="0">
                <a:solidFill>
                  <a:schemeClr val="accent1">
                    <a:satMod val="150000"/>
                  </a:schemeClr>
                </a:solidFill>
                <a:cs typeface="Arial" pitchFamily="34" charset="0"/>
              </a:rPr>
              <a:t>Gait</a:t>
            </a:r>
            <a:endParaRPr lang="en-US" dirty="0">
              <a:solidFill>
                <a:schemeClr val="accent1">
                  <a:satMod val="150000"/>
                </a:schemeClr>
              </a:solidFill>
              <a:cs typeface="Arial" pitchFamily="34" charset="0"/>
            </a:endParaRPr>
          </a:p>
        </p:txBody>
      </p:sp>
      <p:sp>
        <p:nvSpPr>
          <p:cNvPr id="26627" name="Content Placeholder 2"/>
          <p:cNvSpPr>
            <a:spLocks noGrp="1"/>
          </p:cNvSpPr>
          <p:nvPr>
            <p:ph idx="1"/>
          </p:nvPr>
        </p:nvSpPr>
        <p:spPr>
          <a:xfrm>
            <a:off x="457200" y="1524000"/>
            <a:ext cx="8229600" cy="2568575"/>
          </a:xfrm>
        </p:spPr>
        <p:txBody>
          <a:bodyPr/>
          <a:lstStyle/>
          <a:p>
            <a:pPr marL="346075" indent="-346075" algn="just">
              <a:spcBef>
                <a:spcPts val="475"/>
              </a:spcBef>
            </a:pPr>
            <a:r>
              <a:rPr lang="en-US" sz="2800" b="1" dirty="0" smtClean="0">
                <a:cs typeface="Arial" pitchFamily="34" charset="0"/>
              </a:rPr>
              <a:t>Gait</a:t>
            </a:r>
            <a:r>
              <a:rPr lang="en-US" sz="2800" dirty="0" smtClean="0">
                <a:cs typeface="Arial" pitchFamily="34" charset="0"/>
              </a:rPr>
              <a:t> – Style of walking</a:t>
            </a:r>
          </a:p>
          <a:p>
            <a:pPr marL="346075" indent="-346075" algn="just">
              <a:spcBef>
                <a:spcPts val="475"/>
              </a:spcBef>
            </a:pPr>
            <a:r>
              <a:rPr lang="en-US" sz="2800" b="1" dirty="0" smtClean="0">
                <a:cs typeface="Arial" pitchFamily="34" charset="0"/>
              </a:rPr>
              <a:t>Gait Shape</a:t>
            </a:r>
            <a:r>
              <a:rPr lang="en-US" sz="2800" dirty="0" smtClean="0">
                <a:cs typeface="Arial" pitchFamily="34" charset="0"/>
              </a:rPr>
              <a:t> – Configuration or shape of the people as they perform different gait phases</a:t>
            </a:r>
          </a:p>
          <a:p>
            <a:pPr marL="346075" indent="-346075" algn="just">
              <a:spcBef>
                <a:spcPts val="475"/>
              </a:spcBef>
            </a:pPr>
            <a:r>
              <a:rPr lang="en-US" sz="2800" b="1" dirty="0" smtClean="0">
                <a:cs typeface="Arial" pitchFamily="34" charset="0"/>
              </a:rPr>
              <a:t>Gait Dynamics</a:t>
            </a:r>
            <a:r>
              <a:rPr lang="en-US" sz="2800" dirty="0" smtClean="0">
                <a:cs typeface="Arial" pitchFamily="34" charset="0"/>
              </a:rPr>
              <a:t> – Rate of transition between these phases</a:t>
            </a:r>
          </a:p>
          <a:p>
            <a:pPr marL="346075" indent="-346075" algn="just">
              <a:spcBef>
                <a:spcPts val="475"/>
              </a:spcBef>
            </a:pPr>
            <a:endParaRPr lang="en-US" sz="2000" dirty="0" smtClean="0">
              <a:cs typeface="Arial" pitchFamily="34" charset="0"/>
            </a:endParaRPr>
          </a:p>
        </p:txBody>
      </p:sp>
      <p:pic>
        <p:nvPicPr>
          <p:cNvPr id="26630" name="Picture 5"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9B7A5F41-D9DB-493F-AD9F-ACCAFCAA1D30}" type="slidenum">
              <a:rPr lang="en-US" smtClean="0"/>
              <a:pPr/>
              <a:t>8</a:t>
            </a:fld>
            <a:endParaRPr lang="en-US"/>
          </a:p>
        </p:txBody>
      </p:sp>
      <p:pic>
        <p:nvPicPr>
          <p:cNvPr id="10" name="Picture 7"/>
          <p:cNvPicPr>
            <a:picLocks noChangeAspect="1" noChangeArrowheads="1"/>
          </p:cNvPicPr>
          <p:nvPr/>
        </p:nvPicPr>
        <p:blipFill>
          <a:blip r:embed="rId3" cstate="print"/>
          <a:srcRect/>
          <a:stretch>
            <a:fillRect/>
          </a:stretch>
        </p:blipFill>
        <p:spPr bwMode="auto">
          <a:xfrm>
            <a:off x="457200" y="4114800"/>
            <a:ext cx="8193024" cy="2133600"/>
          </a:xfrm>
          <a:prstGeom prst="rect">
            <a:avLst/>
          </a:prstGeom>
          <a:noFill/>
          <a:ln w="9525">
            <a:noFill/>
            <a:miter lim="800000"/>
            <a:headEnd/>
            <a:tailEnd/>
          </a:ln>
        </p:spPr>
      </p:pic>
      <p:sp>
        <p:nvSpPr>
          <p:cNvPr id="11" name="Text Box 8"/>
          <p:cNvSpPr txBox="1">
            <a:spLocks noChangeArrowheads="1"/>
          </p:cNvSpPr>
          <p:nvPr/>
        </p:nvSpPr>
        <p:spPr bwMode="auto">
          <a:xfrm>
            <a:off x="2438400" y="6211669"/>
            <a:ext cx="3493264" cy="646331"/>
          </a:xfrm>
          <a:prstGeom prst="rect">
            <a:avLst/>
          </a:prstGeom>
          <a:noFill/>
          <a:ln w="9525">
            <a:noFill/>
            <a:miter lim="800000"/>
            <a:headEnd/>
            <a:tailEnd/>
          </a:ln>
        </p:spPr>
        <p:txBody>
          <a:bodyPr wrap="none">
            <a:spAutoFit/>
          </a:bodyPr>
          <a:lstStyle/>
          <a:p>
            <a:pPr eaLnBrk="0" hangingPunct="0"/>
            <a:r>
              <a:rPr lang="en-US" b="1" dirty="0" smtClean="0"/>
              <a:t>Sequence </a:t>
            </a:r>
            <a:r>
              <a:rPr lang="en-US" b="1" dirty="0"/>
              <a:t>of </a:t>
            </a:r>
            <a:r>
              <a:rPr lang="en-US" b="1" dirty="0" smtClean="0"/>
              <a:t>frames </a:t>
            </a:r>
            <a:r>
              <a:rPr lang="en-US" b="1" dirty="0"/>
              <a:t>in a </a:t>
            </a:r>
            <a:r>
              <a:rPr lang="en-US" b="1" dirty="0" smtClean="0"/>
              <a:t>gait </a:t>
            </a:r>
            <a:r>
              <a:rPr lang="en-US" b="1" dirty="0"/>
              <a:t>cycle</a:t>
            </a:r>
          </a:p>
          <a:p>
            <a:pPr eaLnBrk="0" hangingPunct="0"/>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233F381-BCF4-414D-A6B3-C23FFF70516C}" type="slidenum">
              <a:rPr lang="en-US"/>
              <a:pPr/>
              <a:t>9</a:t>
            </a:fld>
            <a:endParaRPr lang="en-US"/>
          </a:p>
        </p:txBody>
      </p:sp>
      <p:sp>
        <p:nvSpPr>
          <p:cNvPr id="114690" name="Rectangle 2"/>
          <p:cNvSpPr>
            <a:spLocks noGrp="1" noChangeArrowheads="1"/>
          </p:cNvSpPr>
          <p:nvPr>
            <p:ph type="title"/>
          </p:nvPr>
        </p:nvSpPr>
        <p:spPr>
          <a:xfrm>
            <a:off x="685800" y="155448"/>
            <a:ext cx="8229600" cy="1252728"/>
          </a:xfrm>
        </p:spPr>
        <p:txBody>
          <a:bodyPr/>
          <a:lstStyle/>
          <a:p>
            <a:r>
              <a:rPr lang="en-US" dirty="0" smtClean="0"/>
              <a:t>Problem of gait recognition</a:t>
            </a:r>
            <a:endParaRPr lang="en-US" dirty="0"/>
          </a:p>
        </p:txBody>
      </p:sp>
      <p:sp>
        <p:nvSpPr>
          <p:cNvPr id="114691" name="Rectangle 3"/>
          <p:cNvSpPr>
            <a:spLocks noGrp="1" noChangeArrowheads="1"/>
          </p:cNvSpPr>
          <p:nvPr>
            <p:ph type="body" idx="1"/>
          </p:nvPr>
        </p:nvSpPr>
        <p:spPr>
          <a:xfrm>
            <a:off x="381000" y="1752600"/>
            <a:ext cx="8382000" cy="4800600"/>
          </a:xfrm>
        </p:spPr>
        <p:txBody>
          <a:bodyPr>
            <a:normAutofit/>
          </a:bodyPr>
          <a:lstStyle/>
          <a:p>
            <a:pPr marL="342900" indent="-342900">
              <a:lnSpc>
                <a:spcPct val="80000"/>
              </a:lnSpc>
              <a:spcBef>
                <a:spcPts val="1200"/>
              </a:spcBef>
            </a:pPr>
            <a:r>
              <a:rPr lang="en-US" dirty="0" smtClean="0"/>
              <a:t>Recognition of a person walking in that view.</a:t>
            </a:r>
          </a:p>
          <a:p>
            <a:pPr marL="342900" indent="-342900">
              <a:lnSpc>
                <a:spcPct val="80000"/>
              </a:lnSpc>
              <a:spcBef>
                <a:spcPts val="1200"/>
              </a:spcBef>
              <a:buNone/>
            </a:pPr>
            <a:endParaRPr lang="en-US" sz="2400" dirty="0"/>
          </a:p>
          <a:p>
            <a:pPr marL="342900" indent="-342900">
              <a:lnSpc>
                <a:spcPct val="80000"/>
              </a:lnSpc>
              <a:spcBef>
                <a:spcPts val="1200"/>
              </a:spcBef>
            </a:pPr>
            <a:r>
              <a:rPr lang="en-US" b="1" dirty="0" smtClean="0"/>
              <a:t>Sub-tasks</a:t>
            </a:r>
          </a:p>
          <a:p>
            <a:pPr marL="635508" lvl="1" indent="-342900">
              <a:lnSpc>
                <a:spcPct val="80000"/>
              </a:lnSpc>
              <a:spcBef>
                <a:spcPts val="1200"/>
              </a:spcBef>
            </a:pPr>
            <a:r>
              <a:rPr lang="en-US" dirty="0" smtClean="0"/>
              <a:t>Select appropriate gait feature</a:t>
            </a:r>
          </a:p>
          <a:p>
            <a:pPr marL="635508" lvl="1" indent="-342900">
              <a:lnSpc>
                <a:spcPct val="80000"/>
              </a:lnSpc>
              <a:spcBef>
                <a:spcPts val="1200"/>
              </a:spcBef>
            </a:pPr>
            <a:r>
              <a:rPr lang="en-US" dirty="0" smtClean="0"/>
              <a:t>Detect occlusion in videos</a:t>
            </a:r>
          </a:p>
          <a:p>
            <a:pPr marL="635508" lvl="1" indent="-342900">
              <a:lnSpc>
                <a:spcPct val="80000"/>
              </a:lnSpc>
              <a:spcBef>
                <a:spcPts val="1200"/>
              </a:spcBef>
            </a:pPr>
            <a:r>
              <a:rPr lang="en-US" dirty="0" smtClean="0"/>
              <a:t>Reconstruct the degraded/ occluded images</a:t>
            </a:r>
          </a:p>
          <a:p>
            <a:pPr marL="635508" lvl="1" indent="-342900">
              <a:lnSpc>
                <a:spcPct val="80000"/>
              </a:lnSpc>
              <a:spcBef>
                <a:spcPts val="1200"/>
              </a:spcBef>
            </a:pPr>
            <a:r>
              <a:rPr lang="en-US" dirty="0" smtClean="0"/>
              <a:t>Recognize subjects from the reconstructed images</a:t>
            </a:r>
          </a:p>
        </p:txBody>
      </p:sp>
      <p:pic>
        <p:nvPicPr>
          <p:cNvPr id="6" name="Picture 17" descr="iit_logo"/>
          <p:cNvPicPr>
            <a:picLocks noChangeAspect="1" noChangeArrowheads="1"/>
          </p:cNvPicPr>
          <p:nvPr/>
        </p:nvPicPr>
        <p:blipFill>
          <a:blip r:embed="rId2" cstate="print"/>
          <a:srcRect/>
          <a:stretch>
            <a:fillRect/>
          </a:stretch>
        </p:blipFill>
        <p:spPr bwMode="auto">
          <a:xfrm>
            <a:off x="0" y="0"/>
            <a:ext cx="6667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7" dur="500"/>
                                        <p:tgtEl>
                                          <p:spTgt spid="1146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1">
                                            <p:txEl>
                                              <p:pRg st="4" end="4"/>
                                            </p:txEl>
                                          </p:spTgt>
                                        </p:tgtEl>
                                        <p:attrNameLst>
                                          <p:attrName>style.visibility</p:attrName>
                                        </p:attrNameLst>
                                      </p:cBhvr>
                                      <p:to>
                                        <p:strVal val="visible"/>
                                      </p:to>
                                    </p:set>
                                    <p:animEffect transition="in" filter="blinds(horizontal)">
                                      <p:cBhvr>
                                        <p:cTn id="12" dur="500"/>
                                        <p:tgtEl>
                                          <p:spTgt spid="1146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4691">
                                            <p:txEl>
                                              <p:pRg st="5" end="5"/>
                                            </p:txEl>
                                          </p:spTgt>
                                        </p:tgtEl>
                                        <p:attrNameLst>
                                          <p:attrName>style.visibility</p:attrName>
                                        </p:attrNameLst>
                                      </p:cBhvr>
                                      <p:to>
                                        <p:strVal val="visible"/>
                                      </p:to>
                                    </p:set>
                                    <p:animEffect transition="in" filter="blinds(horizontal)">
                                      <p:cBhvr>
                                        <p:cTn id="17" dur="500"/>
                                        <p:tgtEl>
                                          <p:spTgt spid="1146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4691">
                                            <p:txEl>
                                              <p:pRg st="6" end="6"/>
                                            </p:txEl>
                                          </p:spTgt>
                                        </p:tgtEl>
                                        <p:attrNameLst>
                                          <p:attrName>style.visibility</p:attrName>
                                        </p:attrNameLst>
                                      </p:cBhvr>
                                      <p:to>
                                        <p:strVal val="visible"/>
                                      </p:to>
                                    </p:set>
                                    <p:animEffect transition="in" filter="blinds(horizontal)">
                                      <p:cBhvr>
                                        <p:cTn id="22" dur="500"/>
                                        <p:tgtEl>
                                          <p:spTgt spid="114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5971</TotalTime>
  <Words>2329</Words>
  <Application>Microsoft Office PowerPoint</Application>
  <PresentationFormat>On-screen Show (4:3)</PresentationFormat>
  <Paragraphs>378</Paragraphs>
  <Slides>51</Slides>
  <Notes>0</Notes>
  <HiddenSlides>1</HiddenSlides>
  <MMClips>0</MMClips>
  <ScaleCrop>false</ScaleCrop>
  <HeadingPairs>
    <vt:vector size="8" baseType="variant">
      <vt:variant>
        <vt:lpstr>Theme</vt:lpstr>
      </vt:variant>
      <vt:variant>
        <vt:i4>1</vt:i4>
      </vt:variant>
      <vt:variant>
        <vt:lpstr>Embedded OLE Servers</vt:lpstr>
      </vt:variant>
      <vt:variant>
        <vt:i4>2</vt:i4>
      </vt:variant>
      <vt:variant>
        <vt:lpstr>Slide Titles</vt:lpstr>
      </vt:variant>
      <vt:variant>
        <vt:i4>51</vt:i4>
      </vt:variant>
      <vt:variant>
        <vt:lpstr>Custom Shows</vt:lpstr>
      </vt:variant>
      <vt:variant>
        <vt:i4>16</vt:i4>
      </vt:variant>
    </vt:vector>
  </HeadingPairs>
  <TitlesOfParts>
    <vt:vector size="70" baseType="lpstr">
      <vt:lpstr>Module</vt:lpstr>
      <vt:lpstr>Document</vt:lpstr>
      <vt:lpstr>SmartDraw</vt:lpstr>
      <vt:lpstr>Gait Recognition</vt:lpstr>
      <vt:lpstr>Collaborators</vt:lpstr>
      <vt:lpstr>Motivation</vt:lpstr>
      <vt:lpstr>Context</vt:lpstr>
      <vt:lpstr>Challenges</vt:lpstr>
      <vt:lpstr>Our context</vt:lpstr>
      <vt:lpstr>Example of  an image sequence</vt:lpstr>
      <vt:lpstr>Gait</vt:lpstr>
      <vt:lpstr>Problem of gait recognition</vt:lpstr>
      <vt:lpstr>Gait Recognition : Traditional Approach</vt:lpstr>
      <vt:lpstr>Existing Approaches</vt:lpstr>
      <vt:lpstr>Gait Cycle and GEI</vt:lpstr>
      <vt:lpstr>Gait Recognition in the Presence of Occlusion</vt:lpstr>
      <vt:lpstr>Key poses</vt:lpstr>
      <vt:lpstr>Pose Kinematics (PK)</vt:lpstr>
      <vt:lpstr>Pose Energy Image (PEI)</vt:lpstr>
      <vt:lpstr>PEI Images</vt:lpstr>
      <vt:lpstr>Key Pose Estimation and Silhouette Classification</vt:lpstr>
      <vt:lpstr>Key Pose Estimation</vt:lpstr>
      <vt:lpstr>Key Pose Estimation </vt:lpstr>
      <vt:lpstr>Silhouette Classification into Key Poses</vt:lpstr>
      <vt:lpstr>State Transition Diagram</vt:lpstr>
      <vt:lpstr>Directed Graph Construction</vt:lpstr>
      <vt:lpstr>Human Recognition</vt:lpstr>
      <vt:lpstr>Data Sets</vt:lpstr>
      <vt:lpstr>Results</vt:lpstr>
      <vt:lpstr>Results</vt:lpstr>
      <vt:lpstr>Results</vt:lpstr>
      <vt:lpstr>Results</vt:lpstr>
      <vt:lpstr>Occlusion Detection</vt:lpstr>
      <vt:lpstr>Slide 31</vt:lpstr>
      <vt:lpstr>State Transition Diagram</vt:lpstr>
      <vt:lpstr>Silhouette Reconstruction</vt:lpstr>
      <vt:lpstr>Gaussian Process Dynamical Model (GPDM)</vt:lpstr>
      <vt:lpstr>Data Sets</vt:lpstr>
      <vt:lpstr>Results on TUM-IITKGP Data Set</vt:lpstr>
      <vt:lpstr>Slide 37</vt:lpstr>
      <vt:lpstr>Slide 38</vt:lpstr>
      <vt:lpstr>Slide 39</vt:lpstr>
      <vt:lpstr>Slide 40</vt:lpstr>
      <vt:lpstr>Slide 41</vt:lpstr>
      <vt:lpstr>Slide 42</vt:lpstr>
      <vt:lpstr>Slide 43</vt:lpstr>
      <vt:lpstr>Results on MoBo Data Set</vt:lpstr>
      <vt:lpstr>Pose Detection Result on Mobo Data Set</vt:lpstr>
      <vt:lpstr>Slide 46</vt:lpstr>
      <vt:lpstr>Silhouette Reconstruction Result on Mobo Data Set</vt:lpstr>
      <vt:lpstr>Slide 48</vt:lpstr>
      <vt:lpstr>Conclusion</vt:lpstr>
      <vt:lpstr>References</vt:lpstr>
      <vt:lpstr>THANK YOU</vt:lpstr>
      <vt:lpstr>PK</vt:lpstr>
      <vt:lpstr>PEI</vt:lpstr>
      <vt:lpstr>problem formulation</vt:lpstr>
      <vt:lpstr>occ synthesis flowchart</vt:lpstr>
      <vt:lpstr>opp_dir_syn_result</vt:lpstr>
      <vt:lpstr>same_dir_syn_result</vt:lpstr>
      <vt:lpstr>static_syn_result</vt:lpstr>
      <vt:lpstr>Key pose estimation</vt:lpstr>
      <vt:lpstr>silhouette classification</vt:lpstr>
      <vt:lpstr>gait recognition_pk pei</vt:lpstr>
      <vt:lpstr>Occ model</vt:lpstr>
      <vt:lpstr>reidentify graph</vt:lpstr>
      <vt:lpstr>reidentify</vt:lpstr>
      <vt:lpstr>param range</vt:lpstr>
      <vt:lpstr>Contribution 3</vt:lpstr>
      <vt:lpstr>example graph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Gait Recognition in the Presence of Occlusion</dc:title>
  <dc:creator>WAR</dc:creator>
  <cp:lastModifiedBy>Jayanta Mukhopadhyay</cp:lastModifiedBy>
  <cp:revision>514</cp:revision>
  <dcterms:created xsi:type="dcterms:W3CDTF">2012-04-07T04:58:08Z</dcterms:created>
  <dcterms:modified xsi:type="dcterms:W3CDTF">2013-01-30T12:10:22Z</dcterms:modified>
</cp:coreProperties>
</file>